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02" r:id="rId6"/>
    <p:sldId id="315" r:id="rId7"/>
    <p:sldId id="307" r:id="rId8"/>
    <p:sldId id="312" r:id="rId9"/>
    <p:sldId id="313" r:id="rId10"/>
    <p:sldId id="314" r:id="rId11"/>
    <p:sldId id="303" r:id="rId12"/>
    <p:sldId id="310" r:id="rId13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orient="horz" pos="3552" userDrawn="1">
          <p15:clr>
            <a:srgbClr val="A4A3A4"/>
          </p15:clr>
        </p15:guide>
        <p15:guide id="5" orient="horz" pos="768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9" pos="3648" userDrawn="1">
          <p15:clr>
            <a:srgbClr val="A4A3A4"/>
          </p15:clr>
        </p15:guide>
        <p15:guide id="10" orient="horz" pos="1536" userDrawn="1">
          <p15:clr>
            <a:srgbClr val="A4A3A4"/>
          </p15:clr>
        </p15:guide>
        <p15:guide id="11" orient="horz" pos="1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01"/>
  </p:normalViewPr>
  <p:slideViewPr>
    <p:cSldViewPr>
      <p:cViewPr varScale="1">
        <p:scale>
          <a:sx n="82" d="100"/>
          <a:sy n="82" d="100"/>
        </p:scale>
        <p:origin x="720" y="72"/>
      </p:cViewPr>
      <p:guideLst>
        <p:guide pos="7296"/>
        <p:guide pos="384"/>
        <p:guide orient="horz" pos="528"/>
        <p:guide orient="horz" pos="3552"/>
        <p:guide orient="horz" pos="768"/>
        <p:guide pos="4032"/>
        <p:guide pos="3648"/>
        <p:guide orient="horz" pos="1536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7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96DF4A1-647D-45ED-4039-DB1F96860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5B069F-A8F2-8387-8C92-A2E5464B75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653DF011-7E5D-410B-B704-516B718BB50A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10553D-995D-EFE2-4EAC-170D76D066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3C3C56-8BAD-E984-BB24-4EA71CA2EB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44AAF311-A558-444C-927C-8328B655F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18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D4D2DA09-4E9C-44B8-BC33-6EB8C02EED6A}" type="datetime1">
              <a:rPr lang="ru-RU" smtClean="0"/>
              <a:pPr/>
              <a:t>09.12.2024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821E5FCA-B2DD-C941-A2C1-63893943348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4896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821E5FCA-B2DD-C941-A2C1-6389394334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0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821E5FCA-B2DD-C941-A2C1-6389394334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3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821E5FCA-B2DD-C941-A2C1-6389394334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9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821E5FCA-B2DD-C941-A2C1-6389394334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8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821E5FCA-B2DD-C941-A2C1-6389394334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2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821E5FCA-B2DD-C941-A2C1-6389394334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3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821E5FCA-B2DD-C941-A2C1-63893943348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1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734DBF-D33A-9B28-288C-C2DAB9E54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ru-MO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ru-MO" sz="2400" b="1" baseline="0">
                <a:latin typeface="+mn-lt"/>
              </a:defRPr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C5D8-082A-AC27-3801-7A6EC3751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/>
          <a:stretch/>
        </p:blipFill>
        <p:spPr>
          <a:xfrm>
            <a:off x="0" y="0"/>
            <a:ext cx="5467552" cy="23500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31883F-9B23-B442-5F02-C2D25BB37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36" y="1234440"/>
            <a:ext cx="4950764" cy="5623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ru-MO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ru-MO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3127248"/>
            <a:ext cx="2029968" cy="251460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ru-M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O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84378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ru-MO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843784" y="3127248"/>
            <a:ext cx="2029968" cy="251460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ru-M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O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406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ru-MO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84064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ru-M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O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843F725B-A33F-7FB2-E5C4-96EA15466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ru-MO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:a16="http://schemas.microsoft.com/office/drawing/2014/main" id="{D9DD0DA7-5A1E-5312-178F-13561EF7C23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15200" y="3127248"/>
            <a:ext cx="2029968" cy="251460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ru-M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O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5FBC3880-98AC-466C-7AD1-FDC8B39587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6336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ru-MO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24965100-8EF5-0264-CEE5-BD5BF19016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46336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ru-M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O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C3D06-2435-B655-8AA5-11CCBBEF1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34" y="0"/>
            <a:ext cx="3429766" cy="68214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ru-MO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5907" y="3072704"/>
            <a:ext cx="1783080" cy="512064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47BABAF8-5220-1E24-CE43-927FCCA269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6218" y="2432434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8" name="Текст 33">
            <a:extLst>
              <a:ext uri="{FF2B5EF4-FFF2-40B4-BE49-F238E27FC236}">
                <a16:creationId xmlns:a16="http://schemas.microsoft.com/office/drawing/2014/main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196136" y="4517644"/>
            <a:ext cx="1783080" cy="512064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8" name="Текст 40">
            <a:extLst>
              <a:ext uri="{FF2B5EF4-FFF2-40B4-BE49-F238E27FC236}">
                <a16:creationId xmlns:a16="http://schemas.microsoft.com/office/drawing/2014/main" id="{4C4BFA3E-7B57-DCDD-4EA6-16C64A3756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3307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33">
            <a:extLst>
              <a:ext uri="{FF2B5EF4-FFF2-40B4-BE49-F238E27FC236}">
                <a16:creationId xmlns:a16="http://schemas.microsoft.com/office/drawing/2014/main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4418179" y="3067943"/>
            <a:ext cx="1783080" cy="512064"/>
          </a:xfrm>
          <a:solidFill>
            <a:schemeClr val="accent3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4" name="Текст 40">
            <a:extLst>
              <a:ext uri="{FF2B5EF4-FFF2-40B4-BE49-F238E27FC236}">
                <a16:creationId xmlns:a16="http://schemas.microsoft.com/office/drawing/2014/main" id="{25927394-D1A0-C084-C689-F7A4EEE92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89586" y="2432435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9" name="Текст 33">
            <a:extLst>
              <a:ext uri="{FF2B5EF4-FFF2-40B4-BE49-F238E27FC236}">
                <a16:creationId xmlns:a16="http://schemas.microsoft.com/office/drawing/2014/main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6640222" y="4517644"/>
            <a:ext cx="1783080" cy="512064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6" name="Текст 40">
            <a:extLst>
              <a:ext uri="{FF2B5EF4-FFF2-40B4-BE49-F238E27FC236}">
                <a16:creationId xmlns:a16="http://schemas.microsoft.com/office/drawing/2014/main" id="{B322E7EB-0174-5A8C-5BE3-F501B5670F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7392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33">
            <a:extLst>
              <a:ext uri="{FF2B5EF4-FFF2-40B4-BE49-F238E27FC236}">
                <a16:creationId xmlns:a16="http://schemas.microsoft.com/office/drawing/2014/main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8862264" y="3072704"/>
            <a:ext cx="1783080" cy="512064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5" name="Текст 40">
            <a:extLst>
              <a:ext uri="{FF2B5EF4-FFF2-40B4-BE49-F238E27FC236}">
                <a16:creationId xmlns:a16="http://schemas.microsoft.com/office/drawing/2014/main" id="{E6B7327B-EA3B-790D-AB08-0ED1D2FB40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5230" y="2437196"/>
            <a:ext cx="1796654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2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70F102-837A-486A-0CD4-E957B66B8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31920"/>
            <a:ext cx="5470497" cy="29260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9FAF77-1797-C11F-A1A9-B351E30B3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8215" y="0"/>
            <a:ext cx="4983785" cy="22768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ru-MO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5157787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ru-MO" sz="2000" b="1" cap="all" spc="200" baseline="0">
                <a:latin typeface="+mj-lt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5157787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ru-M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ru-M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O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438400"/>
            <a:ext cx="5183188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ru-MO" sz="2000" b="1" cap="all" spc="200" baseline="0">
                <a:latin typeface="+mj-lt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00800" y="2871216"/>
            <a:ext cx="5183188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ru-M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ru-M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O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1E66A3-7FD1-08A5-8B20-36C5331DC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3650" y="4014216"/>
            <a:ext cx="5738350" cy="28437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64B067-71A6-CB30-BD46-5499FAAE0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458968" cy="29199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ru-MO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ru-MO" sz="2000" b="1" cap="all" spc="200" baseline="0">
                <a:latin typeface="+mj-lt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ru-M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ru-M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O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0740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ru-MO" sz="2000" b="1" cap="all" spc="200" baseline="0">
                <a:latin typeface="+mj-lt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0740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ru-M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ru-M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O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3880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ru-MO" sz="2000" b="1" cap="all" spc="200" baseline="0">
                <a:latin typeface="+mj-lt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83880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ru-M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ru-M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O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8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45936-2436-D9FD-A05D-F3C70F90F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58530"/>
            <a:ext cx="4700016" cy="30994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F862D5-CF3B-E45B-934F-ACEF42B35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148072" cy="3436275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ru-MO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ru-MO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ru-MO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ru-MO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ru-MO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ru-MO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8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9AFB71-7F33-280E-7877-06F4AFFF0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ru-MO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3483864"/>
            <a:ext cx="10040112" cy="1280160"/>
          </a:xfrm>
        </p:spPr>
        <p:txBody>
          <a:bodyPr rtlCol="0"/>
          <a:lstStyle>
            <a:lvl1pPr marL="0" indent="0" algn="l">
              <a:buNone/>
              <a:defRPr lang="ru-MO" sz="2400" b="1" baseline="0">
                <a:latin typeface="+mn-lt"/>
              </a:defRPr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035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EDC48-AA67-6FC9-FF0E-CD3CB49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ru-MO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1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754AE8D-13E4-BDDA-7C36-A9E08FD0A0E8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E37136-8479-8CDC-7EEB-030C1A8151EF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DC6EFE9-BD9C-6124-823A-BD1C488321D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1B53473-DF27-C657-627F-ED66976E076B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D3B0F0-DE71-18AB-7957-4CFA29C3A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290"/>
            <a:ext cx="5797296" cy="60007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04770F-E995-EF98-B4D1-9F13733E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0"/>
            <a:ext cx="3429000" cy="6807199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ru-MO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ru-MO"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ru-MO"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ru-MO"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ru-MO"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ru-MO" sz="24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328C38-4E83-27EA-9D01-DDDF734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576" y="3428234"/>
            <a:ext cx="6821424" cy="34297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70B91D-A39E-3D53-DBBB-DF836D19B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4518" cy="5239512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ru-MO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ru-MO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ru-MO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ru-MO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ru-MO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ru-MO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0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EC1861-1570-5A6A-D3BA-4A17F008A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ru-MO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ru-MO" sz="2400" b="1" baseline="0">
                <a:latin typeface="+mn-lt"/>
              </a:defRPr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37D9B2-AE86-9092-7072-0F717E3CA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5535"/>
            <a:ext cx="4727448" cy="3202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F7E0A5-7E8E-4A90-B415-12984C7A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245" y="0"/>
            <a:ext cx="5643755" cy="2313432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ru-MO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ru-MO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ru-MO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ru-MO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ru-MO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ru-MO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FA7995-D0F4-05F2-CDF1-463407E3B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1909" y="0"/>
            <a:ext cx="5160091" cy="4041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2D768B-E662-B315-7576-313DFCE2A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27248"/>
            <a:ext cx="4162200" cy="37307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ru-MO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7" y="2441448"/>
            <a:ext cx="10972800" cy="304495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ru-M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ru-M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ru-M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ru-M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ru-MO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309360" cy="1580714"/>
          </a:xfrm>
        </p:spPr>
        <p:txBody>
          <a:bodyPr lIns="91440" rIns="91440" rtlCol="0" anchor="t"/>
          <a:lstStyle>
            <a:lvl1pPr algn="l">
              <a:lnSpc>
                <a:spcPct val="100000"/>
              </a:lnSpc>
              <a:defRPr lang="ru-MO" sz="2800" cap="none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3240" y="4232475"/>
            <a:ext cx="5775960" cy="333945"/>
          </a:xfrm>
        </p:spPr>
        <p:txBody>
          <a:bodyPr rtlCol="0"/>
          <a:lstStyle>
            <a:lvl1pPr marL="0" indent="0">
              <a:buNone/>
              <a:defRPr lang="ru-MO" sz="1800" spc="2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ru-MO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”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ru-MO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308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C6FB24-160F-388E-8450-E5C970E24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4792"/>
            <a:ext cx="5359935" cy="50932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AF7F25-1C65-DB7F-9FA3-300318BD4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085" y="0"/>
            <a:ext cx="2929915" cy="2752344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ru-MO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120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956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956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0752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9588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9588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4808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644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644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8864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7700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700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6A3FD7E-DF96-B9E4-8D70-DA62CC339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6265"/>
            <a:ext cx="5358384" cy="5091735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ru-MO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8" name="Текст 28">
            <a:extLst>
              <a:ext uri="{FF2B5EF4-FFF2-40B4-BE49-F238E27FC236}">
                <a16:creationId xmlns:a16="http://schemas.microsoft.com/office/drawing/2014/main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993392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Рисунок 23">
            <a:extLst>
              <a:ext uri="{FF2B5EF4-FFF2-40B4-BE49-F238E27FC236}">
                <a16:creationId xmlns:a16="http://schemas.microsoft.com/office/drawing/2014/main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993392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8688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8688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18688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8688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45736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3">
            <a:extLst>
              <a:ext uri="{FF2B5EF4-FFF2-40B4-BE49-F238E27FC236}">
                <a16:creationId xmlns:a16="http://schemas.microsoft.com/office/drawing/2014/main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45736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6787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6787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6787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6787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498080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3">
            <a:extLst>
              <a:ext uri="{FF2B5EF4-FFF2-40B4-BE49-F238E27FC236}">
                <a16:creationId xmlns:a16="http://schemas.microsoft.com/office/drawing/2014/main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498080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252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252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252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3252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250424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Рисунок 23">
            <a:extLst>
              <a:ext uri="{FF2B5EF4-FFF2-40B4-BE49-F238E27FC236}">
                <a16:creationId xmlns:a16="http://schemas.microsoft.com/office/drawing/2014/main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250424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ru-M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бразец фона&#10;&#10;Автоматически созданное описание">
            <a:extLst>
              <a:ext uri="{FF2B5EF4-FFF2-40B4-BE49-F238E27FC236}">
                <a16:creationId xmlns:a16="http://schemas.microsoft.com/office/drawing/2014/main" id="{E020D11E-3FF2-1E7F-038B-4F9534916FE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0127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104752"/>
            <a:ext cx="11430000" cy="209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MO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MO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&lt;##&gt;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1" r:id="rId4"/>
    <p:sldLayoutId id="2147483662" r:id="rId5"/>
    <p:sldLayoutId id="2147483665" r:id="rId6"/>
    <p:sldLayoutId id="2147483669" r:id="rId7"/>
    <p:sldLayoutId id="2147483658" r:id="rId8"/>
    <p:sldLayoutId id="2147483666" r:id="rId9"/>
    <p:sldLayoutId id="2147483668" r:id="rId10"/>
    <p:sldLayoutId id="2147483670" r:id="rId11"/>
    <p:sldLayoutId id="2147483653" r:id="rId12"/>
    <p:sldLayoutId id="2147483667" r:id="rId13"/>
    <p:sldLayoutId id="2147483661" r:id="rId14"/>
    <p:sldLayoutId id="2147483660" r:id="rId15"/>
    <p:sldLayoutId id="2147483655" r:id="rId16"/>
    <p:sldLayoutId id="2147483659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b="1" i="0" kern="1200" cap="all" spc="4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MO"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6600" dirty="0"/>
              <a:t>Добровольчество </a:t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944" y="3050058"/>
            <a:ext cx="10040112" cy="128016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В МБОУ «средняя школа №10»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F4EFB8-B32B-E305-CA40-1BDEF9E3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483352" cy="441655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направления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0640A05-A075-B6F7-8485-59230584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Школа №10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602EF04-C343-BFD2-AB41-A620630757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Здравоохранение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Дети и молодёжь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Животные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Спорт и события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Экология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Старшее поколения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Культура и искусство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Интеллектуальная помощь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Образование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Наставничество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sz="2000" dirty="0"/>
              <a:t>СВО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003396-B624-401E-50C6-C0BB01AF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16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258DB-F90D-1DA3-58EF-412EFE48A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646139-F211-1186-92FF-6ADAC028C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Бодрова Ирина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C08AB5-3A33-9126-1B59-F00413CBD3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Директор школы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9D1435-4156-0A6C-625F-F4FE8DB92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32504" y="2438400"/>
            <a:ext cx="4114800" cy="365760"/>
          </a:xfrm>
        </p:spPr>
        <p:txBody>
          <a:bodyPr/>
          <a:lstStyle/>
          <a:p>
            <a:r>
              <a:rPr lang="ru-RU" dirty="0"/>
              <a:t>Фархутдинова Регина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38127-D358-0159-E06D-3DDBB143FA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Советник директора по воспитанию и взаимодействию с детскими общественными объединениями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63A17D2-C1B8-E2B3-DCA8-E5D41FEB5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Каримов </a:t>
            </a:r>
            <a:r>
              <a:rPr lang="ru-RU" dirty="0" err="1"/>
              <a:t>Самат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D7963EF-0680-EBD7-C45E-F233BAB0C6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Руководитель Волонтеров 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6139AF02-3393-0797-B735-B8F64736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dirty="0"/>
              <a:t>Школа №10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3E06101E-30E4-1849-CA11-8E784889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585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99B5F29-ED3B-9B44-DBBE-FD28EE77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ЗНАКОМСТВО С деятельностью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1A8AD5F-DCF2-F71C-E7E2-C2FD4287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Школа №10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07ACA27-076A-FAA7-417C-5BC0A85F36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73926" y="4510982"/>
            <a:ext cx="1399032" cy="786425"/>
          </a:xfrm>
        </p:spPr>
        <p:txBody>
          <a:bodyPr rtlCol="0"/>
          <a:lstStyle>
            <a:defPPr>
              <a:defRPr lang="ru-MO"/>
            </a:defPPr>
          </a:lstStyle>
          <a:p>
            <a:pPr algn="ctr" rtl="0"/>
            <a:r>
              <a:rPr lang="ru-RU" dirty="0"/>
              <a:t>Выезд в приют «</a:t>
            </a:r>
            <a:r>
              <a:rPr lang="ru-RU" dirty="0" err="1"/>
              <a:t>Азира</a:t>
            </a:r>
            <a:r>
              <a:rPr lang="ru-RU" dirty="0"/>
              <a:t>»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4AE635-532E-6FC4-A155-AB3B0533A0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5199" t="16051" r="4028" b="15953"/>
          <a:stretch/>
        </p:blipFill>
        <p:spPr>
          <a:xfrm>
            <a:off x="335360" y="2670048"/>
            <a:ext cx="3076164" cy="1728192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5670C16D-9661-482A-986D-0D6CB98AB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23792" y="4440228"/>
            <a:ext cx="1872208" cy="758952"/>
          </a:xfrm>
        </p:spPr>
        <p:txBody>
          <a:bodyPr rtlCol="0"/>
          <a:lstStyle>
            <a:defPPr>
              <a:defRPr lang="ru-MO"/>
            </a:defPPr>
          </a:lstStyle>
          <a:p>
            <a:pPr algn="ctr" rtl="0"/>
            <a:r>
              <a:rPr lang="ru-RU" dirty="0"/>
              <a:t>Оформление музейного стенда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11CC6B6-E9D4-1736-ABF6-727D2464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1759D42-5100-48C3-39A7-5ABDB85DB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657405"/>
            <a:ext cx="2304256" cy="17281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403A5BB3-3902-5741-CEE6-D96FC7F762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31" b="23182"/>
          <a:stretch/>
        </p:blipFill>
        <p:spPr>
          <a:xfrm>
            <a:off x="6969932" y="2654188"/>
            <a:ext cx="1851670" cy="1715549"/>
          </a:xfrm>
          <a:prstGeom prst="rect">
            <a:avLst/>
          </a:prstGeom>
        </p:spPr>
      </p:pic>
      <p:sp>
        <p:nvSpPr>
          <p:cNvPr id="75" name="Текст 7">
            <a:extLst>
              <a:ext uri="{FF2B5EF4-FFF2-40B4-BE49-F238E27FC236}">
                <a16:creationId xmlns:a16="http://schemas.microsoft.com/office/drawing/2014/main" id="{8F0F7FB3-EB59-4FD6-C500-70C726263F6D}"/>
              </a:ext>
            </a:extLst>
          </p:cNvPr>
          <p:cNvSpPr txBox="1">
            <a:spLocks/>
          </p:cNvSpPr>
          <p:nvPr/>
        </p:nvSpPr>
        <p:spPr>
          <a:xfrm>
            <a:off x="6681696" y="4514364"/>
            <a:ext cx="2428141" cy="786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MO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i="0" kern="1200" cap="all" spc="1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4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Организация Благотворительных Ярмарок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C5CB01C-87DB-349C-312C-A572D044DC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01" t="11151" r="5201" b="29000"/>
          <a:stretch/>
        </p:blipFill>
        <p:spPr>
          <a:xfrm>
            <a:off x="9448678" y="2651171"/>
            <a:ext cx="1656184" cy="1716408"/>
          </a:xfrm>
          <a:prstGeom prst="rect">
            <a:avLst/>
          </a:prstGeom>
        </p:spPr>
      </p:pic>
      <p:sp>
        <p:nvSpPr>
          <p:cNvPr id="78" name="Текст 7">
            <a:extLst>
              <a:ext uri="{FF2B5EF4-FFF2-40B4-BE49-F238E27FC236}">
                <a16:creationId xmlns:a16="http://schemas.microsoft.com/office/drawing/2014/main" id="{B382AFE0-5EEB-CE31-A2F1-379D693F0B9D}"/>
              </a:ext>
            </a:extLst>
          </p:cNvPr>
          <p:cNvSpPr txBox="1">
            <a:spLocks/>
          </p:cNvSpPr>
          <p:nvPr/>
        </p:nvSpPr>
        <p:spPr>
          <a:xfrm>
            <a:off x="9266369" y="4516325"/>
            <a:ext cx="2020802" cy="786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MO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i="0" kern="1200" cap="all" spc="1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4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Организация</a:t>
            </a:r>
            <a:r>
              <a:rPr lang="ru-RU" dirty="0"/>
              <a:t> </a:t>
            </a:r>
            <a:r>
              <a:rPr lang="ru-RU" sz="1200" dirty="0"/>
              <a:t>спортивно-патриотических</a:t>
            </a:r>
            <a:r>
              <a:rPr lang="ru-RU" dirty="0"/>
              <a:t> </a:t>
            </a:r>
            <a:r>
              <a:rPr lang="ru-RU" sz="1200" dirty="0"/>
              <a:t>игр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77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99B5F29-ED3B-9B44-DBBE-FD28EE77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ЗНАКОМСТВО С деятельностью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1A8AD5F-DCF2-F71C-E7E2-C2FD4287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Школа №10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07ACA27-076A-FAA7-417C-5BC0A85F36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0301" y="4502653"/>
            <a:ext cx="2113762" cy="786425"/>
          </a:xfrm>
        </p:spPr>
        <p:txBody>
          <a:bodyPr rtlCol="0"/>
          <a:lstStyle>
            <a:defPPr>
              <a:defRPr lang="ru-MO"/>
            </a:defPPr>
          </a:lstStyle>
          <a:p>
            <a:pPr algn="ctr" rtl="0"/>
            <a:r>
              <a:rPr lang="ru-RU" dirty="0"/>
              <a:t>Введение системы наставничества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4AE635-532E-6FC4-A155-AB3B0533A0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547" b="12547"/>
          <a:stretch/>
        </p:blipFill>
        <p:spPr>
          <a:xfrm>
            <a:off x="335360" y="2670048"/>
            <a:ext cx="3076164" cy="1728192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5670C16D-9661-482A-986D-0D6CB98AB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33847" y="4437119"/>
            <a:ext cx="2113762" cy="758952"/>
          </a:xfrm>
        </p:spPr>
        <p:txBody>
          <a:bodyPr rtlCol="0"/>
          <a:lstStyle>
            <a:defPPr>
              <a:defRPr lang="ru-MO"/>
            </a:defPPr>
          </a:lstStyle>
          <a:p>
            <a:pPr algn="ctr" rtl="0"/>
            <a:r>
              <a:rPr lang="ru-RU" dirty="0"/>
              <a:t>Участие в добровольческих акциях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11CC6B6-E9D4-1736-ABF6-727D2464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1759D42-5100-48C3-39A7-5ABDB85DB4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42656" y="2657405"/>
            <a:ext cx="1296144" cy="17281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403A5BB3-3902-5741-CEE6-D96FC7F762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257" b="15257"/>
          <a:stretch/>
        </p:blipFill>
        <p:spPr>
          <a:xfrm>
            <a:off x="6969932" y="2654188"/>
            <a:ext cx="1851670" cy="1715549"/>
          </a:xfrm>
          <a:prstGeom prst="rect">
            <a:avLst/>
          </a:prstGeom>
        </p:spPr>
      </p:pic>
      <p:sp>
        <p:nvSpPr>
          <p:cNvPr id="75" name="Текст 7">
            <a:extLst>
              <a:ext uri="{FF2B5EF4-FFF2-40B4-BE49-F238E27FC236}">
                <a16:creationId xmlns:a16="http://schemas.microsoft.com/office/drawing/2014/main" id="{8F0F7FB3-EB59-4FD6-C500-70C726263F6D}"/>
              </a:ext>
            </a:extLst>
          </p:cNvPr>
          <p:cNvSpPr txBox="1">
            <a:spLocks/>
          </p:cNvSpPr>
          <p:nvPr/>
        </p:nvSpPr>
        <p:spPr>
          <a:xfrm>
            <a:off x="6681696" y="4514364"/>
            <a:ext cx="2428141" cy="786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MO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i="0" kern="1200" cap="all" spc="1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4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Участие в акциях по сбору макулатуры, батареек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C5CB01C-87DB-349C-312C-A572D044DC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816" r="13816"/>
          <a:stretch/>
        </p:blipFill>
        <p:spPr>
          <a:xfrm>
            <a:off x="9448678" y="2651171"/>
            <a:ext cx="1656184" cy="1716408"/>
          </a:xfrm>
          <a:prstGeom prst="rect">
            <a:avLst/>
          </a:prstGeom>
        </p:spPr>
      </p:pic>
      <p:sp>
        <p:nvSpPr>
          <p:cNvPr id="78" name="Текст 7">
            <a:extLst>
              <a:ext uri="{FF2B5EF4-FFF2-40B4-BE49-F238E27FC236}">
                <a16:creationId xmlns:a16="http://schemas.microsoft.com/office/drawing/2014/main" id="{B382AFE0-5EEB-CE31-A2F1-379D693F0B9D}"/>
              </a:ext>
            </a:extLst>
          </p:cNvPr>
          <p:cNvSpPr txBox="1">
            <a:spLocks/>
          </p:cNvSpPr>
          <p:nvPr/>
        </p:nvSpPr>
        <p:spPr>
          <a:xfrm>
            <a:off x="9266369" y="4516325"/>
            <a:ext cx="2020802" cy="786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MO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i="0" kern="1200" cap="all" spc="1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4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Событийное волонтерство </a:t>
            </a:r>
          </a:p>
        </p:txBody>
      </p:sp>
    </p:spTree>
    <p:extLst>
      <p:ext uri="{BB962C8B-B14F-4D97-AF65-F5344CB8AC3E}">
        <p14:creationId xmlns:p14="http://schemas.microsoft.com/office/powerpoint/2010/main" val="73386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99B5F29-ED3B-9B44-DBBE-FD28EE77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ЗНАКОМСТВО С деятельностью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1A8AD5F-DCF2-F71C-E7E2-C2FD4287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Школа №10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07ACA27-076A-FAA7-417C-5BC0A85F36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0301" y="4502653"/>
            <a:ext cx="2113762" cy="786425"/>
          </a:xfrm>
        </p:spPr>
        <p:txBody>
          <a:bodyPr rtlCol="0"/>
          <a:lstStyle>
            <a:defPPr>
              <a:defRPr lang="ru-MO"/>
            </a:defPPr>
          </a:lstStyle>
          <a:p>
            <a:pPr algn="ctr" rtl="0"/>
            <a:r>
              <a:rPr lang="ru-RU" dirty="0"/>
              <a:t>Организация спортивных мероприятий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670C16D-9661-482A-986D-0D6CB98AB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34656" y="4482249"/>
            <a:ext cx="2113762" cy="758952"/>
          </a:xfrm>
        </p:spPr>
        <p:txBody>
          <a:bodyPr rtlCol="0"/>
          <a:lstStyle>
            <a:defPPr>
              <a:defRPr lang="ru-MO"/>
            </a:defPPr>
          </a:lstStyle>
          <a:p>
            <a:pPr algn="ctr" rtl="0"/>
            <a:r>
              <a:rPr lang="ru-RU" dirty="0"/>
              <a:t>Помощь городской библиотеке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11CC6B6-E9D4-1736-ABF6-727D2464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1759D42-5100-48C3-39A7-5ABDB85DB4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35788" y="2690612"/>
            <a:ext cx="2270744" cy="1703058"/>
          </a:xfrm>
          <a:prstGeom prst="rect">
            <a:avLst/>
          </a:prstGeom>
        </p:spPr>
      </p:pic>
      <p:sp>
        <p:nvSpPr>
          <p:cNvPr id="75" name="Текст 7">
            <a:extLst>
              <a:ext uri="{FF2B5EF4-FFF2-40B4-BE49-F238E27FC236}">
                <a16:creationId xmlns:a16="http://schemas.microsoft.com/office/drawing/2014/main" id="{8F0F7FB3-EB59-4FD6-C500-70C726263F6D}"/>
              </a:ext>
            </a:extLst>
          </p:cNvPr>
          <p:cNvSpPr txBox="1">
            <a:spLocks/>
          </p:cNvSpPr>
          <p:nvPr/>
        </p:nvSpPr>
        <p:spPr>
          <a:xfrm>
            <a:off x="6681696" y="4514364"/>
            <a:ext cx="2428141" cy="786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MO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i="0" kern="1200" cap="all" spc="1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4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Участие в субботниках</a:t>
            </a:r>
          </a:p>
        </p:txBody>
      </p:sp>
      <p:sp>
        <p:nvSpPr>
          <p:cNvPr id="78" name="Текст 7">
            <a:extLst>
              <a:ext uri="{FF2B5EF4-FFF2-40B4-BE49-F238E27FC236}">
                <a16:creationId xmlns:a16="http://schemas.microsoft.com/office/drawing/2014/main" id="{B382AFE0-5EEB-CE31-A2F1-379D693F0B9D}"/>
              </a:ext>
            </a:extLst>
          </p:cNvPr>
          <p:cNvSpPr txBox="1">
            <a:spLocks/>
          </p:cNvSpPr>
          <p:nvPr/>
        </p:nvSpPr>
        <p:spPr>
          <a:xfrm>
            <a:off x="9737578" y="4515365"/>
            <a:ext cx="2020802" cy="786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MO"/>
            </a:defPPr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ru-MO" sz="1400" b="1" i="0" kern="1200" cap="all" spc="1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4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Помощь пожилым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18FDAA4-266E-2CF8-03D7-CF1535C2FA9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998419" y="2690612"/>
            <a:ext cx="1637525" cy="163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AC24D54-5396-2E68-043E-7F1B436E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10" y="2654498"/>
            <a:ext cx="3039559" cy="17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EFD7D70-3069-6CD0-59FF-BE1AF39E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647" y="2641922"/>
            <a:ext cx="2322664" cy="17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3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C1901-C3CA-A357-56B6-332B20D3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Сейчас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EE977-4634-357C-B4B6-92CAF50DE8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Проводится сбор гуманитарной помощи для военнослужащих СВО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Проводится благотворительная ярмарка для Дома малютки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Организовывается новогодний спектакль для детей с ограниченными возможностями, обучающимися в школе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7D90C1-7EC2-653E-E552-DF61E485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dirty="0"/>
              <a:t>Школа №10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1B40F5-252A-21B5-F43D-29037770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224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775003-C8C2-57FA-C8D5-99577C44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483352" cy="441655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Количество вовлеченных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B4F370C-18BC-A752-2980-6309F5D7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Школа №10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5D67805-CCBD-8182-540F-93068A90C4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В нашей школе учатся 1497 человек. В настоящее время 300 учеников занимаются волонтёрской деятельностью в различных направлениях. 50 учителей выступают в роли наставников и помощников, которые сопровождают детей на пути добровольчества.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0986A75-51DF-087B-EE6E-0899D082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2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9B727DE-9C16-360C-F34F-96B63BA5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Маленький акт доброты стоит больше, чем величайшее намерение.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067AB90-919C-547C-EA0C-C5763E0BC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b="1" i="0" dirty="0">
                <a:effectLst/>
                <a:latin typeface="YS Text"/>
              </a:rPr>
              <a:t>Оскар Уайльд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38F1D27-7C00-ADDA-3E62-FDBF008D5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”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5E24183-EEFA-02B9-BFB3-2C57E0B5A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113713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roplet">
      <a:dk1>
        <a:srgbClr val="000000"/>
      </a:dk1>
      <a:lt1>
        <a:srgbClr val="FFFFFF"/>
      </a:lt1>
      <a:dk2>
        <a:srgbClr val="0065A8"/>
      </a:dk2>
      <a:lt2>
        <a:srgbClr val="E7E6E6"/>
      </a:lt2>
      <a:accent1>
        <a:srgbClr val="FDCFFD"/>
      </a:accent1>
      <a:accent2>
        <a:srgbClr val="B6DFFF"/>
      </a:accent2>
      <a:accent3>
        <a:srgbClr val="8AE3A8"/>
      </a:accent3>
      <a:accent4>
        <a:srgbClr val="A69BFB"/>
      </a:accent4>
      <a:accent5>
        <a:srgbClr val="B5C3FF"/>
      </a:accent5>
      <a:accent6>
        <a:srgbClr val="73E9C4"/>
      </a:accent6>
      <a:hlink>
        <a:srgbClr val="0563C1"/>
      </a:hlink>
      <a:folHlink>
        <a:srgbClr val="954F7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1600_TF34316244_Win32" id="{F23ED7DB-3505-4CCC-A23C-737A653B864F}" vid="{EE05B8AF-BDE5-44BA-8AE4-882478C46B6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21B937-7172-47A3-B8EF-010B04CBBB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87CEBD-BBDE-418A-B819-466B763DD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4FA603-F875-4A03-93C9-402691CFAD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Капля</Template>
  <TotalTime>69</TotalTime>
  <Words>215</Words>
  <Application>Microsoft Office PowerPoint</Application>
  <PresentationFormat>Широкоэкранный</PresentationFormat>
  <Paragraphs>67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YS Text</vt:lpstr>
      <vt:lpstr>Тема Office</vt:lpstr>
      <vt:lpstr>Добровольчество  </vt:lpstr>
      <vt:lpstr>направления</vt:lpstr>
      <vt:lpstr>команда</vt:lpstr>
      <vt:lpstr>ЗНАКОМСТВО С деятельностью</vt:lpstr>
      <vt:lpstr>ЗНАКОМСТВО С деятельностью</vt:lpstr>
      <vt:lpstr>ЗНАКОМСТВО С деятельностью</vt:lpstr>
      <vt:lpstr>Сейчас </vt:lpstr>
      <vt:lpstr>Количество вовлеченных</vt:lpstr>
      <vt:lpstr>Маленький акт доброты стоит больше, чем величайшее намерение.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Добровольчество  </dc:title>
  <dc:creator>Регина Фархутдинова</dc:creator>
  <cp:lastModifiedBy>Регина Фархутдинова</cp:lastModifiedBy>
  <cp:revision>1</cp:revision>
  <dcterms:created xsi:type="dcterms:W3CDTF">2024-12-09T06:30:14Z</dcterms:created>
  <dcterms:modified xsi:type="dcterms:W3CDTF">2024-12-09T07:39:24Z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