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1" r:id="rId2"/>
    <p:sldId id="259" r:id="rId3"/>
    <p:sldId id="268" r:id="rId4"/>
    <p:sldId id="272" r:id="rId5"/>
    <p:sldId id="273" r:id="rId6"/>
    <p:sldId id="274" r:id="rId7"/>
    <p:sldId id="275" r:id="rId8"/>
    <p:sldId id="271" r:id="rId9"/>
    <p:sldId id="276" r:id="rId10"/>
    <p:sldId id="280" r:id="rId11"/>
    <p:sldId id="277" r:id="rId12"/>
    <p:sldId id="279" r:id="rId13"/>
    <p:sldId id="278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92" autoAdjust="0"/>
  </p:normalViewPr>
  <p:slideViewPr>
    <p:cSldViewPr>
      <p:cViewPr>
        <p:scale>
          <a:sx n="94" d="100"/>
          <a:sy n="94" d="100"/>
        </p:scale>
        <p:origin x="-882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2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5230720"/>
        <c:axId val="65232256"/>
        <c:axId val="0"/>
      </c:bar3DChart>
      <c:catAx>
        <c:axId val="65230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5232256"/>
        <c:crosses val="autoZero"/>
        <c:auto val="1"/>
        <c:lblAlgn val="ctr"/>
        <c:lblOffset val="100"/>
        <c:noMultiLvlLbl val="0"/>
      </c:catAx>
      <c:valAx>
        <c:axId val="65232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5230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ru-RU" sz="1600" b="0" dirty="0" smtClean="0">
                <a:solidFill>
                  <a:schemeClr val="tx2"/>
                </a:solidFill>
              </a:rPr>
              <a:t>Появление </a:t>
            </a:r>
            <a:r>
              <a:rPr lang="ru-RU" sz="1600" b="0" dirty="0">
                <a:solidFill>
                  <a:schemeClr val="tx2"/>
                </a:solidFill>
              </a:rPr>
              <a:t>свободного времени позволило ли </a:t>
            </a:r>
            <a:r>
              <a:rPr lang="ru-RU" sz="1600" b="0" dirty="0" smtClean="0">
                <a:solidFill>
                  <a:schemeClr val="tx2"/>
                </a:solidFill>
              </a:rPr>
              <a:t>улучшить качество жизни? </a:t>
            </a:r>
            <a:endParaRPr lang="ru-RU" sz="1600" b="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5.3622514165092769E-2"/>
          <c:y val="7.9436324853563584E-2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Появление свободного времени позволило ли улучшить качество жизни?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64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36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частично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565696959238004"/>
          <c:y val="0.48939112767359166"/>
          <c:w val="0.22030494100855577"/>
          <c:h val="0.206682392432586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ru-RU" sz="1600" b="0" dirty="0">
                <a:solidFill>
                  <a:schemeClr val="tx2"/>
                </a:solidFill>
              </a:rPr>
              <a:t>Улучшилось ли Ваше эмоциональное состояние?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733020866563599"/>
          <c:y val="0.31947062214298161"/>
          <c:w val="0.4216711450843742"/>
          <c:h val="0.552843277879807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Улучшилось ли Ваше эмоциональное состояние?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78%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12%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частично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7308522081257716"/>
          <c:y val="0.36601304341997665"/>
          <c:w val="0.30743672956900853"/>
          <c:h val="0.208642438703969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0" dirty="0">
                <a:solidFill>
                  <a:schemeClr val="tx2"/>
                </a:solidFill>
              </a:rPr>
              <a:t>Пополнился ли Ваш багаж знаний в рамках воспитания ребенка?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0400771395265158"/>
          <c:y val="0.26509758719619386"/>
          <c:w val="0.35066293908860491"/>
          <c:h val="0.630923361456570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Пополнился ли Ваш багаж знаний в рамках воспитания ребенка?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частично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0.67</c:v>
                </c:pt>
                <c:pt idx="1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893206704646189"/>
          <c:y val="0.38606167942124076"/>
          <c:w val="0.35010039716186475"/>
          <c:h val="0.259061901618774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42AD3-C41C-4FFB-83AA-8CD06173AF36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48005-E3C6-4AAB-82C6-0A1351A92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76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48005-E3C6-4AAB-82C6-0A1351A92C8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381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B4569FB-6CCE-41AE-871B-1EE1449E647C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000D4D-4690-48A8-964E-463F095C93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820472" cy="1143000"/>
          </a:xfrm>
          <a:effectLst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>
                <a:effectLst>
                  <a:glow>
                    <a:schemeClr val="accent1"/>
                  </a:glow>
                  <a:reflection blurRad="6350" stA="55000" endA="300" endPos="45500" dir="5400000" sy="-100000" algn="bl" rotWithShape="0"/>
                </a:effectLst>
              </a:rPr>
              <a:t>Государственное казенное учреждение социального обслуживания населения</a:t>
            </a:r>
            <a:br>
              <a:rPr lang="ru-RU" sz="1600" dirty="0" smtClean="0">
                <a:effectLst>
                  <a:glow>
                    <a:schemeClr val="accent1"/>
                  </a:glow>
                  <a:reflection blurRad="6350" stA="55000" endA="300" endPos="45500" dir="5400000" sy="-100000" algn="bl" rotWithShape="0"/>
                </a:effectLst>
              </a:rPr>
            </a:br>
            <a:r>
              <a:rPr lang="ru-RU" sz="1600" dirty="0" smtClean="0">
                <a:effectLst>
                  <a:glow>
                    <a:schemeClr val="accent1"/>
                  </a:glow>
                  <a:reflection blurRad="6350" stA="55000" endA="300" endPos="45500" dir="5400000" sy="-100000" algn="bl" rotWithShape="0"/>
                </a:effectLst>
              </a:rPr>
              <a:t> «Еланский центр социального обслуживания населения»</a:t>
            </a:r>
            <a:endParaRPr lang="ru-RU" sz="1600" dirty="0">
              <a:effectLst>
                <a:glow>
                  <a:schemeClr val="accent1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17895"/>
          <a:stretch/>
        </p:blipFill>
        <p:spPr bwMode="auto">
          <a:xfrm>
            <a:off x="1763688" y="1772816"/>
            <a:ext cx="565236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3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491" y="78911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Идеи для создания сенсорного оборудования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K:\РОЗОВЫЙ СЛОН\Фото с комнат\8S898is5f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4864" b="25157"/>
          <a:stretch/>
        </p:blipFill>
        <p:spPr bwMode="auto">
          <a:xfrm>
            <a:off x="6948264" y="1233070"/>
            <a:ext cx="1533333" cy="25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380" y="1070302"/>
            <a:ext cx="56798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Сенсорную комнату можно оборудовать  своими руками </a:t>
            </a:r>
          </a:p>
          <a:p>
            <a:r>
              <a:rPr lang="ru-RU" sz="1600" dirty="0" smtClean="0"/>
              <a:t>из подручных материалов. Изготовленные предметы </a:t>
            </a:r>
          </a:p>
          <a:p>
            <a:r>
              <a:rPr lang="ru-RU" sz="1600" dirty="0" smtClean="0"/>
              <a:t>позволят создать сенсорное пространство, которое обеспечит </a:t>
            </a:r>
          </a:p>
          <a:p>
            <a:r>
              <a:rPr lang="ru-RU" sz="1600" dirty="0" smtClean="0"/>
              <a:t>гармоничное развитие всех органов чувств ребенка.</a:t>
            </a:r>
            <a:endParaRPr lang="ru-RU" sz="1600" dirty="0"/>
          </a:p>
        </p:txBody>
      </p:sp>
      <p:pic>
        <p:nvPicPr>
          <p:cNvPr id="9220" name="Picture 4" descr="K:\РОЗОВЫЙ СЛОН\Фото с комнат\IMG_20191129_1458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t="24458" r="-1" b="13760"/>
          <a:stretch/>
        </p:blipFill>
        <p:spPr bwMode="auto">
          <a:xfrm>
            <a:off x="4029530" y="2257715"/>
            <a:ext cx="2439267" cy="173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K:\РОЗОВЫЙ СЛОН\Фото с комнат\IMG_20191125_1338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3" r="3800"/>
          <a:stretch/>
        </p:blipFill>
        <p:spPr bwMode="auto">
          <a:xfrm>
            <a:off x="6503666" y="4437112"/>
            <a:ext cx="2336344" cy="189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K:\РОЗОВЫЙ СЛОН\Фото с комнат\N9NfKMHElh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t="35186" r="28262" b="25409"/>
          <a:stretch/>
        </p:blipFill>
        <p:spPr bwMode="auto">
          <a:xfrm>
            <a:off x="4071950" y="4149080"/>
            <a:ext cx="2069255" cy="223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K:\РОЗОВЫЙ СЛОН\фото\sbNHa_fWnt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63212" r="28839"/>
          <a:stretch/>
        </p:blipFill>
        <p:spPr bwMode="auto">
          <a:xfrm rot="5400000">
            <a:off x="1388815" y="2514197"/>
            <a:ext cx="2000978" cy="200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:\РОЗОВЫЙ СЛОН\фото\aZoLNgUBK4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43648"/>
          <a:stretch/>
        </p:blipFill>
        <p:spPr bwMode="auto">
          <a:xfrm>
            <a:off x="1043608" y="4725143"/>
            <a:ext cx="2691395" cy="170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491" y="7891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 работы в рамках группы кратковременного пребывания детей с ОВЗ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420" y="934977"/>
            <a:ext cx="3870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Охват семей, воспитывающих детей с ОВЗ</a:t>
            </a:r>
            <a:endParaRPr lang="ru-RU" sz="1600" dirty="0">
              <a:solidFill>
                <a:schemeClr val="tx2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23254604"/>
              </p:ext>
            </p:extLst>
          </p:nvPr>
        </p:nvGraphicFramePr>
        <p:xfrm>
          <a:off x="188314" y="1273531"/>
          <a:ext cx="345638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53928875"/>
              </p:ext>
            </p:extLst>
          </p:nvPr>
        </p:nvGraphicFramePr>
        <p:xfrm>
          <a:off x="12473" y="3710363"/>
          <a:ext cx="5184576" cy="2783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2026412"/>
              </p:ext>
            </p:extLst>
          </p:nvPr>
        </p:nvGraphicFramePr>
        <p:xfrm>
          <a:off x="4731854" y="821513"/>
          <a:ext cx="3912096" cy="298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247713752"/>
              </p:ext>
            </p:extLst>
          </p:nvPr>
        </p:nvGraphicFramePr>
        <p:xfrm>
          <a:off x="4427984" y="3789040"/>
          <a:ext cx="440500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0706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491" y="78911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Родители </a:t>
            </a:r>
            <a:r>
              <a:rPr lang="ru-RU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говорят о нашей работе …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020" y="1124744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«Наблюдаете </a:t>
            </a:r>
            <a:r>
              <a:rPr lang="ru-RU" dirty="0"/>
              <a:t>ли вы поведенческие изменения у </a:t>
            </a:r>
            <a:r>
              <a:rPr lang="ru-RU" dirty="0" smtClean="0"/>
              <a:t>ребенка»:</a:t>
            </a:r>
          </a:p>
          <a:p>
            <a:r>
              <a:rPr lang="ru-RU" dirty="0" smtClean="0"/>
              <a:t> 15 </a:t>
            </a:r>
            <a:r>
              <a:rPr lang="ru-RU" dirty="0"/>
              <a:t>чел. </a:t>
            </a:r>
            <a:r>
              <a:rPr lang="ru-RU" dirty="0" smtClean="0"/>
              <a:t>(39%)    - «стал </a:t>
            </a:r>
            <a:r>
              <a:rPr lang="ru-RU" dirty="0"/>
              <a:t>менее </a:t>
            </a:r>
            <a:r>
              <a:rPr lang="ru-RU" dirty="0" smtClean="0"/>
              <a:t>агрессивным»</a:t>
            </a:r>
          </a:p>
          <a:p>
            <a:r>
              <a:rPr lang="ru-RU" dirty="0" smtClean="0"/>
              <a:t> 48 чел.(75%)     -  «ребенок </a:t>
            </a:r>
            <a:r>
              <a:rPr lang="ru-RU" dirty="0"/>
              <a:t>стал более </a:t>
            </a:r>
            <a:r>
              <a:rPr lang="ru-RU" dirty="0" smtClean="0"/>
              <a:t>усидчивым» </a:t>
            </a:r>
          </a:p>
          <a:p>
            <a:r>
              <a:rPr lang="ru-RU" dirty="0" smtClean="0"/>
              <a:t>  17 </a:t>
            </a:r>
            <a:r>
              <a:rPr lang="ru-RU" dirty="0"/>
              <a:t>чел </a:t>
            </a:r>
            <a:r>
              <a:rPr lang="ru-RU" dirty="0" smtClean="0"/>
              <a:t>(27%)    -  «ребенок стремится </a:t>
            </a:r>
            <a:r>
              <a:rPr lang="ru-RU" dirty="0"/>
              <a:t>преодолевать свои </a:t>
            </a:r>
            <a:r>
              <a:rPr lang="ru-RU" dirty="0" smtClean="0"/>
              <a:t>страхи»</a:t>
            </a:r>
          </a:p>
          <a:p>
            <a:r>
              <a:rPr lang="ru-RU" dirty="0" smtClean="0"/>
              <a:t> 21чел</a:t>
            </a:r>
            <a:r>
              <a:rPr lang="ru-RU" dirty="0"/>
              <a:t>.( </a:t>
            </a:r>
            <a:r>
              <a:rPr lang="ru-RU" dirty="0" smtClean="0"/>
              <a:t>33%)      - «ребенок </a:t>
            </a:r>
            <a:r>
              <a:rPr lang="ru-RU" dirty="0"/>
              <a:t>стал более  контактный с незнакомыми </a:t>
            </a:r>
            <a:r>
              <a:rPr lang="ru-RU" dirty="0" smtClean="0"/>
              <a:t>людьми» 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«В </a:t>
            </a:r>
            <a:r>
              <a:rPr lang="ru-RU" dirty="0"/>
              <a:t>результате занятий ребенок </a:t>
            </a:r>
            <a:r>
              <a:rPr lang="ru-RU" dirty="0" smtClean="0"/>
              <a:t>научился»: </a:t>
            </a:r>
          </a:p>
          <a:p>
            <a:endParaRPr lang="ru-RU" dirty="0"/>
          </a:p>
          <a:p>
            <a:r>
              <a:rPr lang="ru-RU" dirty="0" smtClean="0"/>
              <a:t>38 чел. (59%) </a:t>
            </a:r>
            <a:r>
              <a:rPr lang="ru-RU" dirty="0"/>
              <a:t>- </a:t>
            </a:r>
            <a:r>
              <a:rPr lang="ru-RU" dirty="0" smtClean="0"/>
              <a:t>  самостоятельно </a:t>
            </a:r>
            <a:r>
              <a:rPr lang="ru-RU" dirty="0"/>
              <a:t>выполнять </a:t>
            </a:r>
            <a:r>
              <a:rPr lang="ru-RU" dirty="0" smtClean="0"/>
              <a:t>задания</a:t>
            </a:r>
          </a:p>
          <a:p>
            <a:r>
              <a:rPr lang="ru-RU" dirty="0" smtClean="0"/>
              <a:t>26 чел. (41%) </a:t>
            </a:r>
            <a:r>
              <a:rPr lang="ru-RU" dirty="0"/>
              <a:t>- </a:t>
            </a:r>
            <a:r>
              <a:rPr lang="ru-RU" dirty="0" smtClean="0"/>
              <a:t>   выполнять </a:t>
            </a:r>
            <a:r>
              <a:rPr lang="ru-RU" dirty="0"/>
              <a:t>задания по </a:t>
            </a:r>
            <a:r>
              <a:rPr lang="ru-RU" dirty="0" smtClean="0"/>
              <a:t>образцу</a:t>
            </a:r>
          </a:p>
          <a:p>
            <a:r>
              <a:rPr lang="ru-RU" dirty="0" smtClean="0"/>
              <a:t> </a:t>
            </a:r>
            <a:r>
              <a:rPr lang="ru-RU" dirty="0"/>
              <a:t>17 </a:t>
            </a:r>
            <a:r>
              <a:rPr lang="ru-RU" dirty="0" smtClean="0"/>
              <a:t>чел. (27%) -   различать </a:t>
            </a:r>
            <a:r>
              <a:rPr lang="ru-RU" dirty="0"/>
              <a:t>формы </a:t>
            </a:r>
            <a:r>
              <a:rPr lang="ru-RU" dirty="0" smtClean="0"/>
              <a:t>предметов</a:t>
            </a:r>
          </a:p>
          <a:p>
            <a:r>
              <a:rPr lang="ru-RU" dirty="0" smtClean="0"/>
              <a:t> 15чел.(</a:t>
            </a:r>
            <a:r>
              <a:rPr lang="ru-RU" dirty="0"/>
              <a:t>23%) - </a:t>
            </a:r>
            <a:r>
              <a:rPr lang="ru-RU" dirty="0" smtClean="0"/>
              <a:t>    различать цвета</a:t>
            </a:r>
          </a:p>
          <a:p>
            <a:r>
              <a:rPr lang="ru-RU" dirty="0" smtClean="0"/>
              <a:t>24 чел. (37%) -    пользоваться ножницами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0" t="-856" r="-354" b="-166738"/>
          <a:stretch/>
        </p:blipFill>
        <p:spPr bwMode="auto">
          <a:xfrm>
            <a:off x="7445259" y="3933056"/>
            <a:ext cx="1397281" cy="692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b="26562"/>
          <a:stretch/>
        </p:blipFill>
        <p:spPr bwMode="auto">
          <a:xfrm>
            <a:off x="5004048" y="4921532"/>
            <a:ext cx="2113315" cy="157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09787"/>
            <a:ext cx="1584176" cy="169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2636912"/>
            <a:ext cx="1393235" cy="204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491" y="78911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Межведомственное взаимодействие при реализации проекта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5077" y="1052736"/>
            <a:ext cx="259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Проект «Розовый слон»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612588" y="3245612"/>
            <a:ext cx="246664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МБОУ ДО «Еланский дворец творчества»</a:t>
            </a:r>
            <a:endParaRPr lang="ru-RU" sz="1400" dirty="0"/>
          </a:p>
        </p:txBody>
      </p:sp>
      <p:sp>
        <p:nvSpPr>
          <p:cNvPr id="10" name="Овал 9"/>
          <p:cNvSpPr/>
          <p:nvPr/>
        </p:nvSpPr>
        <p:spPr>
          <a:xfrm>
            <a:off x="3444154" y="1721699"/>
            <a:ext cx="2401416" cy="989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Храм Сошествия </a:t>
            </a:r>
            <a:r>
              <a:rPr lang="ru-RU" sz="1400" dirty="0" err="1" smtClean="0"/>
              <a:t>Святаго</a:t>
            </a:r>
            <a:r>
              <a:rPr lang="ru-RU" sz="1400" dirty="0" smtClean="0"/>
              <a:t> Духа</a:t>
            </a:r>
            <a:endParaRPr lang="ru-RU" sz="1400" dirty="0"/>
          </a:p>
        </p:txBody>
      </p:sp>
      <p:sp>
        <p:nvSpPr>
          <p:cNvPr id="12" name="Овал 11"/>
          <p:cNvSpPr/>
          <p:nvPr/>
        </p:nvSpPr>
        <p:spPr>
          <a:xfrm>
            <a:off x="3444154" y="2996952"/>
            <a:ext cx="268266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Школа волонтеров «Мастерская будущего»</a:t>
            </a:r>
            <a:endParaRPr lang="ru-RU" sz="1400" dirty="0"/>
          </a:p>
        </p:txBody>
      </p:sp>
      <p:sp>
        <p:nvSpPr>
          <p:cNvPr id="14" name="Овал 13"/>
          <p:cNvSpPr/>
          <p:nvPr/>
        </p:nvSpPr>
        <p:spPr>
          <a:xfrm>
            <a:off x="661934" y="2791565"/>
            <a:ext cx="230425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РДК «Юбилейный»</a:t>
            </a:r>
            <a:endParaRPr lang="ru-RU" sz="1400" dirty="0"/>
          </a:p>
        </p:txBody>
      </p:sp>
      <p:sp>
        <p:nvSpPr>
          <p:cNvPr id="15" name="Овал 14"/>
          <p:cNvSpPr/>
          <p:nvPr/>
        </p:nvSpPr>
        <p:spPr>
          <a:xfrm>
            <a:off x="6612588" y="1772816"/>
            <a:ext cx="212061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МКУК «Еланская ЦРБ»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302141" y="1625283"/>
            <a:ext cx="22825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МБУДО «Еланская ДШИ»</a:t>
            </a:r>
            <a:endParaRPr lang="ru-RU" sz="1400" dirty="0"/>
          </a:p>
        </p:txBody>
      </p:sp>
      <p:pic>
        <p:nvPicPr>
          <p:cNvPr id="1026" name="Picture 2" descr="C:\Users\Пользователь\Desktop\IMG-20180601-WA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3" t="7517"/>
          <a:stretch/>
        </p:blipFill>
        <p:spPr bwMode="auto">
          <a:xfrm>
            <a:off x="467544" y="4307507"/>
            <a:ext cx="822025" cy="19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62" y="4930183"/>
            <a:ext cx="20955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442fz.volganet.ru/upload/iblock/ca5/2019_07_11_14_35_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333" y="4725144"/>
            <a:ext cx="2272863" cy="16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442fz.volganet.ru/upload/resize_cache/iblock/4de/220_165_1/photo_155955959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5"/>
          <a:stretch/>
        </p:blipFill>
        <p:spPr bwMode="auto">
          <a:xfrm>
            <a:off x="4446221" y="4160012"/>
            <a:ext cx="2410368" cy="16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КОНКУРС\2015-12-03 12-53-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09" y="3702812"/>
            <a:ext cx="1902771" cy="14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5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3050" y="3361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28857" y="1243102"/>
            <a:ext cx="8858312" cy="142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370" y="17728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104514" y="1430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задача обеспечить равные права и равные возможности тем семьям, которые в этом нуждаются.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4" descr="blob:https://web.whatsapp.com/f002f48f-d113-4b18-8cf6-0b39a801aab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1" b="10943"/>
          <a:stretch/>
        </p:blipFill>
        <p:spPr bwMode="auto">
          <a:xfrm>
            <a:off x="142845" y="1124744"/>
            <a:ext cx="2304526" cy="334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25" r="12055"/>
          <a:stretch/>
        </p:blipFill>
        <p:spPr bwMode="auto">
          <a:xfrm>
            <a:off x="3131840" y="948724"/>
            <a:ext cx="221645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E:\КОНКУРС\20191209_10464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/>
          <a:stretch/>
        </p:blipFill>
        <p:spPr bwMode="auto">
          <a:xfrm rot="5400000">
            <a:off x="2532955" y="3451821"/>
            <a:ext cx="2364742" cy="23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User\YandexDisk-ekaterinav90W\центр семья\IMG_88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0" r="13061"/>
          <a:stretch/>
        </p:blipFill>
        <p:spPr bwMode="auto">
          <a:xfrm>
            <a:off x="5977780" y="1243102"/>
            <a:ext cx="2166120" cy="27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07" y="4138911"/>
            <a:ext cx="29083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9144000" cy="335756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62000">
                <a:schemeClr val="accent1">
                  <a:shade val="67500"/>
                  <a:satMod val="115000"/>
                </a:schemeClr>
              </a:gs>
              <a:gs pos="100000">
                <a:srgbClr val="0078B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428604"/>
            <a:ext cx="9144000" cy="71438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«Организация группы кратковременного пребывания детей с ограниченными возможностями здоровья»</a:t>
            </a:r>
            <a:endParaRPr lang="ru-RU" sz="24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357422" y="1000108"/>
            <a:ext cx="464347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A_Sitarskaya\Desktop\4k-aerial-view-volga-river-bridges-volgograd-city-russia_evkmsbqqx__F00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2"/>
            <a:ext cx="9144000" cy="3500438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9682" y="3331843"/>
            <a:ext cx="9144000" cy="3500438"/>
          </a:xfrm>
          <a:prstGeom prst="rect">
            <a:avLst/>
          </a:prstGeom>
          <a:solidFill>
            <a:schemeClr val="tx2">
              <a:lumMod val="20000"/>
              <a:lumOff val="8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2428860" y="4286256"/>
            <a:ext cx="6715140" cy="1643074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/>
            <a:endParaRPr lang="ru-RU" sz="2000" dirty="0"/>
          </a:p>
        </p:txBody>
      </p:sp>
      <p:sp>
        <p:nvSpPr>
          <p:cNvPr id="38" name="Прямоугольник 37"/>
          <p:cNvSpPr/>
          <p:nvPr/>
        </p:nvSpPr>
        <p:spPr>
          <a:xfrm flipV="1">
            <a:off x="1176" y="3308983"/>
            <a:ext cx="9144000" cy="505196"/>
          </a:xfrm>
          <a:prstGeom prst="rect">
            <a:avLst/>
          </a:prstGeom>
          <a:solidFill>
            <a:srgbClr val="FFFF99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143636" y="3286124"/>
            <a:ext cx="300036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3500438"/>
            <a:ext cx="1571604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2" y="1028505"/>
            <a:ext cx="6264696" cy="22804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Организация кратковременного присмотра за детьми-инвалидами для предоставления их родителям (законным представителям) свободного времени.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Сенсорная интеграция и творческое развитие детей с </a:t>
            </a:r>
            <a:r>
              <a:rPr lang="ru-RU" dirty="0" smtClean="0">
                <a:solidFill>
                  <a:schemeClr val="bg1"/>
                </a:solidFill>
              </a:rPr>
              <a:t>ОВЗ.</a:t>
            </a:r>
            <a:endParaRPr lang="ru-RU" dirty="0">
              <a:solidFill>
                <a:schemeClr val="bg1"/>
              </a:solidFill>
            </a:endParaRPr>
          </a:p>
          <a:p>
            <a:pPr lvl="0"/>
            <a:r>
              <a:rPr lang="ru-RU" dirty="0">
                <a:solidFill>
                  <a:schemeClr val="bg1"/>
                </a:solidFill>
              </a:rPr>
              <a:t>Профилактика «эмоционального выгорания» у родителей, имеющих ребенка-инвалида, нуждающегося в постоянном постороннем уходе.</a:t>
            </a:r>
          </a:p>
        </p:txBody>
      </p:sp>
      <p:sp>
        <p:nvSpPr>
          <p:cNvPr id="3" name="Овал 2"/>
          <p:cNvSpPr/>
          <p:nvPr/>
        </p:nvSpPr>
        <p:spPr>
          <a:xfrm>
            <a:off x="6588224" y="785794"/>
            <a:ext cx="2472707" cy="914400"/>
          </a:xfrm>
          <a:prstGeom prst="ellipse">
            <a:avLst/>
          </a:prstGeom>
          <a:solidFill>
            <a:srgbClr val="0E7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62 семьи, воспитывающих детей с ограниченными возможностями здоровья</a:t>
            </a:r>
            <a:endParaRPr lang="ru-RU" sz="1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45" y="1558208"/>
            <a:ext cx="2376264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343961"/>
            <a:ext cx="21846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47579" y="1781094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1095" y="2536068"/>
            <a:ext cx="1811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52 родителя, воспитывающих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 детей с ограниченными</a:t>
            </a:r>
          </a:p>
          <a:p>
            <a:r>
              <a:rPr lang="ru-RU" sz="1000" dirty="0" smtClean="0">
                <a:solidFill>
                  <a:schemeClr val="bg1"/>
                </a:solidFill>
              </a:rPr>
              <a:t> возможностями здоровья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4" y="3814179"/>
            <a:ext cx="210623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72" y="4198648"/>
            <a:ext cx="2856851" cy="238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E:\КОНКУРС\Фото с комнат\2xmKE5Wz0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24" y="3952629"/>
            <a:ext cx="1948448" cy="26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976649" y="1720884"/>
            <a:ext cx="1739198" cy="62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качества жизни семей, воспитывающих детей с ограниченными возможностями здоровья.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339752" y="1002241"/>
            <a:ext cx="353750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Группа кратковременного пребывания детей инвалидов</a:t>
            </a:r>
            <a:endParaRPr lang="ru-RU" sz="1600" dirty="0"/>
          </a:p>
        </p:txBody>
      </p:sp>
      <p:sp>
        <p:nvSpPr>
          <p:cNvPr id="24" name="Овал 23"/>
          <p:cNvSpPr/>
          <p:nvPr/>
        </p:nvSpPr>
        <p:spPr>
          <a:xfrm>
            <a:off x="827584" y="2251720"/>
            <a:ext cx="280831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Родители, детей с ОВЗ</a:t>
            </a:r>
            <a:endParaRPr lang="ru-RU" sz="1600" dirty="0"/>
          </a:p>
        </p:txBody>
      </p:sp>
      <p:sp>
        <p:nvSpPr>
          <p:cNvPr id="27" name="Овал 26"/>
          <p:cNvSpPr/>
          <p:nvPr/>
        </p:nvSpPr>
        <p:spPr>
          <a:xfrm>
            <a:off x="5396325" y="2195736"/>
            <a:ext cx="2808312" cy="909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Дети, с ограниченными возможностями здоровья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" y="3555972"/>
            <a:ext cx="19463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03082"/>
            <a:ext cx="3229478" cy="15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498" y="3544211"/>
            <a:ext cx="1997991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829" y="3523380"/>
            <a:ext cx="204358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98" y="3512591"/>
            <a:ext cx="232351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17" y="4999130"/>
            <a:ext cx="2779179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3544" y="3715998"/>
            <a:ext cx="1147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Свободное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время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5134" y="3641619"/>
            <a:ext cx="1868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Профилактика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«</a:t>
            </a:r>
            <a:r>
              <a:rPr lang="ru-RU" sz="1600" dirty="0">
                <a:solidFill>
                  <a:schemeClr val="bg1"/>
                </a:solidFill>
              </a:rPr>
              <a:t>э</a:t>
            </a:r>
            <a:r>
              <a:rPr lang="ru-RU" sz="1600" dirty="0" smtClean="0">
                <a:solidFill>
                  <a:schemeClr val="bg1"/>
                </a:solidFill>
              </a:rPr>
              <a:t>моционального»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выгорания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421" y="5175848"/>
            <a:ext cx="379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Снижение остроты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имеющихся проблем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2733" y="3641619"/>
            <a:ext cx="1226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Сенсорная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интеграция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7361" y="3680071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Творческое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развитие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06471" y="4808117"/>
            <a:ext cx="2247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Повышение уровня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социальной адаптации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и положительная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динамика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в развитии  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2339752" y="1798921"/>
            <a:ext cx="360040" cy="333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Прямая со стрелкой 2048"/>
          <p:cNvCxnSpPr/>
          <p:nvPr/>
        </p:nvCxnSpPr>
        <p:spPr>
          <a:xfrm>
            <a:off x="5593791" y="1798921"/>
            <a:ext cx="673043" cy="3339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 стрелкой 2056"/>
          <p:cNvCxnSpPr>
            <a:endCxn id="2050" idx="0"/>
          </p:cNvCxnSpPr>
          <p:nvPr/>
        </p:nvCxnSpPr>
        <p:spPr>
          <a:xfrm flipH="1">
            <a:off x="1087131" y="3166120"/>
            <a:ext cx="388525" cy="389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Прямая со стрелкой 2058"/>
          <p:cNvCxnSpPr/>
          <p:nvPr/>
        </p:nvCxnSpPr>
        <p:spPr>
          <a:xfrm>
            <a:off x="2771800" y="3212976"/>
            <a:ext cx="360040" cy="299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Прямая со стрелкой 2060"/>
          <p:cNvCxnSpPr/>
          <p:nvPr/>
        </p:nvCxnSpPr>
        <p:spPr>
          <a:xfrm flipH="1">
            <a:off x="5930312" y="3166120"/>
            <a:ext cx="336522" cy="346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Прямая со стрелкой 2062"/>
          <p:cNvCxnSpPr/>
          <p:nvPr/>
        </p:nvCxnSpPr>
        <p:spPr>
          <a:xfrm>
            <a:off x="7308304" y="3166120"/>
            <a:ext cx="432048" cy="262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Прямая со стрелкой 2064"/>
          <p:cNvCxnSpPr/>
          <p:nvPr/>
        </p:nvCxnSpPr>
        <p:spPr>
          <a:xfrm>
            <a:off x="1043608" y="4494185"/>
            <a:ext cx="617110" cy="446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Прямая со стрелкой 2066"/>
          <p:cNvCxnSpPr/>
          <p:nvPr/>
        </p:nvCxnSpPr>
        <p:spPr>
          <a:xfrm flipH="1">
            <a:off x="2699792" y="4494185"/>
            <a:ext cx="432048" cy="446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Прямая со стрелкой 2068"/>
          <p:cNvCxnSpPr/>
          <p:nvPr/>
        </p:nvCxnSpPr>
        <p:spPr>
          <a:xfrm>
            <a:off x="5930312" y="4494185"/>
            <a:ext cx="336522" cy="1589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Прямая со стрелкой 2070"/>
          <p:cNvCxnSpPr/>
          <p:nvPr/>
        </p:nvCxnSpPr>
        <p:spPr>
          <a:xfrm flipH="1">
            <a:off x="7380312" y="4482424"/>
            <a:ext cx="360040" cy="235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8256" y="22469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"/>
          <a:stretch/>
        </p:blipFill>
        <p:spPr bwMode="auto">
          <a:xfrm>
            <a:off x="5724127" y="1119887"/>
            <a:ext cx="3153740" cy="231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25413" y="-1"/>
            <a:ext cx="8358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Группа кратковременного пребывания была создана на базе учреждения благодаря проекту «Розовый слон» ,получившего поддержку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Фонда Президентских грантов.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980728"/>
            <a:ext cx="43670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Финансовая поддержка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в сумме 294 209 рублей, была направлена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 на приобретение оборудования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 для сенсорной и творческой комнат.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76" name="Picture 4" descr="K:\РОЗОВЫЙ СЛОН\фото розовый слон\IMG_20190508_090248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1"/>
            <a:ext cx="2592288" cy="204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K:\РОЗОВЫЙ СЛОН\фото розовый слон\IMG_20190508_093855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43" y="2276871"/>
            <a:ext cx="2079564" cy="20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K:\РОЗОВЫЙ СЛОН\фото розовый слон\IMG_20190307_1206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1706" y="3386222"/>
            <a:ext cx="1197982" cy="179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:\РОЗОВЫЙ СЛОН\фото розовый слон\IMG_20190507_1605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785" y="5093216"/>
            <a:ext cx="1774031" cy="133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4371093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Группу </a:t>
            </a:r>
            <a:r>
              <a:rPr lang="ru-RU" dirty="0">
                <a:solidFill>
                  <a:schemeClr val="tx2"/>
                </a:solidFill>
              </a:rPr>
              <a:t>кратковременного пребывания  </a:t>
            </a:r>
            <a:r>
              <a:rPr lang="ru-RU" dirty="0" smtClean="0">
                <a:solidFill>
                  <a:schemeClr val="tx2"/>
                </a:solidFill>
              </a:rPr>
              <a:t>посещают дети с ограниченными возможностями здоровья в </a:t>
            </a:r>
            <a:r>
              <a:rPr lang="ru-RU" dirty="0">
                <a:solidFill>
                  <a:schemeClr val="tx2"/>
                </a:solidFill>
              </a:rPr>
              <a:t>возрасте от 3 до 18 </a:t>
            </a:r>
            <a:r>
              <a:rPr lang="ru-RU" dirty="0" smtClean="0">
                <a:solidFill>
                  <a:schemeClr val="tx2"/>
                </a:solidFill>
              </a:rPr>
              <a:t>лет.  Группа работает с </a:t>
            </a:r>
            <a:r>
              <a:rPr lang="ru-RU" dirty="0">
                <a:solidFill>
                  <a:schemeClr val="tx2"/>
                </a:solidFill>
              </a:rPr>
              <a:t>понедельника по </a:t>
            </a:r>
            <a:r>
              <a:rPr lang="ru-RU" dirty="0" smtClean="0">
                <a:solidFill>
                  <a:schemeClr val="tx2"/>
                </a:solidFill>
              </a:rPr>
              <a:t>пятницу, без </a:t>
            </a:r>
            <a:r>
              <a:rPr lang="ru-RU" dirty="0">
                <a:solidFill>
                  <a:schemeClr val="tx2"/>
                </a:solidFill>
              </a:rPr>
              <a:t>организации </a:t>
            </a:r>
            <a:r>
              <a:rPr lang="ru-RU" dirty="0" smtClean="0">
                <a:solidFill>
                  <a:schemeClr val="tx2"/>
                </a:solidFill>
              </a:rPr>
              <a:t>питания, </a:t>
            </a:r>
            <a:r>
              <a:rPr lang="ru-RU" dirty="0">
                <a:solidFill>
                  <a:schemeClr val="tx2"/>
                </a:solidFill>
              </a:rPr>
              <a:t>при длительности пребывания ребенка </a:t>
            </a:r>
            <a:r>
              <a:rPr lang="ru-RU" dirty="0" smtClean="0">
                <a:solidFill>
                  <a:schemeClr val="tx2"/>
                </a:solidFill>
              </a:rPr>
              <a:t>от </a:t>
            </a:r>
            <a:r>
              <a:rPr lang="ru-RU" dirty="0">
                <a:solidFill>
                  <a:schemeClr val="tx2"/>
                </a:solidFill>
              </a:rPr>
              <a:t>1до 2 часов.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"/>
          <a:stretch/>
        </p:blipFill>
        <p:spPr bwMode="auto">
          <a:xfrm>
            <a:off x="5709239" y="1119887"/>
            <a:ext cx="3153740" cy="231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0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Психотерапевтическая деятельность в группе кратковременного пребывания проводится в форме групповых и индивидуальных занятий, направленных на компенсацию(восстановление) утраченных функций</a:t>
            </a:r>
            <a:endParaRPr lang="ru-RU" dirty="0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3347864" y="3225552"/>
            <a:ext cx="295232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Виды </a:t>
            </a:r>
          </a:p>
          <a:p>
            <a:pPr algn="ctr"/>
            <a:r>
              <a:rPr lang="ru-RU" dirty="0" smtClean="0"/>
              <a:t>психотерапии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5496" y="1213746"/>
            <a:ext cx="228255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Танцетерапия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07504" y="3212976"/>
            <a:ext cx="213853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Логоритмика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51520" y="5373216"/>
            <a:ext cx="2423800" cy="1108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Сказко</a:t>
            </a:r>
            <a:r>
              <a:rPr lang="ru-RU" dirty="0" smtClean="0"/>
              <a:t>- терапия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356490" y="1213746"/>
            <a:ext cx="251165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Музыкотерапия</a:t>
            </a:r>
          </a:p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504594" y="5272470"/>
            <a:ext cx="249857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Арт-терапия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746359" y="5373216"/>
            <a:ext cx="238711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Песочная терапия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948264" y="3068960"/>
            <a:ext cx="219573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Куклотерапия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6823793" y="1213746"/>
            <a:ext cx="223224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Игротерапия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4644008" y="2348880"/>
            <a:ext cx="7200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868144" y="2565339"/>
            <a:ext cx="565212" cy="647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6433356" y="3585592"/>
            <a:ext cx="453752" cy="84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821288" y="4221088"/>
            <a:ext cx="148701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753882" y="4365104"/>
            <a:ext cx="70146" cy="745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2555776" y="2708920"/>
            <a:ext cx="1152128" cy="516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2411760" y="371703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2822104" y="4221088"/>
            <a:ext cx="885800" cy="480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K:\РОЗОВЫЙ СЛОН\Фото с комнат\lOzQwwIybj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96" y="4066675"/>
            <a:ext cx="1684135" cy="1783331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РОЗОВЫЙ СЛОН\Фото с комнат\IMG_20191127_131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772" y="2159237"/>
            <a:ext cx="2154663" cy="1615997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:\РОЗОВЫЙ СЛОН\Фото с комнат\ssK5MulhTF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33" y="3989984"/>
            <a:ext cx="2113071" cy="1663338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530" y="12502008"/>
            <a:ext cx="1660459" cy="124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46" y="1848461"/>
            <a:ext cx="2294892" cy="17209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6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ребенка с ограниченными возможностями здоровья во многом зависит от развития сенсорной сферы.</a:t>
            </a:r>
            <a:endParaRPr lang="ru-RU" dirty="0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85756" y="1038840"/>
            <a:ext cx="31683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Способствует улучшению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сихического здоровья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67113" y="2585850"/>
            <a:ext cx="4474173" cy="83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59876" y="2111603"/>
            <a:ext cx="31683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Активизирует развитие сенсорных функций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9876" y="3135723"/>
            <a:ext cx="31683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Способствует развитию познавательных процессов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7070" y="812335"/>
            <a:ext cx="28803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Сенсорная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 комната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K:\РОЗОВЫЙ СЛОН\дети и родители\IMG_20200206_131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3" y="824823"/>
            <a:ext cx="2224097" cy="166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:\РОЗОВЫЙ СЛОН\дети и родители\IMG_20200109_1048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r="19556"/>
          <a:stretch/>
        </p:blipFill>
        <p:spPr bwMode="auto">
          <a:xfrm>
            <a:off x="4414089" y="937158"/>
            <a:ext cx="1833783" cy="15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K:\РОЗОВЫЙ СЛОН\Фото с комнат\24nARV20mY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5" r="12892" b="4914"/>
          <a:stretch/>
        </p:blipFill>
        <p:spPr bwMode="auto">
          <a:xfrm>
            <a:off x="6609370" y="2780928"/>
            <a:ext cx="2053829" cy="15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:\РОЗОВЫЙ СЛОН\Фото с комнат\IMG_20190507_0915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37" y="2681363"/>
            <a:ext cx="1995686" cy="20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K:\РОЗОВЫЙ СЛОН\Фото с комнат\IMG_20190507_0857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87" y="4437112"/>
            <a:ext cx="174019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:\РОЗОВЫЙ СЛОН\Фото с комнат\Aq078li7WI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75" y="4079016"/>
            <a:ext cx="1342801" cy="23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K:\РОЗОВЫЙ СЛОН\Фото с комнат\IMG_20191128_16325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2083" r="14434" b="-1"/>
          <a:stretch/>
        </p:blipFill>
        <p:spPr bwMode="auto">
          <a:xfrm>
            <a:off x="2483768" y="4105655"/>
            <a:ext cx="1224136" cy="228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:\РОЗОВЫЙ СЛОН\Фото с комнат\IMG_20191126_14002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5148" r="45284"/>
          <a:stretch/>
        </p:blipFill>
        <p:spPr bwMode="auto">
          <a:xfrm>
            <a:off x="4040137" y="4812978"/>
            <a:ext cx="1342601" cy="17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96" y="4781325"/>
            <a:ext cx="1371552" cy="182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3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</a:t>
            </a:r>
            <a:r>
              <a:rPr lang="ru-RU" dirty="0"/>
              <a:t>т</a:t>
            </a:r>
            <a:r>
              <a:rPr lang="ru-RU" dirty="0" smtClean="0"/>
              <a:t>ворческих способностей детей ОВЗ средствами нетрадиционных техник рисования </a:t>
            </a:r>
            <a:endParaRPr lang="ru-RU" dirty="0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66809" y="3284984"/>
            <a:ext cx="309491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Способствует развитию мелкой моторики, воображения, мышления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82874" y="2183718"/>
            <a:ext cx="31669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Способствует реализации «себя»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7926" y="1052736"/>
            <a:ext cx="345495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Помогает детям справиться с негативными переживаниями и внутренними трудностями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 rot="5400000">
            <a:off x="-2154920" y="3238977"/>
            <a:ext cx="5047920" cy="675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5024" y="1124744"/>
            <a:ext cx="2880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Творческая комната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 descr="K:\РОЗОВЫЙ СЛОН\Фото с комнат\IMG_20191122_154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85794"/>
            <a:ext cx="2473498" cy="18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:\РОЗОВЫЙ СЛОН\фото творч\i (1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10622" b="25082"/>
          <a:stretch/>
        </p:blipFill>
        <p:spPr bwMode="auto">
          <a:xfrm>
            <a:off x="6605145" y="2708428"/>
            <a:ext cx="1518330" cy="230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:\РОЗОВЫЙ СЛОН\фото творч\i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/>
          <a:stretch/>
        </p:blipFill>
        <p:spPr bwMode="auto">
          <a:xfrm>
            <a:off x="4644008" y="2781318"/>
            <a:ext cx="1470148" cy="216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K:\РОЗОВЫЙ СЛОН\фото творч 2\i (39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r="15042" b="13451"/>
          <a:stretch/>
        </p:blipFill>
        <p:spPr bwMode="auto">
          <a:xfrm>
            <a:off x="7383140" y="952296"/>
            <a:ext cx="1739169" cy="16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:\РОЗОВЫЙ СЛОН\фото творч 2\i (4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r="7192" b="31101"/>
          <a:stretch/>
        </p:blipFill>
        <p:spPr bwMode="auto">
          <a:xfrm>
            <a:off x="7390984" y="5043799"/>
            <a:ext cx="1549300" cy="180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951" b="16231"/>
          <a:stretch/>
        </p:blipFill>
        <p:spPr bwMode="auto">
          <a:xfrm>
            <a:off x="4066320" y="5014279"/>
            <a:ext cx="1402319" cy="183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0" descr="https://2.downloader.disk.yandex.ru/preview/94c3c27e087a3612b5adc4136e386e289090e7d33cbb5a95570fdd7212243d99/inf/gBMezocUnJ2UbJLKvdRV_W0_1-O9ITsz5xdj7777OZsNyPy48g7TZYm9B7g6s1RDsv5Mg8hLD0xPikaroHfQXg%3D%3D?uid=208242839&amp;filename=i%20%285%29.jpg&amp;disposition=inline&amp;hash=&amp;limit=0&amp;content_type=image%2Fjpeg&amp;owner_uid=208242839&amp;tknv=v2&amp;size=1855x9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r="4635" b="15016"/>
          <a:stretch/>
        </p:blipFill>
        <p:spPr bwMode="auto">
          <a:xfrm>
            <a:off x="5580112" y="5043798"/>
            <a:ext cx="1584176" cy="180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15944" b="9923"/>
          <a:stretch/>
        </p:blipFill>
        <p:spPr bwMode="auto">
          <a:xfrm>
            <a:off x="762262" y="4869160"/>
            <a:ext cx="3150344" cy="153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5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14356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491" y="7891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Интеграция детей с ограниченными возможностями здоровья, через организацию досуговой деятельности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6119" y="1052736"/>
            <a:ext cx="7545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Досуговая деятельность является необходимой областью социализации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 и самоутверждения детей с ОВЗ. Специалистами учреждения проводятся 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развлекательные мероприятия с привлечением творческих коллективов,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в</a:t>
            </a:r>
            <a:r>
              <a:rPr lang="ru-RU" dirty="0" smtClean="0">
                <a:solidFill>
                  <a:schemeClr val="tx2"/>
                </a:solidFill>
              </a:rPr>
              <a:t>олонтеров и учащихся образовательных учреждений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" name="Picture 4" descr="C:\Users\ped_zav\Downloads\20210601_102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-5275" b="20502"/>
          <a:stretch/>
        </p:blipFill>
        <p:spPr bwMode="auto">
          <a:xfrm>
            <a:off x="197794" y="2253065"/>
            <a:ext cx="2547684" cy="21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r="8113" b="14680"/>
          <a:stretch/>
        </p:blipFill>
        <p:spPr bwMode="auto">
          <a:xfrm>
            <a:off x="3203848" y="2266993"/>
            <a:ext cx="3313043" cy="234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Users\ped_zav\Downloads\IMG-20211230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59" y="2132856"/>
            <a:ext cx="1868202" cy="24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КОНКУРС\IMG_20181019_1444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8" t="17017" b="20922"/>
          <a:stretch/>
        </p:blipFill>
        <p:spPr bwMode="auto">
          <a:xfrm>
            <a:off x="102424" y="4623791"/>
            <a:ext cx="2885400" cy="22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КОНКУРС\фото2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708578"/>
            <a:ext cx="2812009" cy="21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КОНКУРС\фффффото\20191226_1529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 r="22899" b="11111"/>
          <a:stretch/>
        </p:blipFill>
        <p:spPr bwMode="auto">
          <a:xfrm>
            <a:off x="3419872" y="4655670"/>
            <a:ext cx="2554992" cy="21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01877"/>
            <a:ext cx="9144000" cy="2143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143900" y="0"/>
            <a:ext cx="1000100" cy="785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143900" cy="7857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142852"/>
            <a:ext cx="609971" cy="511588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60491" y="78911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Поддержка родителей, </a:t>
            </a:r>
            <a:r>
              <a:rPr lang="ru-RU" b="1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воспитывающих детей с ограниченными возможностями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491" y="1524458"/>
            <a:ext cx="84470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Мобилизация внутренних ресурсов для преодоление трудной жизненной ситуации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785794"/>
            <a:ext cx="417646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Появление свободного времени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331" y="1155126"/>
            <a:ext cx="6485237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Активизации и обогащение воспитательных умений родителей.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194" name="Picture 2" descr="K:\РОЗОВЫЙ СЛОН\Фото с комнат\IMG_20191128_1456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/>
          <a:stretch/>
        </p:blipFill>
        <p:spPr bwMode="auto">
          <a:xfrm>
            <a:off x="34211" y="4092785"/>
            <a:ext cx="2059767" cy="266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93277" y="4272677"/>
            <a:ext cx="69213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Для повышения психолого –педагогической компетентности в вопросах воспитания, развития и социальной адаптации детей специалистами проводятся индивидуальные и групповые занятия.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Формы и приемы работы: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tx2"/>
                </a:solidFill>
              </a:rPr>
              <a:t>о</a:t>
            </a:r>
            <a:r>
              <a:rPr lang="ru-RU" dirty="0" smtClean="0">
                <a:solidFill>
                  <a:schemeClr val="tx2"/>
                </a:solidFill>
              </a:rPr>
              <a:t>бсуждение различных ситуаций в играх;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групповые дискуссии;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tx2"/>
                </a:solidFill>
              </a:rPr>
              <a:t>р</a:t>
            </a:r>
            <a:r>
              <a:rPr lang="ru-RU" dirty="0" smtClean="0">
                <a:solidFill>
                  <a:schemeClr val="tx2"/>
                </a:solidFill>
              </a:rPr>
              <a:t>олевое проигрывание;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tx2"/>
                </a:solidFill>
              </a:rPr>
              <a:t>творческая мастерская.</a:t>
            </a:r>
          </a:p>
          <a:p>
            <a:endParaRPr lang="ru-RU" dirty="0"/>
          </a:p>
        </p:txBody>
      </p:sp>
      <p:pic>
        <p:nvPicPr>
          <p:cNvPr id="8195" name="Picture 3" descr="E:\КОНКУРС\i - 2019-12-05T153153.9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11458" r="20006" b="10725"/>
          <a:stretch/>
        </p:blipFill>
        <p:spPr bwMode="auto">
          <a:xfrm>
            <a:off x="7493964" y="2112393"/>
            <a:ext cx="1567517" cy="19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:\РОЗОВЫЙ СЛОН\фото творч 3\i (7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t="5729"/>
          <a:stretch/>
        </p:blipFill>
        <p:spPr bwMode="auto">
          <a:xfrm>
            <a:off x="17172" y="1938179"/>
            <a:ext cx="1972419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K:\РОЗОВЫЙ СЛОН\фото 5\рис\2.9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3" t="12035" r="-1" b="28825"/>
          <a:stretch/>
        </p:blipFill>
        <p:spPr bwMode="auto">
          <a:xfrm>
            <a:off x="2093277" y="2002303"/>
            <a:ext cx="2478723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20" y="2002303"/>
            <a:ext cx="2404517" cy="213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9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1876</TotalTime>
  <Words>640</Words>
  <Application>Microsoft Office PowerPoint</Application>
  <PresentationFormat>Экран (4:3)</PresentationFormat>
  <Paragraphs>114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Государственное казенное учреждение социального обслуживания населения  «Еланский центр социального обслуживания населения»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Ситарская Анастасия Константиновна</dc:creator>
  <cp:lastModifiedBy>Пользователь</cp:lastModifiedBy>
  <cp:revision>114</cp:revision>
  <dcterms:created xsi:type="dcterms:W3CDTF">2021-09-16T11:39:27Z</dcterms:created>
  <dcterms:modified xsi:type="dcterms:W3CDTF">2022-06-08T12:48:18Z</dcterms:modified>
</cp:coreProperties>
</file>