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3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9" r:id="rId3"/>
    <p:sldId id="330" r:id="rId4"/>
    <p:sldId id="318" r:id="rId5"/>
    <p:sldId id="326" r:id="rId6"/>
    <p:sldId id="319" r:id="rId7"/>
    <p:sldId id="320" r:id="rId8"/>
    <p:sldId id="328" r:id="rId9"/>
    <p:sldId id="323" r:id="rId10"/>
    <p:sldId id="324" r:id="rId11"/>
    <p:sldId id="316" r:id="rId1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к" initials="пк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323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1A3D5110-9FE0-496F-B26A-071D02F2DE37}" type="datetime1">
              <a:rPr lang="ru-RU" altLang="en-US"/>
              <a:pPr lvl="0">
                <a:defRPr/>
              </a:pPr>
              <a:t>14.02.2023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450E784-2449-4FFD-AA69-3F5CFAA75BCB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1A3D5110-9FE0-496F-B26A-071D02F2DE37}" type="datetime1">
              <a:rPr lang="ru-RU" altLang="en-US"/>
              <a:pPr lvl="0">
                <a:defRPr/>
              </a:pPr>
              <a:t>14.02.2023</a:t>
            </a:fld>
            <a:endParaRPr lang="ru-RU" altLang="en-US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5" name="Заметка к слайду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D8BD707-D9CF-40AE-B4C6-C98DA3205C09}" type="datetime1">
              <a:rPr lang="en-US"/>
              <a:pPr lvl="0">
                <a:defRPr/>
              </a:pPr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6F15528-21DE-4FAA-801E-634DDDAF4B2B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вертикальный текст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D8BD707-D9CF-40AE-B4C6-C98DA3205C09}" type="datetime1">
              <a:rPr lang="en-US"/>
              <a:pPr lvl="0">
                <a:defRPr/>
              </a:pPr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6F15528-21DE-4FAA-801E-634DDDAF4B2B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D8BD707-D9CF-40AE-B4C6-C98DA3205C09}" type="datetime1">
              <a:rPr lang="en-US"/>
              <a:pPr lvl="0">
                <a:defRPr/>
              </a:pPr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6F15528-21DE-4FAA-801E-634DDDAF4B2B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D8BD707-D9CF-40AE-B4C6-C98DA3205C09}" type="datetime1">
              <a:rPr lang="en-US"/>
              <a:pPr lvl="0">
                <a:defRPr/>
              </a:pPr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6F15528-21DE-4FAA-801E-634DDDAF4B2B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D8BD707-D9CF-40AE-B4C6-C98DA3205C09}" type="datetime1">
              <a:rPr lang="en-US"/>
              <a:pPr lvl="0">
                <a:defRPr/>
              </a:pPr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6F15528-21DE-4FAA-801E-634DDDAF4B2B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D8BD707-D9CF-40AE-B4C6-C98DA3205C09}" type="datetime1">
              <a:rPr lang="en-US"/>
              <a:pPr lvl="0">
                <a:defRPr/>
              </a:pPr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6F15528-21DE-4FAA-801E-634DDDAF4B2B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D8BD707-D9CF-40AE-B4C6-C98DA3205C09}" type="datetime1">
              <a:rPr lang="en-US"/>
              <a:pPr lvl="0">
                <a:defRPr/>
              </a:pPr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6F15528-21DE-4FAA-801E-634DDDAF4B2B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D8BD707-D9CF-40AE-B4C6-C98DA3205C09}" type="datetime1">
              <a:rPr lang="en-US"/>
              <a:pPr lvl="0">
                <a:defRPr/>
              </a:pPr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6F15528-21DE-4FAA-801E-634DDDAF4B2B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D8BD707-D9CF-40AE-B4C6-C98DA3205C09}" type="datetime1">
              <a:rPr lang="en-US"/>
              <a:pPr lvl="0">
                <a:defRPr/>
              </a:pPr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6F15528-21DE-4FAA-801E-634DDDAF4B2B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D8BD707-D9CF-40AE-B4C6-C98DA3205C09}" type="datetime1">
              <a:rPr lang="en-US"/>
              <a:pPr lvl="0">
                <a:defRPr/>
              </a:pPr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6F15528-21DE-4FAA-801E-634DDDAF4B2B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1D8BD707-D9CF-40AE-B4C6-C98DA3205C09}" type="datetime1">
              <a:rPr lang="en-US"/>
              <a:pPr lvl="0">
                <a:defRPr/>
              </a:pPr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B6F15528-21DE-4FAA-801E-634DDDAF4B2B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1D8BD707-D9CF-40AE-B4C6-C98DA3205C09}" type="datetime1">
              <a:rPr lang="en-US"/>
              <a:pPr lvl="0">
                <a:defRPr/>
              </a:pPr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B6F15528-21DE-4FAA-801E-634DDDAF4B2B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s://www.&#1082;&#1086;&#1085;&#1082;&#1091;&#1088;&#1089;&#1088;&#1074;&#1080;&#1086;.&#1088;&#1092;/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905500"/>
            <a:ext cx="4343400" cy="4381500"/>
          </a:xfrm>
          <a:prstGeom prst="rect">
            <a:avLst/>
          </a:prstGeom>
          <a:solidFill>
            <a:srgbClr val="FFDE59"/>
          </a:solidFill>
        </p:spPr>
        <p:txBody>
          <a:bodyPr anchor="ctr"/>
          <a:lstStyle/>
          <a:p>
            <a:pPr lvl="0" algn="ctr">
              <a:defRPr/>
            </a:pPr>
            <a:endParaRPr lang="ru-RU" alt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0" y="0"/>
            <a:ext cx="4286216" cy="4286216"/>
            <a:chOff x="0" y="0"/>
            <a:chExt cx="2653030" cy="26530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pPr lvl="0" algn="ctr">
                <a:defRPr/>
              </a:pPr>
              <a:endParaRPr lang="ru-RU" alt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316200" y="-2095500"/>
            <a:ext cx="3886200" cy="388620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pPr lvl="0" algn="ctr">
                <a:defRPr/>
              </a:pPr>
              <a:endParaRPr lang="ru-RU" altLang="en-US"/>
            </a:p>
          </p:txBody>
        </p:sp>
      </p:grpSp>
      <p:sp>
        <p:nvSpPr>
          <p:cNvPr id="7" name="AutoShape 7"/>
          <p:cNvSpPr/>
          <p:nvPr/>
        </p:nvSpPr>
        <p:spPr>
          <a:xfrm>
            <a:off x="13301716" y="0"/>
            <a:ext cx="1562100" cy="419100"/>
          </a:xfrm>
          <a:prstGeom prst="rect">
            <a:avLst/>
          </a:prstGeom>
          <a:solidFill>
            <a:srgbClr val="FEFEFE"/>
          </a:solidFill>
        </p:spPr>
        <p:txBody>
          <a:bodyPr anchor="ctr"/>
          <a:lstStyle/>
          <a:p>
            <a:pPr lvl="0" algn="ctr">
              <a:defRPr/>
            </a:pPr>
            <a:endParaRPr lang="ru-RU" altLang="en-US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4932" y="5833015"/>
            <a:ext cx="4253536" cy="22632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/>
          <a:srcRect t="1630" r="4980" b="1630"/>
          <a:stretch>
            <a:fillRect/>
          </a:stretch>
        </p:blipFill>
        <p:spPr>
          <a:xfrm>
            <a:off x="11731865" y="6022993"/>
            <a:ext cx="3933300" cy="41465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040948" y="7401584"/>
            <a:ext cx="4133850" cy="41338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4251067"/>
            <a:ext cx="4343400" cy="1784866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4500530" y="1589516"/>
            <a:ext cx="13029122" cy="5220859"/>
            <a:chOff x="-123409" y="-68361"/>
            <a:chExt cx="17372163" cy="6961146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68361"/>
              <a:ext cx="15509831" cy="738408"/>
            </a:xfrm>
            <a:prstGeom prst="rect">
              <a:avLst/>
            </a:prstGeom>
          </p:spPr>
          <p:txBody>
            <a:bodyPr lIns="0" tIns="0" rIns="0" bIns="0" anchor="t">
              <a:spAutoFit/>
            </a:bodyPr>
            <a:lstStyle/>
            <a:p>
              <a:pPr lvl="0">
                <a:lnSpc>
                  <a:spcPts val="4740"/>
                </a:lnSpc>
                <a:defRPr/>
              </a:pPr>
              <a:r>
                <a:rPr lang="ru-RU" sz="3386" spc="372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Г.ТАМБОВ,</a:t>
              </a:r>
              <a:r>
                <a:rPr lang="en-US" sz="3386" spc="372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ТАМБОВСКАЯ </a:t>
              </a:r>
              <a:r>
                <a:rPr lang="en-US" sz="3386" spc="372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ОБЛАСТЬ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123409" y="574506"/>
              <a:ext cx="17372163" cy="4514056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lvl="0">
                <a:lnSpc>
                  <a:spcPts val="8820"/>
                </a:lnSpc>
                <a:defRPr/>
              </a:pPr>
              <a:r>
                <a:rPr lang="en-US" sz="8166" spc="571" dirty="0">
                  <a:solidFill>
                    <a:srgbClr val="FFDE59"/>
                  </a:solidFill>
                  <a:latin typeface="Times New Roman" pitchFamily="18" charset="0"/>
                  <a:cs typeface="Times New Roman" pitchFamily="18" charset="0"/>
                </a:rPr>
                <a:t>ДОБРОВОЛЬЧЕСКОЕ </a:t>
              </a:r>
              <a:r>
                <a:rPr lang="en-US" sz="8166" spc="571" dirty="0" smtClean="0">
                  <a:solidFill>
                    <a:srgbClr val="FFDE59"/>
                  </a:solidFill>
                  <a:latin typeface="Times New Roman" pitchFamily="18" charset="0"/>
                  <a:cs typeface="Times New Roman" pitchFamily="18" charset="0"/>
                </a:rPr>
                <a:t>ДВИЖЕНИЕ</a:t>
              </a:r>
              <a:r>
                <a:rPr lang="ru-RU" sz="8166" spc="571" dirty="0" smtClean="0">
                  <a:solidFill>
                    <a:srgbClr val="FFDE59"/>
                  </a:solidFill>
                  <a:latin typeface="Times New Roman" pitchFamily="18" charset="0"/>
                  <a:cs typeface="Times New Roman" pitchFamily="18" charset="0"/>
                </a:rPr>
                <a:t> «БУМЕРАНГ»</a:t>
              </a:r>
              <a:endParaRPr lang="en-US" sz="8166" spc="571" dirty="0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1" y="6241165"/>
              <a:ext cx="15509832" cy="651620"/>
            </a:xfrm>
            <a:prstGeom prst="rect">
              <a:avLst/>
            </a:prstGeom>
          </p:spPr>
          <p:txBody>
            <a:bodyPr lIns="0" tIns="0" rIns="0" bIns="0" anchor="t">
              <a:spAutoFit/>
            </a:bodyPr>
            <a:lstStyle/>
            <a:p>
              <a:pPr lvl="0">
                <a:lnSpc>
                  <a:spcPts val="3904"/>
                </a:lnSpc>
                <a:defRPr/>
              </a:pPr>
              <a:endParaRPr b="1" u="sng">
                <a:solidFill>
                  <a:schemeClr val="dk2"/>
                </a:solidFill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593087" y="5209541"/>
            <a:ext cx="13029121" cy="69595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lvl="0">
              <a:lnSpc>
                <a:spcPts val="5740"/>
              </a:lnSpc>
              <a:defRPr/>
            </a:pPr>
            <a:r>
              <a:rPr lang="en-US" sz="4100" dirty="0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ФГБОУ ВО " ТГУ ИМЕНИ Г.Р.ДЕРЖАВИНА"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05200" y="8039100"/>
            <a:ext cx="6654522" cy="91731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ctr">
              <a:lnSpc>
                <a:spcPts val="7279"/>
              </a:lnSpc>
              <a:defRPr/>
            </a:pPr>
            <a:endParaRPr lang="en-US" altLang="ru-RU" sz="5199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4500530" y="6786574"/>
            <a:ext cx="11632373" cy="5538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lvl="0">
              <a:lnSpc>
                <a:spcPts val="4740"/>
              </a:lnSpc>
              <a:defRPr/>
            </a:pPr>
            <a:r>
              <a:rPr lang="ru-RU" sz="3386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«ГДЕ МЫ –ТАМ ПОБЕДА!»</a:t>
            </a:r>
            <a:endParaRPr lang="en-US" sz="3386" spc="372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30240" b="3024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0240" b="3024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13"/>
          <p:cNvSpPr txBox="1"/>
          <p:nvPr/>
        </p:nvSpPr>
        <p:spPr>
          <a:xfrm>
            <a:off x="714316" y="285716"/>
            <a:ext cx="16573616" cy="120545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ts val="4740"/>
              </a:lnSpc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Основные мероприятия из Концепции привлечения жителей региона к волонтерской деятельности на Играх: </a:t>
            </a:r>
            <a:endParaRPr lang="en-US" sz="3386" spc="372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64" y="2000228"/>
            <a:ext cx="15716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продвижение Международного проекта «Игры Будущего», нового формата соревнований и образа жизни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фиджитал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среди различных возрастных и социальных категорий населения своего региона;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64" y="3929054"/>
            <a:ext cx="89297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расширение масштабов межсекторного взаимодействия в сфере добровольчества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), включая взаимодействие добровольческих (волонтерских) организаций с другими организациями некоммерческого сектора, бизнесом, органами государственной власти и органами местного самоуправления, государственными и муниципальными учреждениями, средствами массовой информации, международными, религиозными и другими заинтересованными организациями.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un9-58.userapi.com/impg/gWjWCkStUkafvI3SWQEkhnHAQqMlhmyVZj1hiA/JU_Kw7s_xTI.jpg?size=810x1080&amp;quality=96&amp;sign=e5c09ed97db60d473d3af4d25f8d0e37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30412" y="3143236"/>
            <a:ext cx="3500462" cy="4667283"/>
          </a:xfrm>
          <a:prstGeom prst="rect">
            <a:avLst/>
          </a:prstGeom>
          <a:noFill/>
        </p:spPr>
      </p:pic>
      <p:pic>
        <p:nvPicPr>
          <p:cNvPr id="4100" name="Picture 4" descr="https://sun9-27.userapi.com/impg/324e3KkN8_EF7NLU7H6dmfmvVla2sckaYOuf1A/WIpJ_j7QvU8.jpg?size=1600x1200&amp;quality=96&amp;sign=adc0ba4d7b119201a7ea7347ef0905fc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15438" y="5929318"/>
            <a:ext cx="5429288" cy="40719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/>
          <a:srcRect t="30240" b="3024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3208" y="1071534"/>
            <a:ext cx="1078709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en-US" sz="6500" dirty="0"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r>
              <a:rPr lang="en-US" altLang="ru-RU" sz="65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 rotWithShape="1">
          <a:blip r:embed="rId3"/>
          <a:srcRect t="1630" r="4980" b="1630"/>
          <a:stretch>
            <a:fillRect/>
          </a:stretch>
        </p:blipFill>
        <p:spPr>
          <a:xfrm>
            <a:off x="4929158" y="2428856"/>
            <a:ext cx="6572296" cy="6928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b="1568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533400" y="1193031"/>
            <a:ext cx="1562100" cy="419100"/>
          </a:xfrm>
          <a:prstGeom prst="rect">
            <a:avLst/>
          </a:prstGeom>
          <a:solidFill>
            <a:srgbClr val="FF5757"/>
          </a:solidFill>
        </p:spPr>
        <p:txBody>
          <a:bodyPr anchor="ctr"/>
          <a:lstStyle/>
          <a:p>
            <a:pPr lvl="0" algn="ctr">
              <a:defRPr/>
            </a:pPr>
            <a:endParaRPr lang="ru-RU" altLang="en-US"/>
          </a:p>
        </p:txBody>
      </p:sp>
      <p:grpSp>
        <p:nvGrpSpPr>
          <p:cNvPr id="4" name="Group 4"/>
          <p:cNvGrpSpPr/>
          <p:nvPr/>
        </p:nvGrpSpPr>
        <p:grpSpPr>
          <a:xfrm>
            <a:off x="1148323" y="837456"/>
            <a:ext cx="14567927" cy="5965609"/>
            <a:chOff x="0" y="9525"/>
            <a:chExt cx="19423902" cy="7954146"/>
          </a:xfrm>
        </p:grpSpPr>
        <p:sp>
          <p:nvSpPr>
            <p:cNvPr id="5" name="TextBox 5"/>
            <p:cNvSpPr txBox="1"/>
            <p:nvPr/>
          </p:nvSpPr>
          <p:spPr>
            <a:xfrm>
              <a:off x="0" y="2347859"/>
              <a:ext cx="19423902" cy="5615812"/>
            </a:xfrm>
            <a:prstGeom prst="rect">
              <a:avLst/>
            </a:prstGeom>
          </p:spPr>
          <p:txBody>
            <a:bodyPr lIns="0" tIns="0" rIns="0" bIns="0" anchor="t">
              <a:spAutoFit/>
            </a:bodyPr>
            <a:lstStyle/>
            <a:p>
              <a:pPr lvl="0">
                <a:lnSpc>
                  <a:spcPts val="8370"/>
                </a:lnSpc>
                <a:defRPr/>
              </a:pPr>
              <a:endParaRPr dirty="0"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lnSpc>
                  <a:spcPts val="8370"/>
                </a:lnSpc>
                <a:defRPr/>
              </a:pPr>
              <a:r>
                <a:rPr lang="en-US" sz="5733" spc="166" dirty="0">
                  <a:solidFill>
                    <a:srgbClr val="FFDE59"/>
                  </a:solidFill>
                  <a:latin typeface="Times New Roman" pitchFamily="18" charset="0"/>
                  <a:cs typeface="Times New Roman" pitchFamily="18" charset="0"/>
                </a:rPr>
                <a:t>КООРДИНАЦИЯ И ПОДДЕРЖКА ВОЛОНТЕРСКОЙ </a:t>
              </a:r>
              <a:r>
                <a:rPr lang="en-US" sz="5733" spc="31" dirty="0">
                  <a:solidFill>
                    <a:srgbClr val="FFDE59"/>
                  </a:solidFill>
                  <a:latin typeface="Times New Roman" pitchFamily="18" charset="0"/>
                  <a:cs typeface="Times New Roman" pitchFamily="18" charset="0"/>
                </a:rPr>
                <a:t>ДЕЯТЕЛЬНОСТИ ОБУЧАЮЩИХСЯ УНИВЕРСИТЕТА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14480777" cy="1957756"/>
            </a:xfrm>
            <a:prstGeom prst="rect">
              <a:avLst/>
            </a:prstGeom>
          </p:spPr>
          <p:txBody>
            <a:bodyPr lIns="0" tIns="0" rIns="0" bIns="0" anchor="t">
              <a:spAutoFit/>
            </a:bodyPr>
            <a:lstStyle/>
            <a:p>
              <a:pPr lvl="0">
                <a:lnSpc>
                  <a:spcPts val="11682"/>
                </a:lnSpc>
                <a:defRPr/>
              </a:pPr>
              <a:r>
                <a:rPr lang="en-US" sz="9735" spc="720" dirty="0">
                  <a:solidFill>
                    <a:srgbClr val="FFDE59"/>
                  </a:solidFill>
                  <a:latin typeface="Times New Roman" pitchFamily="18" charset="0"/>
                  <a:cs typeface="Times New Roman" pitchFamily="18" charset="0"/>
                </a:rPr>
                <a:t>ЦЕЛЬ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15716250" y="7886700"/>
            <a:ext cx="2895600" cy="2400300"/>
          </a:xfrm>
          <a:prstGeom prst="rect">
            <a:avLst/>
          </a:prstGeom>
          <a:solidFill>
            <a:srgbClr val="FF5757"/>
          </a:solidFill>
        </p:spPr>
        <p:txBody>
          <a:bodyPr anchor="ctr"/>
          <a:lstStyle/>
          <a:p>
            <a:pPr lvl="0" algn="ctr">
              <a:defRPr/>
            </a:pPr>
            <a:endParaRPr lang="ru-RU" alt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5716250" y="-342900"/>
            <a:ext cx="8229600" cy="8229600"/>
            <a:chOff x="0" y="0"/>
            <a:chExt cx="2653030" cy="26530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52DDD4"/>
            </a:solidFill>
          </p:spPr>
          <p:txBody>
            <a:bodyPr anchor="ctr"/>
            <a:lstStyle/>
            <a:p>
              <a:pPr lvl="0" algn="ctr">
                <a:defRPr/>
              </a:pPr>
              <a:endParaRPr lang="ru-RU" altLang="en-US"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716250" y="7886700"/>
            <a:ext cx="2571750" cy="257175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5830550" y="173856"/>
            <a:ext cx="2457450" cy="245745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5757"/>
            </a:solidFill>
          </p:spPr>
          <p:txBody>
            <a:bodyPr anchor="ctr"/>
            <a:lstStyle/>
            <a:p>
              <a:pPr lvl="0" algn="ctr">
                <a:defRPr/>
              </a:pPr>
              <a:endParaRPr lang="ru-RU" altLang="en-US"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6477329" y="1001038"/>
            <a:ext cx="1163893" cy="80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3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6305879" y="-326821"/>
            <a:ext cx="8229600" cy="8229600"/>
            <a:chOff x="0" y="0"/>
            <a:chExt cx="2653030" cy="26530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52DDD4"/>
            </a:solidFill>
          </p:spPr>
          <p:txBody>
            <a:bodyPr anchor="ctr"/>
            <a:lstStyle/>
            <a:p>
              <a:pPr lvl="0" algn="ctr">
                <a:defRPr/>
              </a:pPr>
              <a:endParaRPr lang="ru-RU" altLang="en-US"/>
            </a:p>
          </p:txBody>
        </p:sp>
      </p:grpSp>
      <p:sp>
        <p:nvSpPr>
          <p:cNvPr id="5" name="AutoShape 5"/>
          <p:cNvSpPr/>
          <p:nvPr/>
        </p:nvSpPr>
        <p:spPr>
          <a:xfrm>
            <a:off x="16305879" y="7886700"/>
            <a:ext cx="2895600" cy="2400300"/>
          </a:xfrm>
          <a:prstGeom prst="rect">
            <a:avLst/>
          </a:prstGeom>
          <a:solidFill>
            <a:srgbClr val="FF5757"/>
          </a:solidFill>
        </p:spPr>
        <p:txBody>
          <a:bodyPr anchor="ctr"/>
          <a:lstStyle/>
          <a:p>
            <a:pPr lvl="0" algn="ctr">
              <a:defRPr/>
            </a:pPr>
            <a:endParaRPr lang="ru-RU" altLang="en-US"/>
          </a:p>
        </p:txBody>
      </p:sp>
      <p:grpSp>
        <p:nvGrpSpPr>
          <p:cNvPr id="6" name="Group 6"/>
          <p:cNvGrpSpPr/>
          <p:nvPr/>
        </p:nvGrpSpPr>
        <p:grpSpPr>
          <a:xfrm>
            <a:off x="15594268" y="0"/>
            <a:ext cx="2457450" cy="245745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5757"/>
            </a:solidFill>
          </p:spPr>
          <p:txBody>
            <a:bodyPr anchor="ctr"/>
            <a:lstStyle/>
            <a:p>
              <a:pPr lvl="0" algn="ctr">
                <a:defRPr/>
              </a:pPr>
              <a:endParaRPr lang="ru-RU" altLang="en-US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6241046" y="791488"/>
            <a:ext cx="1163893" cy="8030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7049750" y="7886700"/>
            <a:ext cx="2571750" cy="257175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-304800" y="140123"/>
            <a:ext cx="1562100" cy="419100"/>
          </a:xfrm>
          <a:prstGeom prst="rect">
            <a:avLst/>
          </a:prstGeom>
          <a:solidFill>
            <a:srgbClr val="FF5757"/>
          </a:solidFill>
        </p:spPr>
        <p:txBody>
          <a:bodyPr anchor="ctr"/>
          <a:lstStyle/>
          <a:p>
            <a:pPr lvl="0" algn="ctr">
              <a:defRPr/>
            </a:pPr>
            <a:endParaRPr lang="ru-RU" altLang="en-US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625943" y="4307571"/>
            <a:ext cx="1518057" cy="151805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696201" y="2025243"/>
            <a:ext cx="1447799" cy="1518057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7143750"/>
            <a:ext cx="1518057" cy="151805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4400550"/>
            <a:ext cx="1518057" cy="151805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643010" y="2357418"/>
            <a:ext cx="5023366" cy="753796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anchor="t">
            <a:spAutoFit/>
          </a:bodyPr>
          <a:lstStyle/>
          <a:p>
            <a:pPr lvl="0" algn="ctr">
              <a:lnSpc>
                <a:spcPts val="6440"/>
              </a:lnSpc>
              <a:defRPr/>
            </a:pPr>
            <a:r>
              <a:rPr lang="en-US" sz="4600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2500 СТУДЕНТОВ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44000" y="1980244"/>
            <a:ext cx="7722989" cy="2143759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lvl="0">
              <a:lnSpc>
                <a:spcPts val="5740"/>
              </a:lnSpc>
              <a:defRPr/>
            </a:pPr>
            <a:r>
              <a:rPr lang="en-US" sz="4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15 ВОЛОНТЕРСКИХ</a:t>
            </a:r>
          </a:p>
          <a:p>
            <a:pPr lvl="0">
              <a:lnSpc>
                <a:spcPts val="5740"/>
              </a:lnSpc>
              <a:defRPr/>
            </a:pPr>
            <a:r>
              <a:rPr lang="en-US" sz="4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ОТРЯДОВ</a:t>
            </a:r>
          </a:p>
          <a:p>
            <a:pPr lvl="0">
              <a:lnSpc>
                <a:spcPts val="5740"/>
              </a:lnSpc>
              <a:defRPr/>
            </a:pPr>
            <a:r>
              <a:rPr lang="en-US" sz="4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(10 ИНСТИТУТОВ ВУЗА)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49610" y="4357687"/>
            <a:ext cx="7722989" cy="154914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ts val="6300"/>
              </a:lnSpc>
              <a:defRPr/>
            </a:pPr>
            <a:r>
              <a:rPr lang="en-US" sz="4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13 РЕАЛИЗУЕМЫ</a:t>
            </a:r>
            <a:r>
              <a:rPr lang="ru-RU" sz="4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en-US" sz="45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6300"/>
              </a:lnSpc>
              <a:defRPr/>
            </a:pPr>
            <a:r>
              <a:rPr lang="en-US" sz="4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en-US" sz="4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АВЦ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82234" y="7058025"/>
            <a:ext cx="7722989" cy="1549142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lvl="0">
              <a:lnSpc>
                <a:spcPts val="6300"/>
              </a:lnSpc>
              <a:defRPr/>
            </a:pPr>
            <a:r>
              <a:rPr lang="ru-RU" sz="4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ФИНАЛ ПРЕМИИ </a:t>
            </a:r>
            <a:r>
              <a:rPr lang="en-US" sz="4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4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МЫВМЕСТЕ</a:t>
            </a:r>
            <a:endParaRPr lang="en-US" sz="45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193061" y="4324350"/>
            <a:ext cx="7112817" cy="2269852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lvl="0">
              <a:lnSpc>
                <a:spcPts val="5864"/>
              </a:lnSpc>
              <a:defRPr/>
            </a:pPr>
            <a:r>
              <a:rPr lang="ru-RU" sz="418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РЕАЛИЗОВАНО 19 ОБРАЗОВАТЕЛЬНЫХ ПРОГРАММ</a:t>
            </a:r>
            <a:endParaRPr lang="en-US" sz="4189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714976" y="0"/>
            <a:ext cx="4871800" cy="1529842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t">
            <a:spAutoFit/>
          </a:bodyPr>
          <a:lstStyle/>
          <a:p>
            <a:pPr lvl="0" algn="ctr">
              <a:lnSpc>
                <a:spcPts val="13019"/>
              </a:lnSpc>
              <a:defRPr/>
            </a:pPr>
            <a:r>
              <a:rPr lang="en-US" sz="9299" dirty="0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ЦИ</a:t>
            </a:r>
            <a:r>
              <a:rPr lang="ru-RU" altLang="en-US" sz="9299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ФР</a:t>
            </a:r>
            <a:r>
              <a:rPr lang="en-US" sz="9299" dirty="0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625943" y="6924721"/>
            <a:ext cx="1518057" cy="1518057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9361227" y="7090183"/>
            <a:ext cx="7461766" cy="2423740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lvl="0">
              <a:lnSpc>
                <a:spcPts val="6300"/>
              </a:lnSpc>
              <a:defRPr/>
            </a:pPr>
            <a:r>
              <a:rPr lang="ru-RU" sz="4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 ПРИЗОВЫХ МЕСТА В РЕГИОНАЛЬНОМ ГРАНТОВОМ КОНКУРСЕ</a:t>
            </a:r>
            <a:endParaRPr lang="en-US" sz="45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1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2000228"/>
            <a:ext cx="1518057" cy="1518057"/>
          </a:xfrm>
          <a:prstGeom prst="rect">
            <a:avLst/>
          </a:prstGeom>
          <a:solidFill>
            <a:srgbClr val="399AAD">
              <a:alpha val="100000"/>
            </a:srgbClr>
          </a:solidFill>
        </p:spPr>
      </p:pic>
    </p:spTree>
    <p:extLst>
      <p:ext uri="{BB962C8B-B14F-4D97-AF65-F5344CB8AC3E}">
        <p14:creationId xmlns:p14="http://schemas.microsoft.com/office/powerpoint/2010/main" val="364784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30240" b="3024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13"/>
          <p:cNvSpPr txBox="1"/>
          <p:nvPr/>
        </p:nvSpPr>
        <p:spPr>
          <a:xfrm>
            <a:off x="285688" y="285716"/>
            <a:ext cx="11632373" cy="5538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lvl="0">
              <a:lnSpc>
                <a:spcPts val="4740"/>
              </a:lnSpc>
              <a:defRPr/>
            </a:pPr>
            <a:r>
              <a:rPr lang="ru-RU" sz="3386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Деятельность Центра в регионе:</a:t>
            </a:r>
            <a:endParaRPr lang="en-US" sz="3386" spc="372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642878" y="857220"/>
            <a:ext cx="17216622" cy="904093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just">
              <a:lnSpc>
                <a:spcPts val="4740"/>
              </a:lnSpc>
              <a:buFont typeface="Arial" pitchFamily="34" charset="0"/>
              <a:buChar char="•"/>
              <a:defRPr/>
            </a:pPr>
            <a:r>
              <a:rPr lang="ru-RU" sz="3386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Участие  в субботниках города Тамбова</a:t>
            </a:r>
          </a:p>
          <a:p>
            <a:pPr lvl="0" algn="just">
              <a:lnSpc>
                <a:spcPts val="4740"/>
              </a:lnSpc>
              <a:buFont typeface="Arial" pitchFamily="34" charset="0"/>
              <a:buChar char="•"/>
              <a:defRPr/>
            </a:pPr>
            <a:r>
              <a:rPr lang="ru-RU" sz="3600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Участие в открытиях масштабных праздников региона</a:t>
            </a:r>
          </a:p>
          <a:p>
            <a:pPr lvl="0" algn="just">
              <a:lnSpc>
                <a:spcPts val="4740"/>
              </a:lnSpc>
              <a:buFont typeface="Arial" pitchFamily="34" charset="0"/>
              <a:buChar char="•"/>
              <a:defRPr/>
            </a:pPr>
            <a:r>
              <a:rPr lang="ru-RU" sz="3600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Проведение экскурсий по улицам города Тамбова</a:t>
            </a:r>
          </a:p>
          <a:p>
            <a:pPr lvl="0" algn="just">
              <a:lnSpc>
                <a:spcPts val="4740"/>
              </a:lnSpc>
              <a:buFont typeface="Arial" pitchFamily="34" charset="0"/>
              <a:buChar char="•"/>
              <a:defRPr/>
            </a:pPr>
            <a:r>
              <a:rPr lang="ru-RU" sz="3600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Проведение экологических акций по благоустройству улиц города Тамбова</a:t>
            </a:r>
          </a:p>
          <a:p>
            <a:pPr lvl="0" algn="just">
              <a:lnSpc>
                <a:spcPts val="4740"/>
              </a:lnSpc>
              <a:buFont typeface="Arial" pitchFamily="34" charset="0"/>
              <a:buChar char="•"/>
              <a:defRPr/>
            </a:pPr>
            <a:r>
              <a:rPr lang="ru-RU" sz="3600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Оказание помощи ассоциации инвалидов «Аппарель»</a:t>
            </a:r>
          </a:p>
          <a:p>
            <a:pPr lvl="0" algn="just">
              <a:lnSpc>
                <a:spcPts val="4740"/>
              </a:lnSpc>
              <a:buFont typeface="Arial" pitchFamily="34" charset="0"/>
              <a:buChar char="•"/>
              <a:defRPr/>
            </a:pPr>
            <a:r>
              <a:rPr lang="ru-RU" sz="3600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Организация праздничного концерта в Доме ветеранов и инвалидов </a:t>
            </a:r>
          </a:p>
          <a:p>
            <a:pPr lvl="0" algn="just">
              <a:lnSpc>
                <a:spcPts val="4740"/>
              </a:lnSpc>
              <a:buFont typeface="Arial" pitchFamily="34" charset="0"/>
              <a:buChar char="•"/>
              <a:defRPr/>
            </a:pPr>
            <a:r>
              <a:rPr lang="ru-RU" sz="3600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Прием и фасовка  гуманитарной помощи от населения Тамбовской области в рамках акции </a:t>
            </a:r>
            <a:r>
              <a:rPr lang="en-US" sz="3600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3600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МЫВМЕСТЕ </a:t>
            </a:r>
          </a:p>
          <a:p>
            <a:pPr lvl="0" algn="just">
              <a:lnSpc>
                <a:spcPts val="4740"/>
              </a:lnSpc>
              <a:buFont typeface="Arial" pitchFamily="34" charset="0"/>
              <a:buChar char="•"/>
              <a:defRPr/>
            </a:pPr>
            <a:r>
              <a:rPr lang="ru-RU" sz="3600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Участие в митингах в поддержку солдат </a:t>
            </a:r>
          </a:p>
          <a:p>
            <a:pPr lvl="0" algn="just">
              <a:lnSpc>
                <a:spcPts val="4740"/>
              </a:lnSpc>
              <a:buFont typeface="Arial" pitchFamily="34" charset="0"/>
              <a:buChar char="•"/>
              <a:defRPr/>
            </a:pPr>
            <a:r>
              <a:rPr lang="ru-RU" sz="3600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Проведение танцевального флешмоба в санатории «Сосновый бор»</a:t>
            </a:r>
          </a:p>
          <a:p>
            <a:pPr lvl="0" algn="just">
              <a:lnSpc>
                <a:spcPts val="4740"/>
              </a:lnSpc>
              <a:buFont typeface="Arial" pitchFamily="34" charset="0"/>
              <a:buChar char="•"/>
              <a:defRPr/>
            </a:pPr>
            <a:r>
              <a:rPr lang="ru-RU" sz="3600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Участие в региональном форуме «Вызываю вдохновение» </a:t>
            </a:r>
          </a:p>
          <a:p>
            <a:pPr lvl="0" algn="just">
              <a:lnSpc>
                <a:spcPts val="4740"/>
              </a:lnSpc>
              <a:buFont typeface="Arial" pitchFamily="34" charset="0"/>
              <a:buChar char="•"/>
              <a:defRPr/>
            </a:pPr>
            <a:r>
              <a:rPr lang="ru-RU" sz="3600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Участие в международном форуме гражданского участия </a:t>
            </a:r>
            <a:r>
              <a:rPr lang="en-US" sz="3600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3600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МЫВМЕСТЕ</a:t>
            </a:r>
          </a:p>
          <a:p>
            <a:pPr lvl="0">
              <a:lnSpc>
                <a:spcPts val="4740"/>
              </a:lnSpc>
              <a:buFont typeface="Arial" pitchFamily="34" charset="0"/>
              <a:buChar char="•"/>
              <a:defRPr/>
            </a:pPr>
            <a:endParaRPr lang="en-US" sz="3386" spc="372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30240" b="3024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0240" b="30240"/>
          <a:stretch>
            <a:fillRect/>
          </a:stretch>
        </p:blipFill>
        <p:spPr>
          <a:xfrm>
            <a:off x="-214378" y="0"/>
            <a:ext cx="18288000" cy="10287000"/>
          </a:xfrm>
          <a:prstGeom prst="rect">
            <a:avLst/>
          </a:prstGeom>
        </p:spPr>
      </p:pic>
      <p:sp>
        <p:nvSpPr>
          <p:cNvPr id="5" name="TextBox 13"/>
          <p:cNvSpPr txBox="1"/>
          <p:nvPr/>
        </p:nvSpPr>
        <p:spPr>
          <a:xfrm>
            <a:off x="642878" y="1071534"/>
            <a:ext cx="16573616" cy="783547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ts val="4740"/>
              </a:lnSpc>
              <a:buFont typeface="Arial" pitchFamily="34" charset="0"/>
              <a:buChar char="•"/>
              <a:defRPr/>
            </a:pPr>
            <a:r>
              <a:rPr lang="ru-RU" sz="3600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Участие и проведение конференций, встреч, круглых столов, форумов университетского, областного, межрегионального, регионального и международного уровней.  </a:t>
            </a:r>
          </a:p>
          <a:p>
            <a:pPr lvl="0" algn="just">
              <a:lnSpc>
                <a:spcPts val="4740"/>
              </a:lnSpc>
              <a:buFont typeface="Arial" pitchFamily="34" charset="0"/>
              <a:buChar char="•"/>
              <a:defRPr/>
            </a:pPr>
            <a:r>
              <a:rPr lang="ru-RU" sz="3600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Проведение различных мастер-классов разной направленности </a:t>
            </a:r>
          </a:p>
          <a:p>
            <a:pPr lvl="0" algn="just">
              <a:lnSpc>
                <a:spcPts val="4740"/>
              </a:lnSpc>
              <a:buFont typeface="Arial" pitchFamily="34" charset="0"/>
              <a:buChar char="•"/>
              <a:defRPr/>
            </a:pPr>
            <a:r>
              <a:rPr lang="ru-RU" sz="3600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Участие в Торжественной встрече «Губернаторской елки»</a:t>
            </a:r>
          </a:p>
          <a:p>
            <a:pPr lvl="0">
              <a:lnSpc>
                <a:spcPts val="4740"/>
              </a:lnSpc>
              <a:buFont typeface="Arial" pitchFamily="34" charset="0"/>
              <a:buChar char="•"/>
              <a:defRPr/>
            </a:pPr>
            <a:r>
              <a:rPr lang="ru-RU" sz="3600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Организация и проведение образовательных, социальных  и </a:t>
            </a:r>
            <a:r>
              <a:rPr lang="ru-RU" sz="3600" spc="372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культурно-досуговых</a:t>
            </a:r>
            <a:r>
              <a:rPr lang="ru-RU" sz="3600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мероприятий, проектов при поддержке отдела молодежных программ Правительства  Тамбовской области, Министерства образования и науки, </a:t>
            </a:r>
            <a:r>
              <a:rPr lang="ru-RU" sz="3600" spc="372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Росмолодёжи</a:t>
            </a:r>
            <a:r>
              <a:rPr lang="ru-RU" sz="3600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spc="372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endParaRPr lang="ru-RU" sz="3600" spc="372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4740"/>
              </a:lnSpc>
              <a:buFont typeface="Arial" pitchFamily="34" charset="0"/>
              <a:buChar char="•"/>
              <a:defRPr/>
            </a:pPr>
            <a:r>
              <a:rPr lang="ru-RU" sz="3386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Сотрудничество с общественными организациями, НКО, ветеранскими и иными организациями, в том числе для людей с ОВЗ.</a:t>
            </a:r>
          </a:p>
          <a:p>
            <a:pPr lvl="0">
              <a:lnSpc>
                <a:spcPts val="4740"/>
              </a:lnSpc>
              <a:buFont typeface="Arial" pitchFamily="34" charset="0"/>
              <a:buChar char="•"/>
              <a:defRPr/>
            </a:pPr>
            <a:r>
              <a:rPr lang="ru-RU" sz="3386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Участие в организации проведении образовательных и </a:t>
            </a:r>
            <a:r>
              <a:rPr lang="ru-RU" sz="3386" spc="372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культурно-досуговых</a:t>
            </a:r>
            <a:r>
              <a:rPr lang="ru-RU" sz="3386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площадок в СОШ региона .</a:t>
            </a:r>
            <a:endParaRPr lang="en-US" sz="3386" spc="372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30240" b="3024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13"/>
          <p:cNvSpPr txBox="1"/>
          <p:nvPr/>
        </p:nvSpPr>
        <p:spPr>
          <a:xfrm>
            <a:off x="642878" y="714344"/>
            <a:ext cx="7858180" cy="499624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ts val="4740"/>
              </a:lnSpc>
              <a:defRPr/>
            </a:pPr>
            <a:endParaRPr lang="ru-RU" sz="3600" spc="372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4740"/>
              </a:lnSpc>
              <a:defRPr/>
            </a:pPr>
            <a:r>
              <a:rPr lang="ru-RU" sz="3200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«Державинская миля»</a:t>
            </a:r>
          </a:p>
          <a:p>
            <a:pPr lvl="0">
              <a:lnSpc>
                <a:spcPts val="4740"/>
              </a:lnSpc>
              <a:defRPr/>
            </a:pPr>
            <a:endParaRPr lang="ru-RU" sz="3200" spc="372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2000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это традиционное ежегодное  мероприятие  в сентябре: любительский забег: сотрудники, студенты, школьники, жители города, региона; профессиональный – с приглашением участников из ЦФО, России из данной категории. Всего от 1 до 3 тыс. участников).</a:t>
            </a:r>
            <a:endParaRPr lang="ru-RU" sz="2000" spc="372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4740"/>
              </a:lnSpc>
              <a:defRPr/>
            </a:pPr>
            <a:endParaRPr lang="en-US" sz="2400" spc="372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18" y="214278"/>
            <a:ext cx="12346970" cy="652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4740"/>
              </a:lnSpc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Опыт участия организации спортивных и иных мероприятий: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5504" y="1428724"/>
            <a:ext cx="7643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«Державинская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лыжня»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это традиционное ежегодное  мероприятие в феврале: сотрудники, студенты, школьники, жители города, региона и приглашенные спортсмены – мастера спорта из России (от 1 до 3 тыс. участников).</a:t>
            </a:r>
          </a:p>
        </p:txBody>
      </p:sp>
      <p:pic>
        <p:nvPicPr>
          <p:cNvPr id="9219" name="Picture 3" descr="https://sun9-88.userapi.com/impg/lgbiU6T9LnJSM9GVaCuKLeg7tYgPFHTzO4v9XQ/thpusPLwN8c.jpg?size=1400x1000&amp;quality=96&amp;sign=e5f0b65056da3f129f704245daa1c49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64" y="6500822"/>
            <a:ext cx="4929222" cy="3520872"/>
          </a:xfrm>
          <a:prstGeom prst="rect">
            <a:avLst/>
          </a:prstGeom>
          <a:noFill/>
        </p:spPr>
      </p:pic>
      <p:pic>
        <p:nvPicPr>
          <p:cNvPr id="9223" name="Picture 7" descr="https://sun9-74.userapi.com/impf/CKpS-7QpzpKX57JLljHWJi9Og-ODGfiwGFtIIg/gOvArPfSxeo.jpg?size=2560x1707&amp;quality=96&amp;sign=c6f44e653d19d778936954a47da23f7d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30280" y="4571996"/>
            <a:ext cx="4447998" cy="2965911"/>
          </a:xfrm>
          <a:prstGeom prst="rect">
            <a:avLst/>
          </a:prstGeom>
          <a:noFill/>
        </p:spPr>
      </p:pic>
      <p:pic>
        <p:nvPicPr>
          <p:cNvPr id="9225" name="Picture 9" descr="https://sun9-52.userapi.com/impf/c852236/v852236117/bfc91/xDXCrUHQyDA.jpg?size=2560x1707&amp;quality=96&amp;sign=bc4c4fb3be2c58402a48af6cef1804f9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976" y="4929186"/>
            <a:ext cx="5037065" cy="3358699"/>
          </a:xfrm>
          <a:prstGeom prst="rect">
            <a:avLst/>
          </a:prstGeom>
          <a:noFill/>
        </p:spPr>
      </p:pic>
      <p:pic>
        <p:nvPicPr>
          <p:cNvPr id="9221" name="Picture 5" descr="https://sun9-81.userapi.com/impf/c852236/v852236117/bfde5/1vIGyIne-Xc.jpg?size=2560x1703&amp;quality=96&amp;sign=5a33338ae7c386d9ab4cbeb2181488bc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14779" y="7072326"/>
            <a:ext cx="4404861" cy="29302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30240" b="3024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0240" b="3024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13"/>
          <p:cNvSpPr txBox="1"/>
          <p:nvPr/>
        </p:nvSpPr>
        <p:spPr>
          <a:xfrm>
            <a:off x="928630" y="0"/>
            <a:ext cx="17002244" cy="60272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ts val="4740"/>
              </a:lnSpc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Опыт разработки и реализации социальных и волонтерских проектов в регионе:</a:t>
            </a:r>
            <a:endParaRPr lang="en-US" sz="3386" spc="372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857192" y="1000096"/>
            <a:ext cx="17002244" cy="52418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ts val="4740"/>
              </a:lnSpc>
              <a:defRPr/>
            </a:pPr>
            <a:r>
              <a:rPr lang="ru-RU" sz="2400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Участие в проектах, в т.ч. с НКО </a:t>
            </a:r>
            <a:endParaRPr lang="en-US" sz="2400" spc="372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sun9-79.userapi.com/impg/g3Q07t6nusEjECP2UQ2LWMsPCKbDvrqIsn9CbA/Eyk8JtkrnvU.jpg?size=1080x1080&amp;quality=96&amp;sign=48c7e73f31245b061e5852a719d510a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02" y="5572128"/>
            <a:ext cx="4429156" cy="4429156"/>
          </a:xfrm>
          <a:prstGeom prst="rect">
            <a:avLst/>
          </a:prstGeom>
          <a:noFill/>
        </p:spPr>
      </p:pic>
      <p:pic>
        <p:nvPicPr>
          <p:cNvPr id="8198" name="Picture 6" descr="https://www.asi.org.ru/wp-content/uploads/2018/09/8qkvfORKKgo-400x2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87206" y="5764254"/>
            <a:ext cx="5929354" cy="3943022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358182" y="857220"/>
          <a:ext cx="9501254" cy="5047488"/>
        </p:xfrm>
        <a:graphic>
          <a:graphicData uri="http://schemas.openxmlformats.org/drawingml/2006/table">
            <a:tbl>
              <a:tblPr/>
              <a:tblGrid>
                <a:gridCol w="4750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0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Название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Конкурсы, гранты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9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Межрегиональная форсайт-сессия «Семейная гармония будущего!»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РОСМОЛОДЕЖЬ: проект вузов -  студенческого сообщества ФГБОУ ВО «Тамбовский государственный университет имени Г.Р. Державина»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Фестиваль патриотической песни «ВОИН РОССИИ»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РОСМОЛОДЕЖЬ: проект физ. лиц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Школа волонтерского актива «Волонтер 2020»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РОСМОЛОДЕЖЬ: проект физ. лиц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Областной слет волонтерских объединений «Подоскляй»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РОСМОЛОДЕЖЬ: проект физ. лиц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Межрегиональная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форсайт-сессия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«Добро в культуре»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РОСМОЛОДЕЖЬ: проект физ. лиц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Art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school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: творчество внутри тебя!»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РОСМОЛОДЕЖЬ: проект физ. лиц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Межрегиональный фестиваль-конкурс «Портрет солдата»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https://www.конкурсрвио.рф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Всероссийский конкурс проектов военно-исторической тематики.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00002" y="1785914"/>
            <a:ext cx="72866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Всероссийский студенческий слет добровольцев «ГДЕ МЫ – ТАМ ПОБЕДА!», "Клуб "Семья": примирение поколений", IV слет волонтерских объединений «Подоскляй-2018».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Форумы:  «ОБЛАСТНАЯ ШКОЛА ВОЛОНТЕРОВ «ГДЕ МЫ – ТАМ ПОБЕДА!»,  «МЫ ВЫБИРАЕМ ЖИЗНЬ!».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Межрегиональный форум волонтеров ЦФО «От проекта - к воплощению!»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Создание регионального Союза волонтеров «Выбор» как методической и методологической модели (средства гранта Президента РФ на развитие гражданского общества).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https://sun9-17.userapi.com/impf/c852128/v852128382/147c41/ObhkZWXPhY0.jpg?size=1060x606&amp;quality=96&amp;sign=39c32c89b0ca5b1b7d2ad74aa7670f23&amp;c_uniq_tag=rg2Kn_UmWrnoNG3P5-toCI4svjw2jmGRPLoRPH2fgO4&amp;type=alb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976" y="6072194"/>
            <a:ext cx="5572165" cy="35228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30240" b="3024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5440025" y="-161449"/>
            <a:ext cx="8229600" cy="8229600"/>
            <a:chOff x="0" y="0"/>
            <a:chExt cx="2653030" cy="26530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52DDD4"/>
            </a:solidFill>
          </p:spPr>
          <p:txBody>
            <a:bodyPr anchor="ctr"/>
            <a:lstStyle/>
            <a:p>
              <a:pPr lvl="0" algn="ctr">
                <a:defRPr/>
              </a:pPr>
              <a:endParaRPr lang="ru-RU" altLang="en-US"/>
            </a:p>
          </p:txBody>
        </p:sp>
      </p:grpSp>
      <p:sp>
        <p:nvSpPr>
          <p:cNvPr id="5" name="AutoShape 5"/>
          <p:cNvSpPr/>
          <p:nvPr/>
        </p:nvSpPr>
        <p:spPr>
          <a:xfrm>
            <a:off x="15440025" y="7886700"/>
            <a:ext cx="2895600" cy="2400300"/>
          </a:xfrm>
          <a:prstGeom prst="rect">
            <a:avLst/>
          </a:prstGeom>
          <a:solidFill>
            <a:srgbClr val="FF5757"/>
          </a:solidFill>
        </p:spPr>
        <p:txBody>
          <a:bodyPr anchor="ctr"/>
          <a:lstStyle/>
          <a:p>
            <a:pPr lvl="0" algn="ctr">
              <a:defRPr/>
            </a:pPr>
            <a:endParaRPr lang="ru-RU" altLang="en-US"/>
          </a:p>
        </p:txBody>
      </p:sp>
      <p:grpSp>
        <p:nvGrpSpPr>
          <p:cNvPr id="6" name="Group 6"/>
          <p:cNvGrpSpPr/>
          <p:nvPr/>
        </p:nvGrpSpPr>
        <p:grpSpPr>
          <a:xfrm>
            <a:off x="15659100" y="383406"/>
            <a:ext cx="2457450" cy="245745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5757"/>
            </a:solidFill>
          </p:spPr>
          <p:txBody>
            <a:bodyPr anchor="ctr"/>
            <a:lstStyle/>
            <a:p>
              <a:pPr lvl="0" algn="ctr">
                <a:defRPr/>
              </a:pPr>
              <a:endParaRPr lang="ru-RU" altLang="en-US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6305879" y="1232209"/>
            <a:ext cx="1163893" cy="8030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5716250" y="7886700"/>
            <a:ext cx="2571750" cy="25717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37658" y="259581"/>
            <a:ext cx="12221207" cy="1018612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lvl="0" algn="ctr">
              <a:lnSpc>
                <a:spcPts val="8721"/>
              </a:lnSpc>
              <a:spcBef>
                <a:spcPct val="0"/>
              </a:spcBef>
              <a:defRPr/>
            </a:pPr>
            <a:endParaRPr lang="en-US" sz="6229" dirty="0">
              <a:solidFill>
                <a:srgbClr val="FFDE59"/>
              </a:solidFill>
              <a:latin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14382" y="2571732"/>
            <a:ext cx="5808683" cy="595034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ts val="5809"/>
              </a:lnSpc>
              <a:defRPr/>
            </a:pPr>
            <a:r>
              <a:rPr lang="en-US" sz="2652" spc="-9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en-US" sz="2652" spc="-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ВОЛОНТЕРЫ </a:t>
            </a:r>
          </a:p>
          <a:p>
            <a:pPr lvl="0">
              <a:lnSpc>
                <a:spcPts val="5809"/>
              </a:lnSpc>
              <a:defRPr/>
            </a:pPr>
            <a:r>
              <a:rPr lang="en-US" sz="2652" spc="-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СОБЫТИЙНЫЕ ВОЛОНТЕРЫ </a:t>
            </a:r>
          </a:p>
          <a:p>
            <a:pPr lvl="0">
              <a:lnSpc>
                <a:spcPts val="5809"/>
              </a:lnSpc>
              <a:defRPr/>
            </a:pPr>
            <a:r>
              <a:rPr lang="en-US" sz="2652" spc="-9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ВОЛОНТЕРЫ </a:t>
            </a:r>
            <a:r>
              <a:rPr lang="en-US" sz="2652" spc="-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ПОБЕДЫ</a:t>
            </a:r>
          </a:p>
          <a:p>
            <a:pPr lvl="0">
              <a:lnSpc>
                <a:spcPts val="5809"/>
              </a:lnSpc>
              <a:defRPr/>
            </a:pPr>
            <a:r>
              <a:rPr lang="en-US" sz="2652" spc="-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ВОЛОНТЕРЫ-МЕДИКИ</a:t>
            </a:r>
          </a:p>
          <a:p>
            <a:pPr lvl="0">
              <a:lnSpc>
                <a:spcPts val="5809"/>
              </a:lnSpc>
              <a:defRPr/>
            </a:pPr>
            <a:r>
              <a:rPr lang="en-US" sz="2652" spc="-9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ВОЛОНТЕРЫ </a:t>
            </a:r>
            <a:r>
              <a:rPr lang="en-US" sz="2652" spc="-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</a:p>
          <a:p>
            <a:pPr lvl="0">
              <a:lnSpc>
                <a:spcPts val="5809"/>
              </a:lnSpc>
              <a:defRPr/>
            </a:pPr>
            <a:r>
              <a:rPr lang="en-US" sz="2652" spc="-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СПОРТИВНОЕ ВОЛОНТЕРСТВО</a:t>
            </a:r>
          </a:p>
          <a:p>
            <a:pPr lvl="0">
              <a:lnSpc>
                <a:spcPts val="5809"/>
              </a:lnSpc>
              <a:defRPr/>
            </a:pPr>
            <a:r>
              <a:rPr lang="en-US" sz="2652" spc="-9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КОРПОРАТИВНЫЕ </a:t>
            </a:r>
            <a:r>
              <a:rPr lang="en-US" sz="2652" spc="-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ВОЛОНТЕРЫ</a:t>
            </a:r>
          </a:p>
          <a:p>
            <a:pPr lvl="0">
              <a:lnSpc>
                <a:spcPts val="5809"/>
              </a:lnSpc>
              <a:defRPr/>
            </a:pPr>
            <a:endParaRPr lang="en-US" sz="2652" spc="-95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559329" y="6128306"/>
            <a:ext cx="737658" cy="6927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559329" y="6947912"/>
            <a:ext cx="737658" cy="6927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7358050" y="7143764"/>
            <a:ext cx="737658" cy="6927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7286612" y="3428988"/>
            <a:ext cx="737658" cy="6927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7286612" y="5643566"/>
            <a:ext cx="737658" cy="6927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559329" y="2494464"/>
            <a:ext cx="737658" cy="69278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559329" y="3953351"/>
            <a:ext cx="737658" cy="69278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559329" y="4742738"/>
            <a:ext cx="737658" cy="69278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559329" y="5435522"/>
            <a:ext cx="737658" cy="69278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559329" y="3187248"/>
            <a:ext cx="737658" cy="692784"/>
          </a:xfrm>
          <a:prstGeom prst="rect">
            <a:avLst/>
          </a:prstGeom>
        </p:spPr>
      </p:pic>
      <p:sp>
        <p:nvSpPr>
          <p:cNvPr id="23" name="TextBox 11"/>
          <p:cNvSpPr txBox="1"/>
          <p:nvPr/>
        </p:nvSpPr>
        <p:spPr>
          <a:xfrm>
            <a:off x="7572364" y="2571732"/>
            <a:ext cx="7000924" cy="63523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ts val="5809"/>
              </a:lnSpc>
              <a:defRPr/>
            </a:pPr>
            <a:endParaRPr lang="en-US" sz="2652" spc="-95" dirty="0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24" name="Picture 21"/>
          <p:cNvPicPr>
            <a:picLocks noChangeAspect="1"/>
          </p:cNvPicPr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7286612" y="6215070"/>
            <a:ext cx="772562" cy="922892"/>
          </a:xfrm>
          <a:prstGeom prst="rect">
            <a:avLst/>
          </a:prstGeom>
        </p:spPr>
      </p:pic>
      <p:sp>
        <p:nvSpPr>
          <p:cNvPr id="27" name="Содержимое 26"/>
          <p:cNvSpPr>
            <a:spLocks noGrp="1"/>
          </p:cNvSpPr>
          <p:nvPr>
            <p:ph sz="half" idx="2"/>
          </p:nvPr>
        </p:nvSpPr>
        <p:spPr>
          <a:xfrm>
            <a:off x="7929554" y="2500294"/>
            <a:ext cx="7000924" cy="5811847"/>
          </a:xfrm>
        </p:spPr>
        <p:txBody>
          <a:bodyPr>
            <a:noAutofit/>
          </a:bodyPr>
          <a:lstStyle/>
          <a:p>
            <a:pPr marL="0" lvl="0">
              <a:lnSpc>
                <a:spcPts val="5809"/>
              </a:lnSpc>
              <a:spcBef>
                <a:spcPts val="0"/>
              </a:spcBef>
              <a:buNone/>
              <a:defRPr/>
            </a:pPr>
            <a:r>
              <a:rPr lang="en-US" spc="-9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ВОЛОНТЕРЫ ПО РАБОТЕ С ДЕТЬМИ  </a:t>
            </a:r>
          </a:p>
          <a:p>
            <a:pPr marL="0" lvl="0">
              <a:lnSpc>
                <a:spcPts val="5809"/>
              </a:lnSpc>
              <a:spcBef>
                <a:spcPts val="0"/>
              </a:spcBef>
              <a:buNone/>
              <a:defRPr/>
            </a:pPr>
            <a:r>
              <a:rPr lang="en-US" spc="-9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МЕДИАВОЛОНТЕРЫ </a:t>
            </a:r>
          </a:p>
          <a:p>
            <a:pPr marL="0" lvl="0">
              <a:lnSpc>
                <a:spcPts val="5809"/>
              </a:lnSpc>
              <a:spcBef>
                <a:spcPts val="0"/>
              </a:spcBef>
              <a:buNone/>
              <a:defRPr/>
            </a:pPr>
            <a:r>
              <a:rPr lang="en-US" spc="-9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ВОЛОНТЕРЫ ЭКОЛОГИИ</a:t>
            </a:r>
          </a:p>
          <a:p>
            <a:pPr marL="0" lvl="0">
              <a:lnSpc>
                <a:spcPts val="5809"/>
              </a:lnSpc>
              <a:spcBef>
                <a:spcPts val="0"/>
              </a:spcBef>
              <a:buNone/>
              <a:defRPr/>
            </a:pPr>
            <a:r>
              <a:rPr lang="en-US" spc="-9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СПОРТИВНОЕ ВОЛОНТЕРСТВО</a:t>
            </a:r>
          </a:p>
          <a:p>
            <a:pPr marL="0" lvl="0">
              <a:lnSpc>
                <a:spcPts val="5809"/>
              </a:lnSpc>
              <a:spcBef>
                <a:spcPts val="0"/>
              </a:spcBef>
              <a:buNone/>
              <a:defRPr/>
            </a:pPr>
            <a:r>
              <a:rPr lang="en-US" spc="-9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"СЕРЕБРЯНЫЕ" ВОЛОНТЕРЫ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15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7286612" y="4857748"/>
            <a:ext cx="737658" cy="692784"/>
          </a:xfrm>
          <a:prstGeom prst="rect">
            <a:avLst/>
          </a:prstGeom>
        </p:spPr>
      </p:pic>
      <p:pic>
        <p:nvPicPr>
          <p:cNvPr id="29" name="Picture 15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7286612" y="4143368"/>
            <a:ext cx="737658" cy="692784"/>
          </a:xfrm>
          <a:prstGeom prst="rect">
            <a:avLst/>
          </a:prstGeom>
        </p:spPr>
      </p:pic>
      <p:pic>
        <p:nvPicPr>
          <p:cNvPr id="30" name="Picture 15"/>
          <p:cNvPicPr>
            <a:picLocks noChangeAspect="1"/>
          </p:cNvPicPr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7286612" y="2643170"/>
            <a:ext cx="737658" cy="692784"/>
          </a:xfrm>
          <a:prstGeom prst="rect">
            <a:avLst/>
          </a:prstGeom>
        </p:spPr>
      </p:pic>
      <p:sp>
        <p:nvSpPr>
          <p:cNvPr id="31" name="TextBox 13"/>
          <p:cNvSpPr txBox="1"/>
          <p:nvPr/>
        </p:nvSpPr>
        <p:spPr>
          <a:xfrm>
            <a:off x="285688" y="285716"/>
            <a:ext cx="17002244" cy="56021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ts val="4740"/>
              </a:lnSpc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Основные тезисы деятельности</a:t>
            </a:r>
            <a:endParaRPr lang="en-US" sz="3386" spc="372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Заголовок 24"/>
          <p:cNvSpPr>
            <a:spLocks noGrp="1"/>
          </p:cNvSpPr>
          <p:nvPr>
            <p:ph type="title"/>
          </p:nvPr>
        </p:nvSpPr>
        <p:spPr>
          <a:xfrm>
            <a:off x="500002" y="1142972"/>
            <a:ext cx="8786874" cy="142876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  <a:br>
              <a:rPr lang="en-US" dirty="0" smtClean="0">
                <a:solidFill>
                  <a:srgbClr val="FFDE5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30240" b="3024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0240" b="3024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13"/>
          <p:cNvSpPr txBox="1"/>
          <p:nvPr/>
        </p:nvSpPr>
        <p:spPr>
          <a:xfrm>
            <a:off x="6357854" y="214278"/>
            <a:ext cx="11930146" cy="60272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ts val="4740"/>
              </a:lnSpc>
              <a:defRPr/>
            </a:pPr>
            <a:r>
              <a:rPr lang="ru-RU" sz="3386" spc="372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Партнёры:</a:t>
            </a:r>
            <a:endParaRPr lang="en-US" sz="3386" spc="372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076" y="1500162"/>
            <a:ext cx="1464479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Комитет по молодежной и социальной политике , физической культуры и спорта администрации гор. Тамбова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Автономная некоммерческая организация «Ресурсный центр по развитию добровольчества Тамбовской области».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Волонтерский центр Тамбовского государственного технического университета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Региональный центр «Молоды душой» Тамбовской области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Правительство Тамбовской области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АНО  «Центр  инновации в Социально-медицинском  обслуживании «ОПЕКА»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АНО «Мастера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Тамбовщины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д.р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Фрагмент">
      <a:dk1>
        <a:srgbClr val="101F24"/>
      </a:dk1>
      <a:lt1>
        <a:srgbClr val="FFFFFF"/>
      </a:lt1>
      <a:dk2>
        <a:srgbClr val="3366CC"/>
      </a:dk2>
      <a:lt2>
        <a:srgbClr val="0099CC"/>
      </a:lt2>
      <a:accent1>
        <a:srgbClr val="399AAD"/>
      </a:accent1>
      <a:accent2>
        <a:srgbClr val="2B7381"/>
      </a:accent2>
      <a:accent3>
        <a:srgbClr val="003366"/>
      </a:accent3>
      <a:accent4>
        <a:srgbClr val="003399"/>
      </a:accent4>
      <a:accent5>
        <a:srgbClr val="009999"/>
      </a:accent5>
      <a:accent6>
        <a:srgbClr val="83BB71"/>
      </a:accent6>
      <a:hlink>
        <a:srgbClr val="00FFFF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ве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ncom Office">
  <a:themeElements>
    <a:clrScheme name="Hancom Office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Hancom Office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Hancom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ancom Office">
  <a:themeElements>
    <a:clrScheme name="Hancom Office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Hancom Office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Hancom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765</Words>
  <Application>Microsoft Office PowerPoint</Application>
  <PresentationFormat>Произвольный</PresentationFormat>
  <Paragraphs>99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Open Sans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ДЕЯТЕЛЬНОСТИ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Тамбовская область, копия</dc:title>
  <dc:creator>Пользователь</dc:creator>
  <cp:lastModifiedBy>Иван Аббакумов</cp:lastModifiedBy>
  <cp:revision>75</cp:revision>
  <dcterms:created xsi:type="dcterms:W3CDTF">2006-08-16T00:00:00Z</dcterms:created>
  <dcterms:modified xsi:type="dcterms:W3CDTF">2023-02-14T19:43:56Z</dcterms:modified>
  <cp:version/>
</cp:coreProperties>
</file>