
<file path=[Content_Types].xml><?xml version="1.0" encoding="utf-8"?>
<Types xmlns="http://schemas.openxmlformats.org/package/2006/content-types">
  <Default ContentType="image/png" Extension="png"/>
  <Default ContentType="application/vnd.openxmlformats-officedocument.oleObject" Extension="bin"/>
  <Default ContentType="image/jpeg" Extension="jpeg"/>
  <Default ContentType="image/x-emf" Extension="emf"/>
  <Default ContentType="application/vnd.openxmlformats-package.relationships+xml" Extension="rels"/>
  <Default ContentType="application/xml" Extension="xml"/>
  <Default ContentType="image/vnd.ms-photo" Extension="wdp"/>
  <Default ContentType="application/vnd.openxmlformats-officedocument.vmlDrawing" Extension="vml"/>
  <Default ContentType="application/vnd.openxmlformats-officedocument.spreadsheetml.sheet" Extension="xlsx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drawingml.chart+xml" PartName="/ppt/charts/chart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77" r:id="rId9"/>
    <p:sldId id="262" r:id="rId10"/>
    <p:sldId id="263" r:id="rId11"/>
    <p:sldId id="264" r:id="rId12"/>
    <p:sldId id="270" r:id="rId13"/>
    <p:sldId id="271" r:id="rId14"/>
    <p:sldId id="272" r:id="rId15"/>
    <p:sldId id="265" r:id="rId16"/>
    <p:sldId id="266" r:id="rId17"/>
    <p:sldId id="273" r:id="rId18"/>
    <p:sldId id="274" r:id="rId19"/>
    <p:sldId id="275" r:id="rId20"/>
    <p:sldId id="278" r:id="rId21"/>
    <p:sldId id="276" r:id="rId22"/>
    <p:sldId id="279" r:id="rId23"/>
    <p:sldId id="283" r:id="rId24"/>
    <p:sldId id="284" r:id="rId25"/>
    <p:sldId id="267" r:id="rId26"/>
    <p:sldId id="280" r:id="rId27"/>
    <p:sldId id="281" r:id="rId28"/>
    <p:sldId id="282" r:id="rId29"/>
    <p:sldId id="285" r:id="rId30"/>
    <p:sldId id="286" r:id="rId31"/>
    <p:sldId id="287" r:id="rId32"/>
    <p:sldId id="269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87C"/>
    <a:srgbClr val="3D5D1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94" autoAdjust="0"/>
  </p:normalViewPr>
  <p:slideViewPr>
    <p:cSldViewPr>
      <p:cViewPr>
        <p:scale>
          <a:sx n="73" d="100"/>
          <a:sy n="73" d="100"/>
        </p:scale>
        <p:origin x="-1212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865356560505228"/>
          <c:y val="0.18746175469039594"/>
          <c:w val="0.61853986220472446"/>
          <c:h val="0.7148307086614172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участников студии</c:v>
                </c:pt>
              </c:strCache>
            </c:strRef>
          </c:tx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2019</c:v>
                </c:pt>
                <c:pt idx="2">
                  <c:v>2021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</c:v>
                </c:pt>
                <c:pt idx="1">
                  <c:v>43</c:v>
                </c:pt>
                <c:pt idx="2">
                  <c:v>70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405312"/>
        <c:axId val="73252864"/>
      </c:lineChart>
      <c:catAx>
        <c:axId val="4740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3252864"/>
        <c:crosses val="autoZero"/>
        <c:auto val="1"/>
        <c:lblAlgn val="ctr"/>
        <c:lblOffset val="100"/>
        <c:noMultiLvlLbl val="0"/>
      </c:catAx>
      <c:valAx>
        <c:axId val="73252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74053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205928937277509"/>
          <c:y val="0.48665249716521797"/>
          <c:w val="0.25145966480321263"/>
          <c:h val="0.3534821086898634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50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jpeg"/><Relationship Id="rId5" Type="http://schemas.microsoft.com/office/2007/relationships/hdphoto" Target="../media/hdphoto3.wdp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microsoft.com/office/2007/relationships/hdphoto" Target="../media/hdphoto5.wdp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jpeg"/><Relationship Id="rId5" Type="http://schemas.microsoft.com/office/2007/relationships/hdphoto" Target="../media/hdphoto4.wdp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microsoft.com/office/2007/relationships/hdphoto" Target="../media/hdphoto7.wdp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microsoft.com/office/2007/relationships/hdphoto" Target="../media/hdphoto6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5.emf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microsoft.com/office/2007/relationships/hdphoto" Target="../media/hdphoto1.wdp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18" y="5981700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5387975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 descr="IMG_22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"/>
            <a:ext cx="91440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ФГБОУ ВО  «Орловский государственный аграрный университет»</a:t>
            </a:r>
          </a:p>
          <a:p>
            <a:pPr algn="ctr"/>
            <a:endParaRPr lang="ru-RU" sz="26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3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Студия исторического танца «Дворянское гнездо» </a:t>
            </a:r>
            <a:endParaRPr lang="ru-RU" sz="35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10" y="5857892"/>
            <a:ext cx="80010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b="1" dirty="0" smtClean="0">
                <a:solidFill>
                  <a:srgbClr val="CCF8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Номинация – «</a:t>
            </a:r>
            <a:r>
              <a:rPr lang="ru-RU" sz="3500" b="1" dirty="0" err="1" smtClean="0">
                <a:solidFill>
                  <a:srgbClr val="CCF8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Волонтёрство</a:t>
            </a:r>
            <a:r>
              <a:rPr lang="ru-RU" sz="3500" b="1" dirty="0" smtClean="0">
                <a:solidFill>
                  <a:srgbClr val="CCF8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в сфере культуры и искусства»</a:t>
            </a:r>
            <a:endParaRPr lang="ru-RU" sz="3500" b="1" dirty="0">
              <a:solidFill>
                <a:srgbClr val="CCF8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advTm="1498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0"/>
            <a:ext cx="6643734" cy="919146"/>
          </a:xfrm>
        </p:spPr>
        <p:txBody>
          <a:bodyPr anchor="ctr"/>
          <a:lstStyle/>
          <a:p>
            <a:pPr algn="ctr"/>
            <a:r>
              <a:rPr lang="ru-RU" b="1" dirty="0" smtClean="0">
                <a:solidFill>
                  <a:srgbClr val="CCF8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Участники проекта</a:t>
            </a:r>
            <a:endParaRPr lang="ru-RU" b="1" dirty="0">
              <a:solidFill>
                <a:srgbClr val="CCF8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07060" y="714356"/>
            <a:ext cx="38369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 составе студии не только действительные студенты Орловского государственного аграрного университета, но и выпускники , а также студенты других вузов города и учащиеся старших классов школ города.</a:t>
            </a:r>
            <a:endParaRPr lang="ru-RU" sz="25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" name="Рисунок 5" descr="IMG_22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07061" y="3769841"/>
            <a:ext cx="3316224" cy="2487168"/>
          </a:xfrm>
          <a:prstGeom prst="rect">
            <a:avLst/>
          </a:prstGeo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042616635"/>
              </p:ext>
            </p:extLst>
          </p:nvPr>
        </p:nvGraphicFramePr>
        <p:xfrm>
          <a:off x="539552" y="1196752"/>
          <a:ext cx="4623493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advTm="7535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219200"/>
          </a:xfrm>
        </p:spPr>
        <p:txBody>
          <a:bodyPr anchor="ctr">
            <a:normAutofit/>
          </a:bodyPr>
          <a:lstStyle/>
          <a:p>
            <a:pPr algn="ctr"/>
            <a:r>
              <a:rPr lang="ru-RU" b="1" dirty="0" smtClean="0">
                <a:solidFill>
                  <a:srgbClr val="CCF8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Наши мероприятия</a:t>
            </a:r>
            <a:endParaRPr lang="ru-RU" b="1" dirty="0">
              <a:solidFill>
                <a:srgbClr val="CCF8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7" name="Содержимое 6" descr="IV6UX5q0LA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3322" t="6642" r="8858" b="6642"/>
          <a:stretch>
            <a:fillRect/>
          </a:stretch>
        </p:blipFill>
        <p:spPr>
          <a:xfrm>
            <a:off x="642910" y="928670"/>
            <a:ext cx="3554042" cy="2340000"/>
          </a:xfrm>
        </p:spPr>
      </p:pic>
      <p:pic>
        <p:nvPicPr>
          <p:cNvPr id="8" name="Содержимое 7" descr="IMG_840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3281" t="8202" r="16404" b="9843"/>
          <a:stretch>
            <a:fillRect/>
          </a:stretch>
        </p:blipFill>
        <p:spPr>
          <a:xfrm>
            <a:off x="4786314" y="928670"/>
            <a:ext cx="3439758" cy="2340000"/>
          </a:xfrm>
        </p:spPr>
      </p:pic>
      <p:pic>
        <p:nvPicPr>
          <p:cNvPr id="9" name="Рисунок 8" descr="IMG_43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4214818"/>
            <a:ext cx="3510000" cy="2340000"/>
          </a:xfrm>
          <a:prstGeom prst="rect">
            <a:avLst/>
          </a:prstGeom>
        </p:spPr>
      </p:pic>
      <p:pic>
        <p:nvPicPr>
          <p:cNvPr id="10" name="Рисунок 9" descr="DSC03640.jpg"/>
          <p:cNvPicPr>
            <a:picLocks noChangeAspect="1"/>
          </p:cNvPicPr>
          <p:nvPr/>
        </p:nvPicPr>
        <p:blipFill>
          <a:blip r:embed="rId5" cstate="print"/>
          <a:srcRect l="5611" t="21108" r="17673"/>
          <a:stretch>
            <a:fillRect/>
          </a:stretch>
        </p:blipFill>
        <p:spPr>
          <a:xfrm>
            <a:off x="4786314" y="4214818"/>
            <a:ext cx="3424343" cy="234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5720" y="3214686"/>
            <a:ext cx="835824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Бал в честь Дня российского студенчества</a:t>
            </a:r>
          </a:p>
          <a:p>
            <a:pPr algn="ctr"/>
            <a:r>
              <a:rPr lang="ru-RU" sz="2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(ежегодно проводится на базе Орловского ГАУ)</a:t>
            </a:r>
            <a:endParaRPr lang="ru-RU" sz="25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advTm="7426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219200"/>
          </a:xfrm>
        </p:spPr>
        <p:txBody>
          <a:bodyPr anchor="ctr">
            <a:normAutofit/>
          </a:bodyPr>
          <a:lstStyle/>
          <a:p>
            <a:pPr algn="ctr"/>
            <a:r>
              <a:rPr lang="ru-RU" b="1" dirty="0" smtClean="0">
                <a:solidFill>
                  <a:srgbClr val="CCF8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Наши мероприятия</a:t>
            </a:r>
            <a:endParaRPr lang="ru-RU" b="1" dirty="0">
              <a:solidFill>
                <a:srgbClr val="CCF8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6272" y="3284984"/>
            <a:ext cx="835824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Танцевальный вечер «Как кадры мелькают мгновения…» (посвящённый 3-летию СИТ «Дворянское гнездо»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(24.11.2016г.)</a:t>
            </a:r>
            <a:endParaRPr lang="ru-RU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6" name="Picture 2" descr="D:\АЛЬБОМЫ ВЫПУСКНИКОВ\2017\Волк\4 курс\mZva2-jd-G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44984"/>
            <a:ext cx="3509315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АЛЬБОМЫ ВЫПУСКНИКОВ\2017\Лена\5 курс\3-летие сит\319aXmBOBC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492" y="4273329"/>
            <a:ext cx="3509315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СИТ\Бал в честь 3-летия СИТ 25.11.2016\фото\DSC_019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518" y="944984"/>
            <a:ext cx="3510000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СИТ\Бал в честь 3-летия СИТ 25.11.2016\фото\DSC_009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72" y="4273329"/>
            <a:ext cx="3510000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577094"/>
      </p:ext>
    </p:extLst>
  </p:cSld>
  <p:clrMapOvr>
    <a:masterClrMapping/>
  </p:clrMapOvr>
  <p:transition advTm="7426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219200"/>
          </a:xfrm>
        </p:spPr>
        <p:txBody>
          <a:bodyPr anchor="ctr">
            <a:normAutofit/>
          </a:bodyPr>
          <a:lstStyle/>
          <a:p>
            <a:pPr algn="ctr"/>
            <a:r>
              <a:rPr lang="ru-RU" b="1" dirty="0" smtClean="0">
                <a:solidFill>
                  <a:srgbClr val="CCF8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Наши мероприятия</a:t>
            </a:r>
            <a:endParaRPr lang="ru-RU" b="1" dirty="0">
              <a:solidFill>
                <a:srgbClr val="CCF8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6272" y="3284984"/>
            <a:ext cx="835824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Танцевальный вечер в стиле начала </a:t>
            </a:r>
            <a:r>
              <a:rPr lang="en-US" sz="25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XX </a:t>
            </a:r>
            <a:r>
              <a:rPr lang="ru-RU" sz="25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века , </a:t>
            </a:r>
            <a:br>
              <a:rPr lang="ru-RU" sz="25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5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посвящённый  100-летию Октябрьской революции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(23.11.2017г.)</a:t>
            </a:r>
            <a:endParaRPr lang="ru-RU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050" name="Picture 2" descr="C:\Documents and Settings\es.loskutova\Рабочий стол\4 летие сит фото\yB8CKYXH9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126" y="4454535"/>
            <a:ext cx="5306238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es.loskutova\Рабочий стол\4 летие сит фото\p0nuPgtHUD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72" y="962991"/>
            <a:ext cx="3519624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es.loskutova\Рабочий стол\4 летие сит фото\XV5n4RjvpK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029" y="962991"/>
            <a:ext cx="4618658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389062"/>
      </p:ext>
    </p:extLst>
  </p:cSld>
  <p:clrMapOvr>
    <a:masterClrMapping/>
  </p:clrMapOvr>
  <p:transition advTm="7426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219200"/>
          </a:xfrm>
        </p:spPr>
        <p:txBody>
          <a:bodyPr anchor="ctr">
            <a:normAutofit/>
          </a:bodyPr>
          <a:lstStyle/>
          <a:p>
            <a:pPr algn="ctr"/>
            <a:r>
              <a:rPr lang="ru-RU" b="1" dirty="0" smtClean="0">
                <a:solidFill>
                  <a:srgbClr val="CCF8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Наши мероприятия</a:t>
            </a:r>
            <a:endParaRPr lang="ru-RU" b="1" dirty="0">
              <a:solidFill>
                <a:srgbClr val="CCF8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8505" y="3220234"/>
            <a:ext cx="835824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Новогодний танцевальный вечер </a:t>
            </a:r>
            <a:br>
              <a:rPr lang="ru-RU" sz="25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(26.12.2017г.)</a:t>
            </a:r>
            <a:endParaRPr lang="ru-RU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074" name="Picture 2" descr="C:\Documents and Settings\es.loskutova\Рабочий стол\xWeO1kr1-jQ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59" y="4005064"/>
            <a:ext cx="6944241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ВЫПУСКНИКИ 2018\Аня\4 курс\нг бал\7R7xNUX3Tk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812" y="819200"/>
            <a:ext cx="1668333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ВЫПУСКНИКИ 2018\Андрей\4 курс\нг\zPvt0IWibXA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05" y="999200"/>
            <a:ext cx="3260377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ВЫПУСКНИКИ 2018\Саша\4 курс\нг бал\nZE5xzKe5t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999200"/>
            <a:ext cx="3260377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914038"/>
      </p:ext>
    </p:extLst>
  </p:cSld>
  <p:clrMapOvr>
    <a:masterClrMapping/>
  </p:clrMapOvr>
  <p:transition advTm="7426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V6UX5q0LA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64244" y="928670"/>
            <a:ext cx="4051582" cy="2700000"/>
          </a:xfrm>
        </p:spPr>
      </p:pic>
      <p:pic>
        <p:nvPicPr>
          <p:cNvPr id="8" name="Содержимое 7" descr="IMG_840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8858" r="5536" b="13324"/>
          <a:stretch>
            <a:fillRect/>
          </a:stretch>
        </p:blipFill>
        <p:spPr>
          <a:xfrm>
            <a:off x="4786314" y="928670"/>
            <a:ext cx="4010942" cy="2700000"/>
          </a:xfrm>
        </p:spPr>
      </p:pic>
      <p:pic>
        <p:nvPicPr>
          <p:cNvPr id="9" name="Рисунок 8" descr="IMG_4326.jpg"/>
          <p:cNvPicPr>
            <a:picLocks noChangeAspect="1"/>
          </p:cNvPicPr>
          <p:nvPr/>
        </p:nvPicPr>
        <p:blipFill>
          <a:blip r:embed="rId4" cstate="print"/>
          <a:srcRect t="8868"/>
          <a:stretch>
            <a:fillRect/>
          </a:stretch>
        </p:blipFill>
        <p:spPr>
          <a:xfrm>
            <a:off x="642910" y="3786190"/>
            <a:ext cx="3954410" cy="2700000"/>
          </a:xfrm>
          <a:prstGeom prst="rect">
            <a:avLst/>
          </a:prstGeom>
        </p:spPr>
      </p:pic>
      <p:pic>
        <p:nvPicPr>
          <p:cNvPr id="10" name="Рисунок 9" descr="DSC036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3786190"/>
            <a:ext cx="4077097" cy="270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7158" y="214290"/>
            <a:ext cx="83582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Городские и областные мероприятия (2015г.)</a:t>
            </a:r>
          </a:p>
        </p:txBody>
      </p:sp>
    </p:spTree>
  </p:cSld>
  <p:clrMapOvr>
    <a:masterClrMapping/>
  </p:clrMapOvr>
  <p:transition advTm="7348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V6UX5q0LA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2215" b="6646"/>
          <a:stretch>
            <a:fillRect/>
          </a:stretch>
        </p:blipFill>
        <p:spPr>
          <a:xfrm>
            <a:off x="357158" y="1214422"/>
            <a:ext cx="3960977" cy="2520000"/>
          </a:xfrm>
        </p:spPr>
      </p:pic>
      <p:pic>
        <p:nvPicPr>
          <p:cNvPr id="8" name="Содержимое 7" descr="IMG_8408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7661" t="11500" r="15322" b="5750"/>
          <a:stretch>
            <a:fillRect/>
          </a:stretch>
        </p:blipFill>
        <p:spPr>
          <a:xfrm>
            <a:off x="5357818" y="1214422"/>
            <a:ext cx="3520428" cy="2520000"/>
          </a:xfrm>
        </p:spPr>
      </p:pic>
      <p:pic>
        <p:nvPicPr>
          <p:cNvPr id="9" name="Рисунок 8" descr="IMG_4326.jpg"/>
          <p:cNvPicPr>
            <a:picLocks noChangeAspect="1"/>
          </p:cNvPicPr>
          <p:nvPr/>
        </p:nvPicPr>
        <p:blipFill>
          <a:blip r:embed="rId4"/>
          <a:srcRect t="13293" r="13287"/>
          <a:stretch>
            <a:fillRect/>
          </a:stretch>
        </p:blipFill>
        <p:spPr>
          <a:xfrm>
            <a:off x="428596" y="4000504"/>
            <a:ext cx="3781705" cy="2520000"/>
          </a:xfrm>
          <a:prstGeom prst="rect">
            <a:avLst/>
          </a:prstGeom>
        </p:spPr>
      </p:pic>
      <p:pic>
        <p:nvPicPr>
          <p:cNvPr id="10" name="Рисунок 9" descr="DSC03640.jpg"/>
          <p:cNvPicPr>
            <a:picLocks noChangeAspect="1"/>
          </p:cNvPicPr>
          <p:nvPr/>
        </p:nvPicPr>
        <p:blipFill>
          <a:blip r:embed="rId5" cstate="print"/>
          <a:srcRect t="11986" r="6644"/>
          <a:stretch>
            <a:fillRect/>
          </a:stretch>
        </p:blipFill>
        <p:spPr>
          <a:xfrm>
            <a:off x="5214942" y="4000504"/>
            <a:ext cx="3616679" cy="25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7158" y="214290"/>
            <a:ext cx="8358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Мероприятия, посвящённые 70-летию Победы </a:t>
            </a:r>
          </a:p>
          <a:p>
            <a:pPr algn="ctr"/>
            <a:r>
              <a:rPr lang="ru-RU" sz="30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 Великой Отечественной войне</a:t>
            </a:r>
          </a:p>
        </p:txBody>
      </p:sp>
      <p:pic>
        <p:nvPicPr>
          <p:cNvPr id="12" name="Рисунок 11" descr="UjNeXxCWc_s.jpg"/>
          <p:cNvPicPr>
            <a:picLocks noChangeAspect="1"/>
          </p:cNvPicPr>
          <p:nvPr/>
        </p:nvPicPr>
        <p:blipFill>
          <a:blip r:embed="rId6" cstate="print"/>
          <a:srcRect l="17063" t="12756" r="14930"/>
          <a:stretch>
            <a:fillRect/>
          </a:stretch>
        </p:blipFill>
        <p:spPr>
          <a:xfrm>
            <a:off x="3714744" y="1785926"/>
            <a:ext cx="1834888" cy="3542468"/>
          </a:xfrm>
          <a:prstGeom prst="rect">
            <a:avLst/>
          </a:prstGeom>
        </p:spPr>
      </p:pic>
    </p:spTree>
  </p:cSld>
  <p:clrMapOvr>
    <a:masterClrMapping/>
  </p:clrMapOvr>
  <p:transition advTm="7254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57158" y="214290"/>
            <a:ext cx="83582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Городские и областные мероприятия (2016г.)</a:t>
            </a:r>
          </a:p>
        </p:txBody>
      </p:sp>
      <p:pic>
        <p:nvPicPr>
          <p:cNvPr id="4098" name="Picture 2" descr="D:\ВЫПУСКНИКИ 2018\Саша\2 курс\концерты\весна\0FeRP9zdENc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brightnessContrast brigh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06" y="768288"/>
            <a:ext cx="4051582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ВЫПУСКНИКИ 2018\Саша\2 курс\концерты\весна\YiUOaRGoO6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8000"/>
                    </a14:imgEffect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195" y="768288"/>
            <a:ext cx="4049209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ВЫПУСКНИКИ 2018\Саша\3 курс\высоцкий\H3B8qTU05N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163" y="3645024"/>
            <a:ext cx="4049209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ВЫПУСКНИКИ 2018\Саша\2 курс\дворянка\Zj49W1ltqHo (1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88" y="3645024"/>
            <a:ext cx="405000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379671"/>
      </p:ext>
    </p:extLst>
  </p:cSld>
  <p:clrMapOvr>
    <a:masterClrMapping/>
  </p:clrMapOvr>
  <p:transition advTm="7348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57158" y="214290"/>
            <a:ext cx="83582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Городские и областные мероприятия (2017г.)</a:t>
            </a:r>
          </a:p>
        </p:txBody>
      </p:sp>
      <p:pic>
        <p:nvPicPr>
          <p:cNvPr id="5122" name="Picture 2" descr="D:\ВЫПУСКНИКИ 2018\Саша\3 курс\бал огу\uldR4RjCYa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99" y="775912"/>
            <a:ext cx="4065882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ВЫПУСКНИКИ 2018\Саша\3 курс\концерты\ORb3blmrrl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76" y="3645024"/>
            <a:ext cx="4061105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ВЫПУСКНИКИ 2018\Саша\3 курс\спасское\VFXwPyqONV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194" y="768288"/>
            <a:ext cx="4049209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ВЫПУСКНИКИ 2018\Саша\4 курс\бунинка\mm_x0RjIlb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298" y="3645024"/>
            <a:ext cx="4061105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261641"/>
      </p:ext>
    </p:extLst>
  </p:cSld>
  <p:clrMapOvr>
    <a:masterClrMapping/>
  </p:clrMapOvr>
  <p:transition advTm="7348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57158" y="214290"/>
            <a:ext cx="835824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Международный фестиваль «Мода  на русское», </a:t>
            </a:r>
            <a:br>
              <a:rPr lang="ru-RU" sz="25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5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посвящённый 200-летию И.С. Тургенева (май 2017г.)</a:t>
            </a:r>
          </a:p>
        </p:txBody>
      </p:sp>
      <p:pic>
        <p:nvPicPr>
          <p:cNvPr id="6146" name="Picture 2" descr="D:\ВЫПУСКНИКИ 2018\Саша\3 курс\мода на русское\cif7oKsaTW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076064"/>
            <a:ext cx="405000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ВЫПУСКНИКИ 2018\Аня\3 курс\мода на русское\X69FQXeVqN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099" y="3950772"/>
            <a:ext cx="4049209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ВЫПУСКНИКИ 2018\Аня\3 курс\мода на русское\5PzXx-O_rc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099" y="1076064"/>
            <a:ext cx="4049209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ВЫПУСКНИКИ 2018\Дима\3 курс\мода на русское\OTyBZlh6ZC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3940452"/>
            <a:ext cx="4049209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183221"/>
      </p:ext>
    </p:extLst>
  </p:cSld>
  <p:clrMapOvr>
    <a:masterClrMapping/>
  </p:clrMapOvr>
  <p:transition advTm="7254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oVMXKE_Qh1Y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5833" t="16404" r="13123"/>
          <a:stretch>
            <a:fillRect/>
          </a:stretch>
        </p:blipFill>
        <p:spPr>
          <a:xfrm>
            <a:off x="5000628" y="571480"/>
            <a:ext cx="3601582" cy="2476662"/>
          </a:xfrm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28596" y="1142984"/>
            <a:ext cx="4400552" cy="5143536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sz="5200" dirty="0" smtClean="0"/>
              <a:t> </a:t>
            </a:r>
            <a:r>
              <a:rPr lang="ru-RU" sz="7200" dirty="0" smtClean="0"/>
              <a:t>образована в ноябре 2013 года на базе Молодежного центра  ФГБОУ ВО «Орловский государственный аграрный университет»</a:t>
            </a:r>
          </a:p>
          <a:p>
            <a:pPr>
              <a:buFont typeface="Wingdings" pitchFamily="2" charset="2"/>
              <a:buChar char="v"/>
            </a:pPr>
            <a:r>
              <a:rPr lang="ru-RU" sz="7200" dirty="0" smtClean="0"/>
              <a:t> участники студии занимаются реконструкцией  исторических танцев  и костюмов  </a:t>
            </a:r>
            <a:r>
              <a:rPr lang="en-US" sz="7200" dirty="0" smtClean="0"/>
              <a:t>XVI-XX</a:t>
            </a:r>
            <a:r>
              <a:rPr lang="ru-RU" sz="7200" dirty="0" smtClean="0"/>
              <a:t>вв., принимают участие в исторических балах и литературных вечерах ,  проводимых в регионе и  за его пределами;</a:t>
            </a:r>
          </a:p>
          <a:p>
            <a:pPr>
              <a:buFont typeface="Wingdings" pitchFamily="2" charset="2"/>
              <a:buChar char="v"/>
            </a:pPr>
            <a:r>
              <a:rPr lang="ru-RU" sz="7200" dirty="0" smtClean="0"/>
              <a:t> изготовление  костюмов осуществляется участниками  студии самостоятельно</a:t>
            </a:r>
          </a:p>
          <a:p>
            <a:pPr>
              <a:buFont typeface="Wingdings" pitchFamily="2" charset="2"/>
              <a:buChar char="v"/>
            </a:pPr>
            <a:r>
              <a:rPr lang="ru-RU" sz="7200" dirty="0" smtClean="0"/>
              <a:t> членство в коллективе является добровольным, занятия  проводятся бесплатно для всех желающих</a:t>
            </a:r>
            <a:r>
              <a:rPr lang="ru-RU" sz="7200" dirty="0" smtClean="0">
                <a:solidFill>
                  <a:schemeClr val="bg1"/>
                </a:solidFill>
              </a:rPr>
              <a:t>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4714908" cy="928694"/>
          </a:xfrm>
        </p:spPr>
        <p:txBody>
          <a:bodyPr>
            <a:noAutofit/>
          </a:bodyPr>
          <a:lstStyle/>
          <a:p>
            <a:pPr algn="ctr"/>
            <a:r>
              <a:rPr lang="ru-RU" sz="3000" dirty="0" smtClean="0">
                <a:solidFill>
                  <a:srgbClr val="CCF8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Студия исторического танца </a:t>
            </a:r>
            <a:br>
              <a:rPr lang="ru-RU" sz="3000" dirty="0" smtClean="0">
                <a:solidFill>
                  <a:srgbClr val="CCF8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000" dirty="0" smtClean="0">
                <a:solidFill>
                  <a:srgbClr val="CCF8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«Дворянское гнездо»</a:t>
            </a:r>
            <a:endParaRPr lang="ru-RU" sz="3000" dirty="0">
              <a:solidFill>
                <a:srgbClr val="CCF8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7" name="Содержимое 4" descr="oVMXKE_Qh1Y.jpg"/>
          <p:cNvPicPr>
            <a:picLocks noChangeAspect="1"/>
          </p:cNvPicPr>
          <p:nvPr/>
        </p:nvPicPr>
        <p:blipFill>
          <a:blip r:embed="rId3" cstate="print"/>
          <a:srcRect t="13123" r="18591"/>
          <a:stretch>
            <a:fillRect/>
          </a:stretch>
        </p:blipFill>
        <p:spPr>
          <a:xfrm>
            <a:off x="4929190" y="3643314"/>
            <a:ext cx="3617803" cy="2573867"/>
          </a:xfrm>
          <a:prstGeom prst="rect">
            <a:avLst/>
          </a:prstGeom>
        </p:spPr>
      </p:pic>
    </p:spTree>
  </p:cSld>
  <p:clrMapOvr>
    <a:masterClrMapping/>
  </p:clrMapOvr>
  <p:transition advTm="9984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57158" y="214290"/>
            <a:ext cx="83582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Городские и областные мероприятия (2018г.)</a:t>
            </a:r>
          </a:p>
        </p:txBody>
      </p:sp>
      <p:pic>
        <p:nvPicPr>
          <p:cNvPr id="9218" name="Picture 2" descr="C:\Documents and Settings\es.loskutova\Рабочий стол\4 летие сит фото\1BoAd0lkp2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25" y="756925"/>
            <a:ext cx="3992143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Documents and Settings\es.loskutova\Рабочий стол\4 летие сит фото\sQPi_TBfqr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329" y="768288"/>
            <a:ext cx="391807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Documents and Settings\es.loskutova\Рабочий стол\4 летие сит фото\EcFkHt7K3U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645024"/>
            <a:ext cx="480000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684370"/>
      </p:ext>
    </p:extLst>
  </p:cSld>
  <p:clrMapOvr>
    <a:masterClrMapping/>
  </p:clrMapOvr>
  <p:transition advTm="7348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51520" y="214290"/>
            <a:ext cx="8640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Реализация Всероссийского проекта «АРТ в село» (2018г.)</a:t>
            </a:r>
          </a:p>
        </p:txBody>
      </p:sp>
      <p:pic>
        <p:nvPicPr>
          <p:cNvPr id="7172" name="Picture 4" descr="D:\ВЫПУСКНИКИ 2018\Саша\4 курс\арт в село\7zhxpoNDCb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80728"/>
            <a:ext cx="4049209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D:\ВЫПУСКНИКИ 2018\Саша\4 курс\арт в село\fTPBYAnhPJ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4049209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D:\ВЫПУСКНИКИ 2018\Саша\4 курс\арт в село\lC-o1CxpVmQ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08464"/>
            <a:ext cx="4049209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D:\ВЫПУСКНИКИ 2018\Саша\4 курс\арт в село\mX_sGpJIvT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000"/>
                    </a14:imgEffect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12" y="3808464"/>
            <a:ext cx="4049209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523326"/>
      </p:ext>
    </p:extLst>
  </p:cSld>
  <p:clrMapOvr>
    <a:masterClrMapping/>
  </p:clrMapOvr>
  <p:transition advTm="7348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51520" y="214290"/>
            <a:ext cx="8640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Бал под открытым небом «Мелодии Победного вальса» </a:t>
            </a:r>
          </a:p>
        </p:txBody>
      </p:sp>
      <p:pic>
        <p:nvPicPr>
          <p:cNvPr id="10242" name="Picture 2" descr="C:\Documents and Settings\es.loskutova\Рабочий стол\4 летие сит фото\2G3_m-kwaE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96" y="789585"/>
            <a:ext cx="3790365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Documents and Settings\es.loskutova\Рабочий стол\4 летие сит фото\XGIblmuBnS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96" y="3429000"/>
            <a:ext cx="3779615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51839" y="5981333"/>
            <a:ext cx="374167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</a:t>
            </a:r>
            <a:r>
              <a:rPr lang="ru-RU" sz="25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Белгород, 6 мая 2018 г. </a:t>
            </a:r>
            <a:endParaRPr lang="ru-RU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44" name="Picture 4" descr="C:\Documents and Settings\es.loskutova\Рабочий стол\4 летие сит фото\x0JHXrI9Xy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272" y="820619"/>
            <a:ext cx="3779262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Documents and Settings\es.loskutova\Рабочий стол\4 летие сит фото\ONS2UXWSbV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272" y="3413301"/>
            <a:ext cx="3779262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734272" y="6014712"/>
            <a:ext cx="374167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</a:t>
            </a:r>
            <a:r>
              <a:rPr lang="ru-RU" sz="25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Орёл, </a:t>
            </a:r>
            <a:r>
              <a:rPr lang="ru-RU" sz="25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9</a:t>
            </a:r>
            <a:r>
              <a:rPr lang="ru-RU" sz="25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мая 2018 г. </a:t>
            </a:r>
            <a:endParaRPr lang="ru-RU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482808"/>
      </p:ext>
    </p:extLst>
  </p:cSld>
  <p:clrMapOvr>
    <a:masterClrMapping/>
  </p:clrMapOvr>
  <p:transition advTm="7348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 «Танец сквозь века»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(ноябрь 2018г.)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12776"/>
            <a:ext cx="4059238" cy="2587764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2776"/>
            <a:ext cx="4059238" cy="2707511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79" b="-17379"/>
          <a:stretch/>
        </p:blipFill>
        <p:spPr>
          <a:xfrm>
            <a:off x="2319144" y="4005064"/>
            <a:ext cx="4572000" cy="304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6181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Пушкинский бал «Очей очарованье» </a:t>
            </a:r>
            <a:b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(ноябрь 2019г.)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4059238" cy="270668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12776"/>
            <a:ext cx="4059238" cy="270668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221088"/>
            <a:ext cx="3703320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415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15328" cy="1133460"/>
          </a:xfrm>
        </p:spPr>
        <p:txBody>
          <a:bodyPr anchor="ctr">
            <a:normAutofit/>
          </a:bodyPr>
          <a:lstStyle/>
          <a:p>
            <a:pPr algn="ctr"/>
            <a:r>
              <a:rPr lang="ru-RU" sz="5000" b="1" dirty="0" smtClean="0">
                <a:solidFill>
                  <a:srgbClr val="CCF8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Наши достижения</a:t>
            </a:r>
            <a:endParaRPr lang="ru-RU" sz="5000" b="1" dirty="0">
              <a:solidFill>
                <a:srgbClr val="CCF8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Содержимое 4" descr="Городской хореографический фестиваль - Дворянское гнездо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2381" t="1684" b="1010"/>
          <a:stretch>
            <a:fillRect/>
          </a:stretch>
        </p:blipFill>
        <p:spPr>
          <a:xfrm rot="21358120">
            <a:off x="154232" y="1392497"/>
            <a:ext cx="3192070" cy="4500000"/>
          </a:xfrm>
        </p:spPr>
      </p:pic>
      <p:pic>
        <p:nvPicPr>
          <p:cNvPr id="6" name="Содержимое 5" descr="Письмо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2381" t="1684" r="1429" b="2694"/>
          <a:stretch>
            <a:fillRect/>
          </a:stretch>
        </p:blipFill>
        <p:spPr>
          <a:xfrm rot="569993">
            <a:off x="5593856" y="1590575"/>
            <a:ext cx="3200739" cy="4500000"/>
          </a:xfrm>
        </p:spPr>
      </p:pic>
      <p:pic>
        <p:nvPicPr>
          <p:cNvPr id="1026" name="Picture 2" descr="E:\ТЕАТРАЛЬНАЯ СТУДИЯ\Высоцкий\Изображение.JPG"/>
          <p:cNvPicPr>
            <a:picLocks noChangeAspect="1" noChangeArrowheads="1"/>
          </p:cNvPicPr>
          <p:nvPr/>
        </p:nvPicPr>
        <p:blipFill>
          <a:blip r:embed="rId4" cstate="print"/>
          <a:srcRect t="1010" r="2381" b="1683"/>
          <a:stretch>
            <a:fillRect/>
          </a:stretch>
        </p:blipFill>
        <p:spPr bwMode="auto">
          <a:xfrm>
            <a:off x="3000364" y="1071546"/>
            <a:ext cx="3319656" cy="4680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851920" y="5949280"/>
            <a:ext cx="116570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 smtClean="0">
                <a:solidFill>
                  <a:srgbClr val="CCF8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2015г. </a:t>
            </a:r>
            <a:endParaRPr lang="ru-RU" sz="3000" dirty="0"/>
          </a:p>
        </p:txBody>
      </p:sp>
    </p:spTree>
  </p:cSld>
  <p:clrMapOvr>
    <a:masterClrMapping/>
  </p:clrMapOvr>
  <p:transition advTm="7613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15328" cy="1133460"/>
          </a:xfrm>
        </p:spPr>
        <p:txBody>
          <a:bodyPr anchor="ctr">
            <a:normAutofit/>
          </a:bodyPr>
          <a:lstStyle/>
          <a:p>
            <a:pPr algn="ctr"/>
            <a:r>
              <a:rPr lang="ru-RU" sz="5000" b="1" dirty="0" smtClean="0">
                <a:solidFill>
                  <a:srgbClr val="CCF8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Наши достижения</a:t>
            </a:r>
            <a:endParaRPr lang="ru-RU" sz="5000" b="1" dirty="0">
              <a:solidFill>
                <a:srgbClr val="CCF8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51920" y="5877272"/>
            <a:ext cx="116570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 smtClean="0">
                <a:solidFill>
                  <a:srgbClr val="CCF8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2016г. </a:t>
            </a:r>
            <a:endParaRPr lang="ru-RU" sz="3000" dirty="0"/>
          </a:p>
        </p:txBody>
      </p:sp>
      <p:pic>
        <p:nvPicPr>
          <p:cNvPr id="12290" name="Picture 2" descr="D:\РАБОТА\ФОТООТЧЁТЫ\грамоты и дипломы\2016\Благодарность от музея Тургенев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0302"/>
            <a:ext cx="3102242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D:\РАБОТА\ФОТООТЧЁТЫ\грамоты и дипломы\2016\Молодое поколение - любимому городу - СИ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043" y="1228435"/>
            <a:ext cx="3079957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D:\РАБОТА\ФОТООТЧЁТЫ\грамоты и дипломы\2016\СИТ - Высоцки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228435"/>
            <a:ext cx="3069792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146738"/>
      </p:ext>
    </p:extLst>
  </p:cSld>
  <p:clrMapOvr>
    <a:masterClrMapping/>
  </p:clrMapOvr>
  <p:transition advTm="7613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15328" cy="1133460"/>
          </a:xfrm>
        </p:spPr>
        <p:txBody>
          <a:bodyPr anchor="ctr">
            <a:normAutofit/>
          </a:bodyPr>
          <a:lstStyle/>
          <a:p>
            <a:pPr algn="ctr"/>
            <a:r>
              <a:rPr lang="ru-RU" sz="5000" b="1" dirty="0" smtClean="0">
                <a:solidFill>
                  <a:srgbClr val="CCF8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Наши достижения</a:t>
            </a:r>
            <a:endParaRPr lang="ru-RU" sz="5000" b="1" dirty="0">
              <a:solidFill>
                <a:srgbClr val="CCF8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51920" y="5949280"/>
            <a:ext cx="116570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 smtClean="0">
                <a:solidFill>
                  <a:srgbClr val="CCF8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2017г. </a:t>
            </a:r>
            <a:endParaRPr lang="ru-RU" sz="3000" dirty="0"/>
          </a:p>
        </p:txBody>
      </p:sp>
      <p:pic>
        <p:nvPicPr>
          <p:cNvPr id="13314" name="Picture 2" descr="D:\РАБОТА\ФОТООТЧЁТЫ\грамоты и дипломы\2017\Гнезд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268760"/>
            <a:ext cx="2929297" cy="41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D:\РАБОТА\ФОТООТЧЁТЫ\грамоты и дипломы\2017\Благодарность СИТ за Оразцов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217" y="1283933"/>
            <a:ext cx="3014674" cy="41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D:\РАБОТА\ФОТООТЧЁТЫ\грамоты и дипломы\2017\Благодарность СИТ от Профсоюз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251113"/>
            <a:ext cx="2927452" cy="41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145843"/>
      </p:ext>
    </p:extLst>
  </p:cSld>
  <p:clrMapOvr>
    <a:masterClrMapping/>
  </p:clrMapOvr>
  <p:transition advTm="7613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15328" cy="1133460"/>
          </a:xfrm>
        </p:spPr>
        <p:txBody>
          <a:bodyPr anchor="ctr">
            <a:normAutofit/>
          </a:bodyPr>
          <a:lstStyle/>
          <a:p>
            <a:pPr algn="ctr"/>
            <a:r>
              <a:rPr lang="ru-RU" sz="5000" b="1" dirty="0" smtClean="0">
                <a:solidFill>
                  <a:srgbClr val="CCF8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Наши достижения</a:t>
            </a:r>
            <a:endParaRPr lang="ru-RU" sz="5000" b="1" dirty="0">
              <a:solidFill>
                <a:srgbClr val="CCF8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51920" y="5949280"/>
            <a:ext cx="116570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 smtClean="0">
                <a:solidFill>
                  <a:srgbClr val="CCF8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2018г. </a:t>
            </a:r>
            <a:endParaRPr lang="ru-RU" sz="3000" dirty="0"/>
          </a:p>
        </p:txBody>
      </p:sp>
      <p:pic>
        <p:nvPicPr>
          <p:cNvPr id="11266" name="Picture 2" descr="D:\СИ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936" y="1105637"/>
            <a:ext cx="3403131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4314691"/>
              </p:ext>
            </p:extLst>
          </p:nvPr>
        </p:nvGraphicFramePr>
        <p:xfrm>
          <a:off x="5148064" y="1052736"/>
          <a:ext cx="3307445" cy="4680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Acrobat Document" r:id="rId4" imgW="5667146" imgH="8019898" progId="AcroExch.Document.11">
                  <p:embed/>
                </p:oleObj>
              </mc:Choice>
              <mc:Fallback>
                <p:oleObj name="Acrobat Document" r:id="rId4" imgW="5667146" imgH="8019898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48064" y="1052736"/>
                        <a:ext cx="3307445" cy="4680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8130139"/>
      </p:ext>
    </p:extLst>
  </p:cSld>
  <p:clrMapOvr>
    <a:masterClrMapping/>
  </p:clrMapOvr>
  <p:transition advTm="7613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15328" cy="1133460"/>
          </a:xfrm>
        </p:spPr>
        <p:txBody>
          <a:bodyPr anchor="ctr">
            <a:normAutofit/>
          </a:bodyPr>
          <a:lstStyle/>
          <a:p>
            <a:pPr algn="ctr"/>
            <a:r>
              <a:rPr lang="ru-RU" sz="5000" b="1" dirty="0" smtClean="0">
                <a:solidFill>
                  <a:srgbClr val="CCF8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Наши достижения</a:t>
            </a:r>
            <a:endParaRPr lang="ru-RU" sz="5000" b="1" dirty="0">
              <a:solidFill>
                <a:srgbClr val="CCF8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51920" y="5877272"/>
            <a:ext cx="116570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 smtClean="0">
                <a:solidFill>
                  <a:srgbClr val="CCF8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2019г</a:t>
            </a:r>
            <a:r>
              <a:rPr lang="ru-RU" sz="3000" b="1" dirty="0" smtClean="0">
                <a:solidFill>
                  <a:srgbClr val="CCF8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</a:t>
            </a:r>
            <a:endParaRPr lang="ru-RU" sz="3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21" y="1250302"/>
            <a:ext cx="3057999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75022" y="1228435"/>
            <a:ext cx="3057999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7704" y="1228435"/>
            <a:ext cx="3054047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359789"/>
      </p:ext>
    </p:extLst>
  </p:cSld>
  <p:clrMapOvr>
    <a:masterClrMapping/>
  </p:clrMapOvr>
  <p:transition advTm="7613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58204" cy="1071570"/>
          </a:xfrm>
        </p:spPr>
        <p:txBody>
          <a:bodyPr>
            <a:noAutofit/>
          </a:bodyPr>
          <a:lstStyle/>
          <a:p>
            <a:r>
              <a:rPr lang="ru-RU" dirty="0" smtClean="0"/>
              <a:t>В октябре 2013г. группа студентов-энтузиастов   из аграрного университета посетила  осенний бал в ГУ-УНПК  и загорелась идеей создать в своём университете студию исторического танца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5857892"/>
            <a:ext cx="8401080" cy="785818"/>
          </a:xfrm>
        </p:spPr>
        <p:txBody>
          <a:bodyPr>
            <a:normAutofit fontScale="92500" lnSpcReduction="10000"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ru-RU" sz="1800" dirty="0" smtClean="0"/>
              <a:t>В ноябре  того же года была создана студия «Дворянское гнездо»</a:t>
            </a: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ru-RU" sz="1800" dirty="0" smtClean="0"/>
              <a:t> под руководством Лоскутовой Екатерины Сергеевны. </a:t>
            </a:r>
            <a:endParaRPr lang="ru-RU" sz="1800" dirty="0"/>
          </a:p>
        </p:txBody>
      </p:sp>
      <p:pic>
        <p:nvPicPr>
          <p:cNvPr id="7" name="Рисунок 6" descr="oVMXKE_Qh1Y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12" r="312"/>
          <a:stretch>
            <a:fillRect/>
          </a:stretch>
        </p:blipFill>
        <p:spPr>
          <a:xfrm>
            <a:off x="457200" y="1214438"/>
            <a:ext cx="8329613" cy="4714875"/>
          </a:xfrm>
        </p:spPr>
      </p:pic>
    </p:spTree>
  </p:cSld>
  <p:clrMapOvr>
    <a:masterClrMapping/>
  </p:clrMapOvr>
  <p:transition advTm="8362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15328" cy="1133460"/>
          </a:xfrm>
        </p:spPr>
        <p:txBody>
          <a:bodyPr anchor="ctr">
            <a:normAutofit/>
          </a:bodyPr>
          <a:lstStyle/>
          <a:p>
            <a:pPr algn="ctr"/>
            <a:r>
              <a:rPr lang="ru-RU" sz="5000" b="1" dirty="0" smtClean="0">
                <a:solidFill>
                  <a:srgbClr val="CCF8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Наши достижения</a:t>
            </a:r>
            <a:endParaRPr lang="ru-RU" sz="5000" b="1" dirty="0">
              <a:solidFill>
                <a:srgbClr val="CCF8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51920" y="5877272"/>
            <a:ext cx="116570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 smtClean="0">
                <a:solidFill>
                  <a:srgbClr val="CCF8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2020г</a:t>
            </a:r>
            <a:r>
              <a:rPr lang="ru-RU" sz="3000" b="1" dirty="0" smtClean="0">
                <a:solidFill>
                  <a:srgbClr val="CCF8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</a:t>
            </a:r>
            <a:endParaRPr lang="ru-RU" sz="3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89" y="1250302"/>
            <a:ext cx="3054663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75022" y="1228547"/>
            <a:ext cx="3057999" cy="431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7704" y="1228691"/>
            <a:ext cx="3054047" cy="431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290445"/>
      </p:ext>
    </p:extLst>
  </p:cSld>
  <p:clrMapOvr>
    <a:masterClrMapping/>
  </p:clrMapOvr>
  <p:transition advTm="7613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15328" cy="1133460"/>
          </a:xfrm>
        </p:spPr>
        <p:txBody>
          <a:bodyPr anchor="ctr">
            <a:normAutofit/>
          </a:bodyPr>
          <a:lstStyle/>
          <a:p>
            <a:pPr algn="ctr"/>
            <a:r>
              <a:rPr lang="ru-RU" sz="5000" b="1" dirty="0" smtClean="0">
                <a:solidFill>
                  <a:srgbClr val="CCF8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Наши достижения</a:t>
            </a:r>
            <a:endParaRPr lang="ru-RU" sz="5000" b="1" dirty="0">
              <a:solidFill>
                <a:srgbClr val="CCF8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51920" y="5877272"/>
            <a:ext cx="116570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 smtClean="0">
                <a:solidFill>
                  <a:srgbClr val="CCF8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2021г</a:t>
            </a:r>
            <a:r>
              <a:rPr lang="ru-RU" sz="3000" b="1" dirty="0" smtClean="0">
                <a:solidFill>
                  <a:srgbClr val="CCF8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</a:t>
            </a:r>
            <a:endParaRPr lang="ru-RU" sz="3000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8908" y="1228691"/>
            <a:ext cx="3051638" cy="431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726345"/>
      </p:ext>
    </p:extLst>
  </p:cSld>
  <p:clrMapOvr>
    <a:masterClrMapping/>
  </p:clrMapOvr>
  <p:transition advTm="7613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2500306"/>
            <a:ext cx="8229600" cy="1219200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CCF87C"/>
                </a:solidFill>
                <a:latin typeface="Monotype Corsiva" pitchFamily="66" charset="0"/>
              </a:rPr>
              <a:t>Спасибо за внимание! </a:t>
            </a:r>
            <a:endParaRPr lang="ru-RU" sz="8000" b="1" dirty="0">
              <a:solidFill>
                <a:srgbClr val="CCF87C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Катя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142984"/>
            <a:ext cx="3394808" cy="4857784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29058" y="928670"/>
            <a:ext cx="5000660" cy="535785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 2011г. с отличием окончила  ОГИИК (специальность «Социально-культурная деятельность»)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 2010г. являлась участницей городских и областных балов , посещала занятия в студии исторического танца «Династия» ГУ-УНПК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2013г. на базе Орловского ГАУ на волонтёрских началах  открыла студию исторического танца «Дворянское гнездо» 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 2021 г. с отличием окончила магистратуру ФГБОУ ВО ОГУ имени И.С. Тургенева  по направлению подготовки «Педагогическое образование: историческое образование»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0"/>
            <a:ext cx="8286808" cy="1066800"/>
          </a:xfrm>
        </p:spPr>
        <p:txBody>
          <a:bodyPr anchor="ctr">
            <a:noAutofit/>
          </a:bodyPr>
          <a:lstStyle/>
          <a:p>
            <a:pPr algn="ctr"/>
            <a:r>
              <a:rPr lang="ru-RU" sz="3000" dirty="0" smtClean="0">
                <a:solidFill>
                  <a:srgbClr val="CCF87C"/>
                </a:solidFill>
                <a:latin typeface="Monotype Corsiva" pitchFamily="66" charset="0"/>
              </a:rPr>
              <a:t>Руководитель студии – Лоскутова Екатерина Сергеевна </a:t>
            </a:r>
            <a:endParaRPr lang="ru-RU" sz="3000" dirty="0">
              <a:solidFill>
                <a:srgbClr val="CCF87C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Tm="9485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oVMXKE_Qh1Y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500042"/>
            <a:ext cx="2268220" cy="2600960"/>
          </a:xfrm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928926" y="714356"/>
            <a:ext cx="5572164" cy="2143140"/>
          </a:xfrm>
        </p:spPr>
        <p:txBody>
          <a:bodyPr>
            <a:noAutofit/>
          </a:bodyPr>
          <a:lstStyle/>
          <a:p>
            <a:pPr indent="457200" algn="just">
              <a:spcBef>
                <a:spcPts val="0"/>
              </a:spcBef>
              <a:spcAft>
                <a:spcPts val="600"/>
              </a:spcAft>
            </a:pPr>
            <a:r>
              <a:rPr lang="ru-RU" sz="1800" dirty="0" smtClean="0"/>
              <a:t>Участники проекта  не просто разучивают  историко-бытовые танцы, готовясь к балам, но и изучают историю костюма, этикет, обычаи и традиции проведения балов  разных стран и эпох, что существенно расширяет кругозор молодых людей, повышает их интерес  к изучению истории и культуры страны.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4500594" cy="785818"/>
          </a:xfrm>
        </p:spPr>
        <p:txBody>
          <a:bodyPr>
            <a:noAutofit/>
          </a:bodyPr>
          <a:lstStyle/>
          <a:p>
            <a:pPr algn="ctr"/>
            <a:r>
              <a:rPr lang="ru-RU" sz="3500" dirty="0" smtClean="0">
                <a:solidFill>
                  <a:srgbClr val="CCF8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Актуальность проекта</a:t>
            </a:r>
            <a:endParaRPr lang="ru-RU" sz="3500" dirty="0">
              <a:solidFill>
                <a:srgbClr val="CCF8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3071810"/>
            <a:ext cx="6215106" cy="3672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tx2"/>
                </a:solidFill>
              </a:rPr>
              <a:t>Участие в литературных вечерах, чтениях, литературно-музыкальных композициях  не только повышает интерес молодёжи к литературе в целом, но и к жизни и творчеству писателей-классиков, уроженцев Орловской области. Зачастую, подобные мероприятия проводятся в местах культурного и исторического значения </a:t>
            </a:r>
            <a:r>
              <a:rPr lang="ru-RU" dirty="0" smtClean="0">
                <a:solidFill>
                  <a:schemeClr val="tx2"/>
                </a:solidFill>
              </a:rPr>
              <a:t>(музей-заповедник Спасское-Лутовиново, сквер </a:t>
            </a:r>
            <a:r>
              <a:rPr lang="ru-RU" dirty="0" smtClean="0">
                <a:solidFill>
                  <a:schemeClr val="tx2"/>
                </a:solidFill>
              </a:rPr>
              <a:t>Дворянское гнездо, областная библиотека им. И.А. Бунина, ул. Ленина и т.д.) , что  побуждает молодёжь изучать историю и культуру родного края. 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8" name="Содержимое 4" descr="oVMXKE_Qh1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3429000"/>
            <a:ext cx="2214129" cy="2952172"/>
          </a:xfrm>
          <a:prstGeom prst="rect">
            <a:avLst/>
          </a:prstGeom>
        </p:spPr>
      </p:pic>
    </p:spTree>
  </p:cSld>
  <p:clrMapOvr>
    <a:masterClrMapping/>
  </p:clrMapOvr>
  <p:transition advTm="18392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oVMXKE_Qh1Y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t="17717" r="4429"/>
          <a:stretch>
            <a:fillRect/>
          </a:stretch>
        </p:blipFill>
        <p:spPr>
          <a:xfrm>
            <a:off x="5857884" y="214290"/>
            <a:ext cx="3107204" cy="2006389"/>
          </a:xfrm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14282" y="285728"/>
            <a:ext cx="5643602" cy="1285884"/>
          </a:xfrm>
        </p:spPr>
        <p:txBody>
          <a:bodyPr>
            <a:noAutofit/>
          </a:bodyPr>
          <a:lstStyle/>
          <a:p>
            <a:pPr indent="457200" algn="just">
              <a:spcBef>
                <a:spcPts val="0"/>
              </a:spcBef>
              <a:spcAft>
                <a:spcPts val="600"/>
              </a:spcAft>
            </a:pPr>
            <a:r>
              <a:rPr lang="ru-RU" sz="2000" b="1" u="sng" dirty="0" smtClean="0">
                <a:solidFill>
                  <a:srgbClr val="CCF8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проекта</a:t>
            </a:r>
            <a:r>
              <a:rPr lang="ru-RU" sz="2000" b="1" dirty="0" smtClean="0">
                <a:solidFill>
                  <a:srgbClr val="CCF8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smtClean="0"/>
              <a:t>– воссоздание и популяризация среди молодёжи исторических танцев и бальной культуры </a:t>
            </a:r>
            <a:r>
              <a:rPr lang="en-US" sz="2000" dirty="0" smtClean="0"/>
              <a:t>XVIII-XX</a:t>
            </a:r>
            <a:r>
              <a:rPr lang="ru-RU" sz="2000" dirty="0" smtClean="0"/>
              <a:t>вв.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643050"/>
            <a:ext cx="678661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b="1" u="sng" dirty="0" smtClean="0">
                <a:solidFill>
                  <a:srgbClr val="CCF8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проекта: </a:t>
            </a:r>
          </a:p>
          <a:p>
            <a:pPr indent="457200" algn="just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b="1" u="sng" dirty="0" smtClean="0">
                <a:solidFill>
                  <a:srgbClr val="CCF87C"/>
                </a:solidFill>
              </a:rPr>
              <a:t>Образовательная</a:t>
            </a:r>
            <a:r>
              <a:rPr lang="ru-RU" dirty="0" smtClean="0">
                <a:solidFill>
                  <a:schemeClr val="tx2"/>
                </a:solidFill>
              </a:rPr>
              <a:t> – заключается в изучении и реконструкции  исторических танцев и костюмов 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XVIII-XX</a:t>
            </a:r>
            <a:r>
              <a:rPr lang="ru-RU" dirty="0" smtClean="0">
                <a:solidFill>
                  <a:schemeClr val="tx2"/>
                </a:solidFill>
              </a:rPr>
              <a:t>вв., а также быта, нравов и культуры различных эпох.</a:t>
            </a:r>
          </a:p>
          <a:p>
            <a:pPr indent="457200" algn="just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b="1" u="sng" dirty="0" smtClean="0">
                <a:solidFill>
                  <a:srgbClr val="CCF87C"/>
                </a:solidFill>
              </a:rPr>
              <a:t>Воспитательная </a:t>
            </a:r>
            <a:r>
              <a:rPr lang="ru-RU" dirty="0" smtClean="0">
                <a:solidFill>
                  <a:schemeClr val="tx2"/>
                </a:solidFill>
              </a:rPr>
              <a:t>– предусматривает  соблюдение дамами и кавалерами бального этикета, обучение хорошим манерам и умению держаться в обществе. </a:t>
            </a:r>
          </a:p>
          <a:p>
            <a:pPr indent="457200" algn="just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b="1" u="sng" dirty="0" smtClean="0">
                <a:solidFill>
                  <a:srgbClr val="CCF87C"/>
                </a:solidFill>
              </a:rPr>
              <a:t>Коммуникативная</a:t>
            </a:r>
            <a:r>
              <a:rPr lang="ru-RU" dirty="0" smtClean="0">
                <a:solidFill>
                  <a:schemeClr val="tx2"/>
                </a:solidFill>
              </a:rPr>
              <a:t> – способствует снятию  психологических зажимов в общении с другими людьми, налаживанию личных контактов.</a:t>
            </a:r>
          </a:p>
          <a:p>
            <a:pPr indent="457200" algn="just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b="1" u="sng" dirty="0" smtClean="0">
                <a:solidFill>
                  <a:srgbClr val="CCF87C"/>
                </a:solidFill>
              </a:rPr>
              <a:t>Оздоровительная</a:t>
            </a:r>
            <a:r>
              <a:rPr lang="ru-RU" dirty="0" smtClean="0">
                <a:solidFill>
                  <a:schemeClr val="tx2"/>
                </a:solidFill>
              </a:rPr>
              <a:t> – заключается в поддержании физической формы участников путём систематических танцевальных тренировок.</a:t>
            </a:r>
          </a:p>
          <a:p>
            <a:pPr indent="457200" algn="just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b="1" u="sng" dirty="0" err="1" smtClean="0">
                <a:solidFill>
                  <a:srgbClr val="CCF87C"/>
                </a:solidFill>
              </a:rPr>
              <a:t>Культуротворческая</a:t>
            </a:r>
            <a:r>
              <a:rPr lang="ru-RU" b="1" u="sng" dirty="0" smtClean="0">
                <a:solidFill>
                  <a:srgbClr val="CCF87C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– применение творческих знаний, умений и навыков при постановке творческих номеров.</a:t>
            </a:r>
          </a:p>
          <a:p>
            <a:pPr indent="457200" algn="just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8" name="Содержимое 4" descr="oVMXKE_Qh1Y.jpg"/>
          <p:cNvPicPr>
            <a:picLocks noChangeAspect="1"/>
          </p:cNvPicPr>
          <p:nvPr/>
        </p:nvPicPr>
        <p:blipFill>
          <a:blip r:embed="rId3" cstate="print"/>
          <a:srcRect t="11665" r="5833" b="4861"/>
          <a:stretch>
            <a:fillRect/>
          </a:stretch>
        </p:blipFill>
        <p:spPr>
          <a:xfrm>
            <a:off x="7072330" y="3071810"/>
            <a:ext cx="1853322" cy="2464303"/>
          </a:xfrm>
          <a:prstGeom prst="rect">
            <a:avLst/>
          </a:prstGeom>
        </p:spPr>
      </p:pic>
    </p:spTree>
  </p:cSld>
  <p:clrMapOvr>
    <a:masterClrMapping/>
  </p:clrMapOvr>
  <p:transition advTm="22059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96136" y="210216"/>
            <a:ext cx="3207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solidFill>
                  <a:srgbClr val="3D5D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География проекта</a:t>
            </a:r>
            <a:endParaRPr lang="ru-RU" sz="3200" b="1" u="sng" dirty="0">
              <a:solidFill>
                <a:srgbClr val="3D5D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" name="Выноска 1 1"/>
          <p:cNvSpPr/>
          <p:nvPr/>
        </p:nvSpPr>
        <p:spPr>
          <a:xfrm>
            <a:off x="4226619" y="2240868"/>
            <a:ext cx="417389" cy="216024"/>
          </a:xfrm>
          <a:prstGeom prst="borderCallout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ыноска 1 6"/>
          <p:cNvSpPr/>
          <p:nvPr/>
        </p:nvSpPr>
        <p:spPr>
          <a:xfrm>
            <a:off x="827584" y="1844824"/>
            <a:ext cx="417389" cy="216024"/>
          </a:xfrm>
          <a:prstGeom prst="borderCallout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 1 7"/>
          <p:cNvSpPr/>
          <p:nvPr/>
        </p:nvSpPr>
        <p:spPr>
          <a:xfrm>
            <a:off x="3347864" y="2924944"/>
            <a:ext cx="417389" cy="216024"/>
          </a:xfrm>
          <a:prstGeom prst="borderCallout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Выноска 1 8"/>
          <p:cNvSpPr/>
          <p:nvPr/>
        </p:nvSpPr>
        <p:spPr>
          <a:xfrm>
            <a:off x="2123728" y="3140968"/>
            <a:ext cx="417389" cy="216024"/>
          </a:xfrm>
          <a:prstGeom prst="borderCallout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ыноска 1 9"/>
          <p:cNvSpPr/>
          <p:nvPr/>
        </p:nvSpPr>
        <p:spPr>
          <a:xfrm>
            <a:off x="1619672" y="4343465"/>
            <a:ext cx="417389" cy="216024"/>
          </a:xfrm>
          <a:prstGeom prst="borderCallout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Выноска 1 10"/>
          <p:cNvSpPr/>
          <p:nvPr/>
        </p:nvSpPr>
        <p:spPr>
          <a:xfrm>
            <a:off x="1619671" y="5487508"/>
            <a:ext cx="417389" cy="216024"/>
          </a:xfrm>
          <a:prstGeom prst="borderCallout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Выноска 1 11"/>
          <p:cNvSpPr/>
          <p:nvPr/>
        </p:nvSpPr>
        <p:spPr>
          <a:xfrm>
            <a:off x="2693517" y="5619265"/>
            <a:ext cx="417389" cy="216024"/>
          </a:xfrm>
          <a:prstGeom prst="borderCallout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Выноска 1 12"/>
          <p:cNvSpPr/>
          <p:nvPr/>
        </p:nvSpPr>
        <p:spPr>
          <a:xfrm>
            <a:off x="2951066" y="2024844"/>
            <a:ext cx="417389" cy="216024"/>
          </a:xfrm>
          <a:prstGeom prst="borderCallout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Выноска 1 13"/>
          <p:cNvSpPr/>
          <p:nvPr/>
        </p:nvSpPr>
        <p:spPr>
          <a:xfrm>
            <a:off x="5196851" y="5793507"/>
            <a:ext cx="417389" cy="216024"/>
          </a:xfrm>
          <a:prstGeom prst="borderCallout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614240" y="5595520"/>
            <a:ext cx="3370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Регионы, принимающие участие в реализации проекта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5756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es.loskutova\Рабочий стол\_4mJLmiZNC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2656"/>
            <a:ext cx="3828739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75391" y="2852656"/>
            <a:ext cx="399802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Губернский молодёжный бал </a:t>
            </a:r>
            <a:r>
              <a:rPr lang="ru-RU" sz="25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( г. Брянск, сентябрь 2016г.)</a:t>
            </a:r>
            <a:endParaRPr lang="ru-RU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8195" name="Picture 3" descr="C:\Documents and Settings\es.loskutova\Рабочий стол\калуг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66" y="3563400"/>
            <a:ext cx="3779262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2598" y="5949000"/>
            <a:ext cx="39980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Бал «На краю времён»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( г. Калуга, ноябрь 2017г.)</a:t>
            </a:r>
            <a:endParaRPr lang="ru-RU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8196" name="Picture 4" descr="C:\Documents and Settings\es.loskutova\Рабочий стол\4 летие сит фото\lEv_mMgl0M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9000"/>
                    </a14:imgEffect>
                    <a14:imgEffect>
                      <a14:brightnessContrast brigh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70" y="227792"/>
            <a:ext cx="4062255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5696" y="2739321"/>
            <a:ext cx="39980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Бал «По радуге над </a:t>
            </a:r>
            <a:r>
              <a:rPr lang="en-US" sz="22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XIX</a:t>
            </a:r>
            <a:r>
              <a:rPr lang="ru-RU" sz="22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веком»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( г. Тула, декабрь 2015г.)</a:t>
            </a:r>
            <a:endParaRPr lang="ru-RU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8197" name="Picture 5" descr="C:\Documents and Settings\es.loskutova\Рабочий стол\4 летие сит фото\mGg6j0dp2JU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60763"/>
            <a:ext cx="2341463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Documents and Settings\es.loskutova\Рабочий стол\4 летие сит фото\L8EU7w3LgmQ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911" y="3563400"/>
            <a:ext cx="14175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860032" y="6023099"/>
            <a:ext cx="399802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Зимний молодёжный бал </a:t>
            </a:r>
            <a:r>
              <a:rPr lang="ru-RU" sz="25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( г. Курск, февраль 2018г.)</a:t>
            </a:r>
            <a:endParaRPr lang="ru-RU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382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501122" cy="504820"/>
          </a:xfrm>
        </p:spPr>
        <p:txBody>
          <a:bodyPr>
            <a:noAutofit/>
          </a:bodyPr>
          <a:lstStyle/>
          <a:p>
            <a:r>
              <a:rPr lang="ru-RU" sz="3500" u="sng" dirty="0" smtClean="0">
                <a:solidFill>
                  <a:srgbClr val="CCF8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Аудитория проекта </a:t>
            </a:r>
            <a:r>
              <a:rPr lang="ru-RU" sz="3500" dirty="0" smtClean="0">
                <a:solidFill>
                  <a:srgbClr val="CCF8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– </a:t>
            </a:r>
            <a:r>
              <a:rPr lang="ru-RU" sz="35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студенческая молодёжь</a:t>
            </a:r>
            <a:endParaRPr lang="ru-RU" sz="35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785794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В составе студии юноши и девушки из всех районов Орловской области,  а также из других областей, обучающихся  в вузах и </a:t>
            </a:r>
            <a:r>
              <a:rPr lang="ru-RU" dirty="0" err="1" smtClean="0">
                <a:solidFill>
                  <a:schemeClr val="tx2"/>
                </a:solidFill>
              </a:rPr>
              <a:t>ссузах</a:t>
            </a:r>
            <a:r>
              <a:rPr lang="ru-RU" dirty="0" smtClean="0">
                <a:solidFill>
                  <a:schemeClr val="tx2"/>
                </a:solidFill>
              </a:rPr>
              <a:t> города Орла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6" name="Рисунок 5" descr="DSC07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4143380"/>
            <a:ext cx="3120000" cy="2340000"/>
          </a:xfrm>
          <a:prstGeom prst="rect">
            <a:avLst/>
          </a:prstGeom>
        </p:spPr>
      </p:pic>
      <p:pic>
        <p:nvPicPr>
          <p:cNvPr id="7" name="Рисунок 6" descr="DSC078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1714488"/>
            <a:ext cx="3120000" cy="2340000"/>
          </a:xfrm>
          <a:prstGeom prst="rect">
            <a:avLst/>
          </a:prstGeom>
        </p:spPr>
      </p:pic>
      <p:pic>
        <p:nvPicPr>
          <p:cNvPr id="8" name="Рисунок 7" descr="DSC04168.JPG"/>
          <p:cNvPicPr>
            <a:picLocks noChangeAspect="1"/>
          </p:cNvPicPr>
          <p:nvPr/>
        </p:nvPicPr>
        <p:blipFill>
          <a:blip r:embed="rId4" cstate="print"/>
          <a:srcRect l="2012" b="10731"/>
          <a:stretch>
            <a:fillRect/>
          </a:stretch>
        </p:blipFill>
        <p:spPr>
          <a:xfrm>
            <a:off x="1000100" y="1714488"/>
            <a:ext cx="3424720" cy="2340000"/>
          </a:xfrm>
          <a:prstGeom prst="rect">
            <a:avLst/>
          </a:prstGeom>
        </p:spPr>
      </p:pic>
      <p:pic>
        <p:nvPicPr>
          <p:cNvPr id="9" name="Рисунок 8" descr="IMG_8361.jpg"/>
          <p:cNvPicPr>
            <a:picLocks noChangeAspect="1"/>
          </p:cNvPicPr>
          <p:nvPr/>
        </p:nvPicPr>
        <p:blipFill>
          <a:blip r:embed="rId5" cstate="print"/>
          <a:srcRect t="4921" b="2461"/>
          <a:stretch>
            <a:fillRect/>
          </a:stretch>
        </p:blipFill>
        <p:spPr>
          <a:xfrm>
            <a:off x="714348" y="4143380"/>
            <a:ext cx="3789758" cy="2340000"/>
          </a:xfrm>
          <a:prstGeom prst="rect">
            <a:avLst/>
          </a:prstGeom>
        </p:spPr>
      </p:pic>
    </p:spTree>
  </p:cSld>
  <p:clrMapOvr>
    <a:masterClrMapping/>
  </p:clrMapOvr>
  <p:transition advTm="7192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789</TotalTime>
  <Words>752</Words>
  <Application>Microsoft Office PowerPoint</Application>
  <PresentationFormat>Экран (4:3)</PresentationFormat>
  <Paragraphs>82</Paragraphs>
  <Slides>32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Бумажная</vt:lpstr>
      <vt:lpstr>Acrobat Document</vt:lpstr>
      <vt:lpstr>Презентация PowerPoint</vt:lpstr>
      <vt:lpstr>Студия исторического танца  «Дворянское гнездо»</vt:lpstr>
      <vt:lpstr>В октябре 2013г. группа студентов-энтузиастов   из аграрного университета посетила  осенний бал в ГУ-УНПК  и загорелась идеей создать в своём университете студию исторического танца</vt:lpstr>
      <vt:lpstr>Руководитель студии – Лоскутова Екатерина Сергеевна </vt:lpstr>
      <vt:lpstr>Актуальность проекта</vt:lpstr>
      <vt:lpstr>Презентация PowerPoint</vt:lpstr>
      <vt:lpstr>Презентация PowerPoint</vt:lpstr>
      <vt:lpstr>Презентация PowerPoint</vt:lpstr>
      <vt:lpstr>Аудитория проекта – студенческая молодёжь</vt:lpstr>
      <vt:lpstr>Участники проекта</vt:lpstr>
      <vt:lpstr>Наши мероприятия</vt:lpstr>
      <vt:lpstr>Наши мероприятия</vt:lpstr>
      <vt:lpstr>Наши мероприятия</vt:lpstr>
      <vt:lpstr>Наши мероприятия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Бал «Танец сквозь века»  (ноябрь 2018г.)</vt:lpstr>
      <vt:lpstr>Пушкинский бал «Очей очарованье»  (ноябрь 2019г.)</vt:lpstr>
      <vt:lpstr>Наши достижения</vt:lpstr>
      <vt:lpstr>Наши достижения</vt:lpstr>
      <vt:lpstr>Наши достижения</vt:lpstr>
      <vt:lpstr>Наши достижения</vt:lpstr>
      <vt:lpstr>Наши достижения</vt:lpstr>
      <vt:lpstr>Наши достижения</vt:lpstr>
      <vt:lpstr>Наши достижения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Катя</cp:lastModifiedBy>
  <cp:revision>62</cp:revision>
  <dcterms:created xsi:type="dcterms:W3CDTF">2015-09-29T06:42:38Z</dcterms:created>
  <dcterms:modified xsi:type="dcterms:W3CDTF">2021-07-20T19:13:48Z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4939515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