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287" r:id="rId3"/>
    <p:sldId id="259" r:id="rId4"/>
    <p:sldId id="288" r:id="rId5"/>
    <p:sldId id="283" r:id="rId6"/>
    <p:sldId id="284" r:id="rId7"/>
    <p:sldId id="289" r:id="rId8"/>
    <p:sldId id="285" r:id="rId9"/>
    <p:sldId id="286" r:id="rId10"/>
    <p:sldId id="290" r:id="rId11"/>
    <p:sldId id="291" r:id="rId12"/>
    <p:sldId id="292" r:id="rId13"/>
    <p:sldId id="26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B659A"/>
    <a:srgbClr val="0098C8"/>
    <a:srgbClr val="177F56"/>
    <a:srgbClr val="C00000"/>
    <a:srgbClr val="FFE836"/>
    <a:srgbClr val="C03922"/>
    <a:srgbClr val="5BB9C3"/>
    <a:srgbClr val="3B64A2"/>
    <a:srgbClr val="377F5A"/>
    <a:srgbClr val="BD54C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67"/>
    <p:restoredTop sz="94407"/>
  </p:normalViewPr>
  <p:slideViewPr>
    <p:cSldViewPr snapToGrid="0" snapToObjects="1">
      <p:cViewPr varScale="1">
        <p:scale>
          <a:sx n="111" d="100"/>
          <a:sy n="111" d="100"/>
        </p:scale>
        <p:origin x="-48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45D29-8D94-417A-8D77-3DA41F3624D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033B76-2A50-405F-A2A4-629A138A24C1}">
      <dgm:prSet phldrT="[Текст]" custT="1"/>
      <dgm:spPr/>
      <dgm:t>
        <a:bodyPr/>
        <a:lstStyle/>
        <a:p>
          <a:r>
            <a:rPr lang="ru-RU" sz="2800" dirty="0" smtClean="0">
              <a:latin typeface="a_FuturicaLt" panose="020B0102020204020303" pitchFamily="34" charset="-52"/>
            </a:rPr>
            <a:t>Бюджет проекта                              </a:t>
          </a:r>
          <a:r>
            <a:rPr lang="ru-RU" sz="2800" dirty="0" smtClean="0">
              <a:latin typeface="a_FuturicaLt" panose="020B0102020204020303" pitchFamily="34" charset="-52"/>
            </a:rPr>
            <a:t>500 000 </a:t>
          </a:r>
          <a:r>
            <a:rPr lang="ru-RU" sz="2800" dirty="0" err="1" smtClean="0">
              <a:latin typeface="a_FuturicaLt" panose="020B0102020204020303" pitchFamily="34" charset="-52"/>
            </a:rPr>
            <a:t>руб</a:t>
          </a:r>
          <a:endParaRPr lang="ru-RU" sz="2800" dirty="0">
            <a:latin typeface="a_FuturicaLt" panose="020B0102020204020303" pitchFamily="34" charset="-52"/>
          </a:endParaRPr>
        </a:p>
      </dgm:t>
    </dgm:pt>
    <dgm:pt modelId="{49D267FA-68F7-4D23-8919-248A6B2A7C75}" type="parTrans" cxnId="{F120B7F8-317B-4BC1-A417-4D1B8CC344FC}">
      <dgm:prSet/>
      <dgm:spPr/>
      <dgm:t>
        <a:bodyPr/>
        <a:lstStyle/>
        <a:p>
          <a:endParaRPr lang="ru-RU"/>
        </a:p>
      </dgm:t>
    </dgm:pt>
    <dgm:pt modelId="{3512F60B-67E7-41F3-A69D-BFF8BC3A2057}" type="sibTrans" cxnId="{F120B7F8-317B-4BC1-A417-4D1B8CC344FC}">
      <dgm:prSet/>
      <dgm:spPr/>
      <dgm:t>
        <a:bodyPr/>
        <a:lstStyle/>
        <a:p>
          <a:endParaRPr lang="ru-RU"/>
        </a:p>
      </dgm:t>
    </dgm:pt>
    <dgm:pt modelId="{FF5DDEE6-F8DC-40BB-BAF6-3F87F3855A14}">
      <dgm:prSet phldrT="[Текст]"/>
      <dgm:spPr/>
      <dgm:t>
        <a:bodyPr/>
        <a:lstStyle/>
        <a:p>
          <a:r>
            <a:rPr lang="ru-RU" dirty="0" smtClean="0">
              <a:latin typeface="a_FuturicaLt" panose="020B0102020204020303" pitchFamily="34" charset="-52"/>
            </a:rPr>
            <a:t>Собственные средства          </a:t>
          </a:r>
          <a:r>
            <a:rPr lang="ru-RU" dirty="0" smtClean="0">
              <a:latin typeface="a_FuturicaLt" panose="020B0102020204020303" pitchFamily="34" charset="-52"/>
            </a:rPr>
            <a:t>300 000 </a:t>
          </a:r>
          <a:r>
            <a:rPr lang="ru-RU" dirty="0" smtClean="0">
              <a:latin typeface="a_FuturicaLt" panose="020B0102020204020303" pitchFamily="34" charset="-52"/>
            </a:rPr>
            <a:t>руб</a:t>
          </a:r>
          <a:r>
            <a:rPr lang="ru-RU" dirty="0" smtClean="0">
              <a:latin typeface="a_FuturicaLt" panose="020B0102020204020303" pitchFamily="34" charset="-52"/>
            </a:rPr>
            <a:t>.</a:t>
          </a:r>
          <a:endParaRPr lang="ru-RU" dirty="0">
            <a:latin typeface="a_FuturicaLt" panose="020B0102020204020303" pitchFamily="34" charset="-52"/>
          </a:endParaRPr>
        </a:p>
      </dgm:t>
    </dgm:pt>
    <dgm:pt modelId="{C34A1FC8-C71A-4EF5-B1C9-F01ED5535631}" type="parTrans" cxnId="{76385544-A6D1-4EBE-ACDF-44C689336962}">
      <dgm:prSet/>
      <dgm:spPr/>
      <dgm:t>
        <a:bodyPr/>
        <a:lstStyle/>
        <a:p>
          <a:endParaRPr lang="ru-RU"/>
        </a:p>
      </dgm:t>
    </dgm:pt>
    <dgm:pt modelId="{6236FC82-423E-4FB0-BF65-A4E844E3B803}" type="sibTrans" cxnId="{76385544-A6D1-4EBE-ACDF-44C689336962}">
      <dgm:prSet/>
      <dgm:spPr/>
      <dgm:t>
        <a:bodyPr/>
        <a:lstStyle/>
        <a:p>
          <a:endParaRPr lang="ru-RU"/>
        </a:p>
      </dgm:t>
    </dgm:pt>
    <dgm:pt modelId="{4272D807-0283-4868-96FF-0760BFE57612}">
      <dgm:prSet phldrT="[Текст]"/>
      <dgm:spPr/>
      <dgm:t>
        <a:bodyPr/>
        <a:lstStyle/>
        <a:p>
          <a:r>
            <a:rPr lang="ru-RU" dirty="0" smtClean="0">
              <a:latin typeface="a_FuturicaLt" panose="020B0102020204020303" pitchFamily="34" charset="-52"/>
            </a:rPr>
            <a:t>Запрашиваемая сумма                 </a:t>
          </a:r>
          <a:r>
            <a:rPr lang="ru-RU" dirty="0" smtClean="0">
              <a:latin typeface="a_FuturicaLt" panose="020B0102020204020303" pitchFamily="34" charset="-52"/>
            </a:rPr>
            <a:t>200 000 руб.</a:t>
          </a:r>
          <a:endParaRPr lang="ru-RU" dirty="0">
            <a:latin typeface="a_FuturicaLt" panose="020B0102020204020303" pitchFamily="34" charset="-52"/>
          </a:endParaRPr>
        </a:p>
      </dgm:t>
    </dgm:pt>
    <dgm:pt modelId="{34C1A9D8-33C6-4EA2-B686-1A5E1E3934EB}" type="parTrans" cxnId="{974C2A7B-7D98-427D-992B-6F8769908CD2}">
      <dgm:prSet/>
      <dgm:spPr/>
      <dgm:t>
        <a:bodyPr/>
        <a:lstStyle/>
        <a:p>
          <a:endParaRPr lang="ru-RU"/>
        </a:p>
      </dgm:t>
    </dgm:pt>
    <dgm:pt modelId="{091D56F2-4861-4676-9FEB-2AEB4AAAFBE9}" type="sibTrans" cxnId="{974C2A7B-7D98-427D-992B-6F8769908CD2}">
      <dgm:prSet/>
      <dgm:spPr/>
      <dgm:t>
        <a:bodyPr/>
        <a:lstStyle/>
        <a:p>
          <a:endParaRPr lang="ru-RU"/>
        </a:p>
      </dgm:t>
    </dgm:pt>
    <dgm:pt modelId="{8DAFC528-01E1-4573-9ECC-889BB3FE21B6}" type="pres">
      <dgm:prSet presAssocID="{E7045D29-8D94-417A-8D77-3DA41F3624D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9D8D60-3EEE-4D14-8448-6F9ACED989E3}" type="pres">
      <dgm:prSet presAssocID="{0F033B76-2A50-405F-A2A4-629A138A24C1}" presName="root1" presStyleCnt="0"/>
      <dgm:spPr/>
    </dgm:pt>
    <dgm:pt modelId="{8C2B2317-0EF5-4E4E-9390-4D7A8DF08542}" type="pres">
      <dgm:prSet presAssocID="{0F033B76-2A50-405F-A2A4-629A138A24C1}" presName="LevelOneTextNode" presStyleLbl="node0" presStyleIdx="0" presStyleCnt="1" custScaleX="117240" custScaleY="67064" custLinFactNeighborX="11651" custLinFactNeighborY="10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FF9829-EC2E-4567-8747-5E3A48B6EAF6}" type="pres">
      <dgm:prSet presAssocID="{0F033B76-2A50-405F-A2A4-629A138A24C1}" presName="level2hierChild" presStyleCnt="0"/>
      <dgm:spPr/>
    </dgm:pt>
    <dgm:pt modelId="{8A921105-A716-4476-91D5-F9235C2912B0}" type="pres">
      <dgm:prSet presAssocID="{C34A1FC8-C71A-4EF5-B1C9-F01ED5535631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A98C0627-310F-43FB-8AB3-7E1BF74B3BAB}" type="pres">
      <dgm:prSet presAssocID="{C34A1FC8-C71A-4EF5-B1C9-F01ED5535631}" presName="connTx" presStyleLbl="parChTrans1D2" presStyleIdx="0" presStyleCnt="2"/>
      <dgm:spPr/>
      <dgm:t>
        <a:bodyPr/>
        <a:lstStyle/>
        <a:p>
          <a:endParaRPr lang="ru-RU"/>
        </a:p>
      </dgm:t>
    </dgm:pt>
    <dgm:pt modelId="{08B9F3A2-75D2-4015-9152-925B1364224F}" type="pres">
      <dgm:prSet presAssocID="{FF5DDEE6-F8DC-40BB-BAF6-3F87F3855A14}" presName="root2" presStyleCnt="0"/>
      <dgm:spPr/>
    </dgm:pt>
    <dgm:pt modelId="{643EC7F8-FCE2-4A1E-B22B-1F2148B0BA3A}" type="pres">
      <dgm:prSet presAssocID="{FF5DDEE6-F8DC-40BB-BAF6-3F87F3855A14}" presName="LevelTwoTextNode" presStyleLbl="node2" presStyleIdx="0" presStyleCnt="2" custScaleX="116854" custLinFactNeighborX="7334" custLinFactNeighborY="18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7B9DCB-4383-4730-8614-E3148E30F5BC}" type="pres">
      <dgm:prSet presAssocID="{FF5DDEE6-F8DC-40BB-BAF6-3F87F3855A14}" presName="level3hierChild" presStyleCnt="0"/>
      <dgm:spPr/>
    </dgm:pt>
    <dgm:pt modelId="{2006CBA5-4E92-44D8-91C3-B8CA6120D224}" type="pres">
      <dgm:prSet presAssocID="{34C1A9D8-33C6-4EA2-B686-1A5E1E3934E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7FE7532E-13A4-4D04-823C-C2FE75A4E40D}" type="pres">
      <dgm:prSet presAssocID="{34C1A9D8-33C6-4EA2-B686-1A5E1E3934E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7FF6BA10-76DA-495A-A440-8F01A4915F7A}" type="pres">
      <dgm:prSet presAssocID="{4272D807-0283-4868-96FF-0760BFE57612}" presName="root2" presStyleCnt="0"/>
      <dgm:spPr/>
    </dgm:pt>
    <dgm:pt modelId="{08E42FA5-FF3A-4F85-B2DD-EC6E9697C478}" type="pres">
      <dgm:prSet presAssocID="{4272D807-0283-4868-96FF-0760BFE57612}" presName="LevelTwoTextNode" presStyleLbl="node2" presStyleIdx="1" presStyleCnt="2" custScaleX="116854" custLinFactNeighborX="7334" custLinFactNeighborY="-44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1F8CF0-EB3C-4750-B363-5C9D28AF7A09}" type="pres">
      <dgm:prSet presAssocID="{4272D807-0283-4868-96FF-0760BFE57612}" presName="level3hierChild" presStyleCnt="0"/>
      <dgm:spPr/>
    </dgm:pt>
  </dgm:ptLst>
  <dgm:cxnLst>
    <dgm:cxn modelId="{1B11B3A4-9DAC-4BD3-A2A8-AD62C55F0DD4}" type="presOf" srcId="{C34A1FC8-C71A-4EF5-B1C9-F01ED5535631}" destId="{8A921105-A716-4476-91D5-F9235C2912B0}" srcOrd="0" destOrd="0" presId="urn:microsoft.com/office/officeart/2008/layout/HorizontalMultiLevelHierarchy"/>
    <dgm:cxn modelId="{56A73385-80A8-42E5-8011-906CE85298FA}" type="presOf" srcId="{0F033B76-2A50-405F-A2A4-629A138A24C1}" destId="{8C2B2317-0EF5-4E4E-9390-4D7A8DF08542}" srcOrd="0" destOrd="0" presId="urn:microsoft.com/office/officeart/2008/layout/HorizontalMultiLevelHierarchy"/>
    <dgm:cxn modelId="{DA85841F-1C58-4AEA-96A2-302B067A4639}" type="presOf" srcId="{34C1A9D8-33C6-4EA2-B686-1A5E1E3934EB}" destId="{2006CBA5-4E92-44D8-91C3-B8CA6120D224}" srcOrd="0" destOrd="0" presId="urn:microsoft.com/office/officeart/2008/layout/HorizontalMultiLevelHierarchy"/>
    <dgm:cxn modelId="{76385544-A6D1-4EBE-ACDF-44C689336962}" srcId="{0F033B76-2A50-405F-A2A4-629A138A24C1}" destId="{FF5DDEE6-F8DC-40BB-BAF6-3F87F3855A14}" srcOrd="0" destOrd="0" parTransId="{C34A1FC8-C71A-4EF5-B1C9-F01ED5535631}" sibTransId="{6236FC82-423E-4FB0-BF65-A4E844E3B803}"/>
    <dgm:cxn modelId="{96CAC672-BB71-402D-AAA4-918094A9AD04}" type="presOf" srcId="{E7045D29-8D94-417A-8D77-3DA41F3624DA}" destId="{8DAFC528-01E1-4573-9ECC-889BB3FE21B6}" srcOrd="0" destOrd="0" presId="urn:microsoft.com/office/officeart/2008/layout/HorizontalMultiLevelHierarchy"/>
    <dgm:cxn modelId="{59A46097-0A3D-49B6-8B30-9028635D2A9A}" type="presOf" srcId="{C34A1FC8-C71A-4EF5-B1C9-F01ED5535631}" destId="{A98C0627-310F-43FB-8AB3-7E1BF74B3BAB}" srcOrd="1" destOrd="0" presId="urn:microsoft.com/office/officeart/2008/layout/HorizontalMultiLevelHierarchy"/>
    <dgm:cxn modelId="{7C2273F7-CB97-4843-BF1F-76CF68228324}" type="presOf" srcId="{4272D807-0283-4868-96FF-0760BFE57612}" destId="{08E42FA5-FF3A-4F85-B2DD-EC6E9697C478}" srcOrd="0" destOrd="0" presId="urn:microsoft.com/office/officeart/2008/layout/HorizontalMultiLevelHierarchy"/>
    <dgm:cxn modelId="{66C1D49C-E182-41BB-ABE7-DF2C7EF626F0}" type="presOf" srcId="{34C1A9D8-33C6-4EA2-B686-1A5E1E3934EB}" destId="{7FE7532E-13A4-4D04-823C-C2FE75A4E40D}" srcOrd="1" destOrd="0" presId="urn:microsoft.com/office/officeart/2008/layout/HorizontalMultiLevelHierarchy"/>
    <dgm:cxn modelId="{0816FD14-E9DA-469C-BB49-42771443CE46}" type="presOf" srcId="{FF5DDEE6-F8DC-40BB-BAF6-3F87F3855A14}" destId="{643EC7F8-FCE2-4A1E-B22B-1F2148B0BA3A}" srcOrd="0" destOrd="0" presId="urn:microsoft.com/office/officeart/2008/layout/HorizontalMultiLevelHierarchy"/>
    <dgm:cxn modelId="{974C2A7B-7D98-427D-992B-6F8769908CD2}" srcId="{0F033B76-2A50-405F-A2A4-629A138A24C1}" destId="{4272D807-0283-4868-96FF-0760BFE57612}" srcOrd="1" destOrd="0" parTransId="{34C1A9D8-33C6-4EA2-B686-1A5E1E3934EB}" sibTransId="{091D56F2-4861-4676-9FEB-2AEB4AAAFBE9}"/>
    <dgm:cxn modelId="{F120B7F8-317B-4BC1-A417-4D1B8CC344FC}" srcId="{E7045D29-8D94-417A-8D77-3DA41F3624DA}" destId="{0F033B76-2A50-405F-A2A4-629A138A24C1}" srcOrd="0" destOrd="0" parTransId="{49D267FA-68F7-4D23-8919-248A6B2A7C75}" sibTransId="{3512F60B-67E7-41F3-A69D-BFF8BC3A2057}"/>
    <dgm:cxn modelId="{1455D3EB-51A1-4127-A970-8D450B21D5A4}" type="presParOf" srcId="{8DAFC528-01E1-4573-9ECC-889BB3FE21B6}" destId="{6E9D8D60-3EEE-4D14-8448-6F9ACED989E3}" srcOrd="0" destOrd="0" presId="urn:microsoft.com/office/officeart/2008/layout/HorizontalMultiLevelHierarchy"/>
    <dgm:cxn modelId="{FA81D23D-3E4D-45D1-8DD4-E85AF7F74D6D}" type="presParOf" srcId="{6E9D8D60-3EEE-4D14-8448-6F9ACED989E3}" destId="{8C2B2317-0EF5-4E4E-9390-4D7A8DF08542}" srcOrd="0" destOrd="0" presId="urn:microsoft.com/office/officeart/2008/layout/HorizontalMultiLevelHierarchy"/>
    <dgm:cxn modelId="{649ECE10-2F87-4D4F-8C88-56511A4C0A8C}" type="presParOf" srcId="{6E9D8D60-3EEE-4D14-8448-6F9ACED989E3}" destId="{8AFF9829-EC2E-4567-8747-5E3A48B6EAF6}" srcOrd="1" destOrd="0" presId="urn:microsoft.com/office/officeart/2008/layout/HorizontalMultiLevelHierarchy"/>
    <dgm:cxn modelId="{71A1B471-47E2-47C0-BF4F-FF2A7EA8E59A}" type="presParOf" srcId="{8AFF9829-EC2E-4567-8747-5E3A48B6EAF6}" destId="{8A921105-A716-4476-91D5-F9235C2912B0}" srcOrd="0" destOrd="0" presId="urn:microsoft.com/office/officeart/2008/layout/HorizontalMultiLevelHierarchy"/>
    <dgm:cxn modelId="{606FCBD2-9BE0-425C-AAA1-E6ECE4BFAC63}" type="presParOf" srcId="{8A921105-A716-4476-91D5-F9235C2912B0}" destId="{A98C0627-310F-43FB-8AB3-7E1BF74B3BAB}" srcOrd="0" destOrd="0" presId="urn:microsoft.com/office/officeart/2008/layout/HorizontalMultiLevelHierarchy"/>
    <dgm:cxn modelId="{CC797D15-DB20-4DC1-B1F8-316DC16BC295}" type="presParOf" srcId="{8AFF9829-EC2E-4567-8747-5E3A48B6EAF6}" destId="{08B9F3A2-75D2-4015-9152-925B1364224F}" srcOrd="1" destOrd="0" presId="urn:microsoft.com/office/officeart/2008/layout/HorizontalMultiLevelHierarchy"/>
    <dgm:cxn modelId="{6CE0B5C8-C113-4BC5-89C7-7BA1FC6353DD}" type="presParOf" srcId="{08B9F3A2-75D2-4015-9152-925B1364224F}" destId="{643EC7F8-FCE2-4A1E-B22B-1F2148B0BA3A}" srcOrd="0" destOrd="0" presId="urn:microsoft.com/office/officeart/2008/layout/HorizontalMultiLevelHierarchy"/>
    <dgm:cxn modelId="{D39BBCB6-3125-4779-A767-703FCF8FA060}" type="presParOf" srcId="{08B9F3A2-75D2-4015-9152-925B1364224F}" destId="{E37B9DCB-4383-4730-8614-E3148E30F5BC}" srcOrd="1" destOrd="0" presId="urn:microsoft.com/office/officeart/2008/layout/HorizontalMultiLevelHierarchy"/>
    <dgm:cxn modelId="{D6CBF336-66BA-4FB1-9C14-0F633BC92886}" type="presParOf" srcId="{8AFF9829-EC2E-4567-8747-5E3A48B6EAF6}" destId="{2006CBA5-4E92-44D8-91C3-B8CA6120D224}" srcOrd="2" destOrd="0" presId="urn:microsoft.com/office/officeart/2008/layout/HorizontalMultiLevelHierarchy"/>
    <dgm:cxn modelId="{32D67C6F-1694-477D-AF74-DDE12B1DED8B}" type="presParOf" srcId="{2006CBA5-4E92-44D8-91C3-B8CA6120D224}" destId="{7FE7532E-13A4-4D04-823C-C2FE75A4E40D}" srcOrd="0" destOrd="0" presId="urn:microsoft.com/office/officeart/2008/layout/HorizontalMultiLevelHierarchy"/>
    <dgm:cxn modelId="{2F9450B2-56EF-4A98-B788-A6C329A3F6A2}" type="presParOf" srcId="{8AFF9829-EC2E-4567-8747-5E3A48B6EAF6}" destId="{7FF6BA10-76DA-495A-A440-8F01A4915F7A}" srcOrd="3" destOrd="0" presId="urn:microsoft.com/office/officeart/2008/layout/HorizontalMultiLevelHierarchy"/>
    <dgm:cxn modelId="{0C4BFB87-9A0A-42FE-9973-44E31FC853AF}" type="presParOf" srcId="{7FF6BA10-76DA-495A-A440-8F01A4915F7A}" destId="{08E42FA5-FF3A-4F85-B2DD-EC6E9697C478}" srcOrd="0" destOrd="0" presId="urn:microsoft.com/office/officeart/2008/layout/HorizontalMultiLevelHierarchy"/>
    <dgm:cxn modelId="{0AFD8885-4E6E-4566-B89E-8AB8357186A7}" type="presParOf" srcId="{7FF6BA10-76DA-495A-A440-8F01A4915F7A}" destId="{651F8CF0-EB3C-4750-B363-5C9D28AF7A09}" srcOrd="1" destOrd="0" presId="urn:microsoft.com/office/officeart/2008/layout/HorizontalMultiLevelHierarchy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6CBA5-4E92-44D8-91C3-B8CA6120D224}">
      <dsp:nvSpPr>
        <dsp:cNvPr id="0" name=""/>
        <dsp:cNvSpPr/>
      </dsp:nvSpPr>
      <dsp:spPr>
        <a:xfrm>
          <a:off x="2086935" y="2531714"/>
          <a:ext cx="733818" cy="1082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6909" y="0"/>
              </a:lnTo>
              <a:lnTo>
                <a:pt x="366909" y="1082494"/>
              </a:lnTo>
              <a:lnTo>
                <a:pt x="733818" y="10824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21149" y="3040267"/>
        <a:ext cx="65388" cy="65388"/>
      </dsp:txXfrm>
    </dsp:sp>
    <dsp:sp modelId="{4526ACE7-CBE1-4426-BCDF-891E89AFC2B2}">
      <dsp:nvSpPr>
        <dsp:cNvPr id="0" name=""/>
        <dsp:cNvSpPr/>
      </dsp:nvSpPr>
      <dsp:spPr>
        <a:xfrm>
          <a:off x="2086935" y="2434749"/>
          <a:ext cx="732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6965"/>
              </a:moveTo>
              <a:lnTo>
                <a:pt x="366369" y="96965"/>
              </a:lnTo>
              <a:lnTo>
                <a:pt x="366369" y="45720"/>
              </a:lnTo>
              <a:lnTo>
                <a:pt x="732738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34941" y="2462105"/>
        <a:ext cx="36726" cy="36726"/>
      </dsp:txXfrm>
    </dsp:sp>
    <dsp:sp modelId="{8A921105-A716-4476-91D5-F9235C2912B0}">
      <dsp:nvSpPr>
        <dsp:cNvPr id="0" name=""/>
        <dsp:cNvSpPr/>
      </dsp:nvSpPr>
      <dsp:spPr>
        <a:xfrm>
          <a:off x="2086935" y="1321893"/>
          <a:ext cx="733818" cy="1209820"/>
        </a:xfrm>
        <a:custGeom>
          <a:avLst/>
          <a:gdLst/>
          <a:ahLst/>
          <a:cxnLst/>
          <a:rect l="0" t="0" r="0" b="0"/>
          <a:pathLst>
            <a:path>
              <a:moveTo>
                <a:pt x="0" y="1209820"/>
              </a:moveTo>
              <a:lnTo>
                <a:pt x="366909" y="1209820"/>
              </a:lnTo>
              <a:lnTo>
                <a:pt x="366909" y="0"/>
              </a:lnTo>
              <a:lnTo>
                <a:pt x="73381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18469" y="1891429"/>
        <a:ext cx="70748" cy="70748"/>
      </dsp:txXfrm>
    </dsp:sp>
    <dsp:sp modelId="{8C2B2317-0EF5-4E4E-9390-4D7A8DF08542}">
      <dsp:nvSpPr>
        <dsp:cNvPr id="0" name=""/>
        <dsp:cNvSpPr/>
      </dsp:nvSpPr>
      <dsp:spPr>
        <a:xfrm rot="16200000">
          <a:off x="-124779" y="1980253"/>
          <a:ext cx="3320508" cy="11029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_FuturicaLt" panose="020B0102020204020303" pitchFamily="34" charset="-52"/>
            </a:rPr>
            <a:t>Бюджет проекта                              145 204 руб./месяц</a:t>
          </a:r>
          <a:endParaRPr lang="ru-RU" sz="2800" kern="1200" dirty="0">
            <a:latin typeface="a_FuturicaLt" panose="020B0102020204020303" pitchFamily="34" charset="-52"/>
          </a:endParaRPr>
        </a:p>
      </dsp:txBody>
      <dsp:txXfrm>
        <a:off x="-124779" y="1980253"/>
        <a:ext cx="3320508" cy="1102921"/>
      </dsp:txXfrm>
    </dsp:sp>
    <dsp:sp modelId="{643EC7F8-FCE2-4A1E-B22B-1F2148B0BA3A}">
      <dsp:nvSpPr>
        <dsp:cNvPr id="0" name=""/>
        <dsp:cNvSpPr/>
      </dsp:nvSpPr>
      <dsp:spPr>
        <a:xfrm>
          <a:off x="2820753" y="851524"/>
          <a:ext cx="3605671" cy="9407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a_FuturicaLt" panose="020B0102020204020303" pitchFamily="34" charset="-52"/>
            </a:rPr>
            <a:t>Собственные средства          61 100 руб./месяц</a:t>
          </a:r>
          <a:endParaRPr lang="ru-RU" sz="2100" kern="1200" dirty="0">
            <a:latin typeface="a_FuturicaLt" panose="020B0102020204020303" pitchFamily="34" charset="-52"/>
          </a:endParaRPr>
        </a:p>
      </dsp:txBody>
      <dsp:txXfrm>
        <a:off x="2820753" y="851524"/>
        <a:ext cx="3605671" cy="940738"/>
      </dsp:txXfrm>
    </dsp:sp>
    <dsp:sp modelId="{A783F07C-50C7-4586-8E95-1081875AFE24}">
      <dsp:nvSpPr>
        <dsp:cNvPr id="0" name=""/>
        <dsp:cNvSpPr/>
      </dsp:nvSpPr>
      <dsp:spPr>
        <a:xfrm>
          <a:off x="2819673" y="2010099"/>
          <a:ext cx="3607831" cy="9407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a_FuturicaLt" panose="020B0102020204020303" pitchFamily="34" charset="-52"/>
            </a:rPr>
            <a:t>Привлеченные средства           55 084 руб./месяц</a:t>
          </a:r>
          <a:endParaRPr lang="ru-RU" sz="2100" kern="1200" dirty="0">
            <a:latin typeface="a_FuturicaLt" panose="020B0102020204020303" pitchFamily="34" charset="-52"/>
          </a:endParaRPr>
        </a:p>
      </dsp:txBody>
      <dsp:txXfrm>
        <a:off x="2819673" y="2010099"/>
        <a:ext cx="3607831" cy="940738"/>
      </dsp:txXfrm>
    </dsp:sp>
    <dsp:sp modelId="{08E42FA5-FF3A-4F85-B2DD-EC6E9697C478}">
      <dsp:nvSpPr>
        <dsp:cNvPr id="0" name=""/>
        <dsp:cNvSpPr/>
      </dsp:nvSpPr>
      <dsp:spPr>
        <a:xfrm>
          <a:off x="2820753" y="3143839"/>
          <a:ext cx="3605671" cy="9407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a_FuturicaLt" panose="020B0102020204020303" pitchFamily="34" charset="-52"/>
            </a:rPr>
            <a:t>Запрашиваемая сумма                 29 020 руб./месяц</a:t>
          </a:r>
          <a:endParaRPr lang="ru-RU" sz="2100" kern="1200" dirty="0">
            <a:latin typeface="a_FuturicaLt" panose="020B0102020204020303" pitchFamily="34" charset="-52"/>
          </a:endParaRPr>
        </a:p>
      </dsp:txBody>
      <dsp:txXfrm>
        <a:off x="2820753" y="3143839"/>
        <a:ext cx="3605671" cy="940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463F9-AC7C-EE41-95DA-6CD77958C203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F192B-A7F2-BD4A-B96A-F466A2B564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900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F192B-A7F2-BD4A-B96A-F466A2B5649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5214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F192B-A7F2-BD4A-B96A-F466A2B5649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1217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CA004F4-F240-48F9-8AE1-486585C7F00D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3129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9CA004F4-F240-48F9-8AE1-486585C7F00D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581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33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Сравнение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2">
            <a:extLst>
              <a:ext uri="{FF2B5EF4-FFF2-40B4-BE49-F238E27FC236}">
                <a16:creationId xmlns:a16="http://schemas.microsoft.com/office/drawing/2014/main" xmlns="" id="{B74348DE-EC54-4C62-948C-0B2BF90455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15389"/>
            <a:ext cx="12188825" cy="3742611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xmlns="" id="{2A53E879-94A1-4659-9069-ED0D6F03014D}"/>
              </a:ext>
            </a:extLst>
          </p:cNvPr>
          <p:cNvSpPr/>
          <p:nvPr userDrawn="1"/>
        </p:nvSpPr>
        <p:spPr>
          <a:xfrm>
            <a:off x="2400" y="1999821"/>
            <a:ext cx="12189600" cy="1115568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34047"/>
            <a:ext cx="5157787" cy="2755616"/>
          </a:xfrm>
        </p:spPr>
        <p:txBody>
          <a:bodyPr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34047"/>
            <a:ext cx="5183188" cy="2755616"/>
          </a:xfrm>
        </p:spPr>
        <p:txBody>
          <a:bodyPr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FCBAD3-4557-4121-B7C7-925BB5245F8B}" type="datetime1">
              <a:rPr lang="ru-RU" noProof="0" smtClean="0"/>
              <a:pPr rtl="0"/>
              <a:t>24.07.2020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xmlns="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03057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C285-43A3-034E-A1B0-6E99DED76AAB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C285-43A3-034E-A1B0-6E99DED76AAB}" type="datetimeFigureOut">
              <a:rPr lang="ru-RU" smtClean="0"/>
              <a:pPr/>
              <a:t>24.07.2020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EED08-6EB6-5B40-BBC3-1846E42D8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34.svg"/><Relationship Id="rId10" Type="http://schemas.openxmlformats.org/officeDocument/2006/relationships/image" Target="../media/image29.jpeg"/><Relationship Id="rId9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 trans="11000" intensity="7"/>
                    </a14:imgEffect>
                    <a14:imgEffect>
                      <a14:sharpenSoften amount="25000"/>
                    </a14:imgEffect>
                    <a14:imgEffect>
                      <a14:colorTemperature colorTemp="9823"/>
                    </a14:imgEffect>
                    <a14:imgEffect>
                      <a14:brightnessContrast bright="24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4748" y="899746"/>
            <a:ext cx="4159727" cy="44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487" y="466488"/>
            <a:ext cx="2341174" cy="2536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9193" y="466488"/>
            <a:ext cx="7347275" cy="4247317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solidFill>
                  <a:srgbClr val="377F5A"/>
                </a:solidFill>
                <a:latin typeface="a_FuturicaLt" panose="020B0102020204020303" pitchFamily="34" charset="-52"/>
              </a:rPr>
              <a:t> </a:t>
            </a:r>
            <a:endParaRPr lang="en-US" sz="4300" b="1" spc="300" dirty="0" smtClean="0">
              <a:solidFill>
                <a:srgbClr val="0098C8"/>
              </a:solidFill>
              <a:latin typeface="a_FuturicaLt" panose="020B0102020204020303" pitchFamily="34" charset="-52"/>
            </a:endParaRPr>
          </a:p>
          <a:p>
            <a:pPr algn="r"/>
            <a:r>
              <a:rPr lang="ru-RU" sz="7400" b="1" dirty="0" smtClean="0">
                <a:solidFill>
                  <a:srgbClr val="3B659A"/>
                </a:solidFill>
                <a:latin typeface="a_FuturicaLt" panose="020B0102020204020303" pitchFamily="34" charset="-52"/>
              </a:rPr>
              <a:t>ПОМОЩЬ </a:t>
            </a:r>
          </a:p>
          <a:p>
            <a:pPr algn="r"/>
            <a:r>
              <a:rPr lang="ru-RU" sz="7400" b="1" dirty="0" smtClean="0">
                <a:solidFill>
                  <a:srgbClr val="3B659A"/>
                </a:solidFill>
                <a:latin typeface="a_FuturicaLt" panose="020B0102020204020303" pitchFamily="34" charset="-52"/>
              </a:rPr>
              <a:t>с доставкой на дом</a:t>
            </a:r>
            <a:endParaRPr lang="ru-RU" sz="6800" b="1" dirty="0" smtClean="0">
              <a:solidFill>
                <a:srgbClr val="3B659A"/>
              </a:solidFill>
              <a:latin typeface="a_FuturicaLt" panose="020B0102020204020303" pitchFamily="3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6150" y="5920984"/>
            <a:ext cx="3422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98C8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СТАВРОПОЛЬСКИЙ КРАЙ</a:t>
            </a:r>
            <a:endParaRPr lang="ru-RU" sz="2000" b="1" dirty="0">
              <a:solidFill>
                <a:srgbClr val="0098C8"/>
              </a:solidFill>
              <a:latin typeface="a_FuturicaLt" panose="020B0102020204020303" pitchFamily="34" charset="-52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6150" y="5644729"/>
            <a:ext cx="2605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kern="1700" dirty="0" smtClean="0">
                <a:solidFill>
                  <a:srgbClr val="3B65A1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ТАТЬЯНА ВАСИЛЬЕВА</a:t>
            </a:r>
            <a:endParaRPr lang="ru-RU" b="1" kern="1700" dirty="0">
              <a:solidFill>
                <a:srgbClr val="3B65A1"/>
              </a:solidFill>
              <a:latin typeface="a_FuturicaLt" panose="020B0102020204020303" pitchFamily="34" charset="-52"/>
              <a:ea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9445" y="4606183"/>
            <a:ext cx="5390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3B65A1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Школа семейного </a:t>
            </a:r>
            <a:r>
              <a:rPr lang="ru-RU" sz="2800" b="1" dirty="0" smtClean="0">
                <a:solidFill>
                  <a:srgbClr val="3B65A1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ухода</a:t>
            </a:r>
            <a:endParaRPr lang="ru-RU" sz="2800" b="1" dirty="0">
              <a:solidFill>
                <a:srgbClr val="3B65A1"/>
              </a:solidFill>
              <a:latin typeface="a_FuturicaLt" panose="020B0102020204020303" pitchFamily="34" charset="-52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19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645" y="879152"/>
            <a:ext cx="2400300" cy="13255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3B659A"/>
                </a:solidFill>
                <a:latin typeface="Arial" charset="0"/>
                <a:ea typeface="Arial" charset="0"/>
                <a:cs typeface="Arial" charset="0"/>
              </a:rPr>
              <a:t>БЮДЖЕТ</a:t>
            </a:r>
            <a:br>
              <a:rPr lang="ru-RU" sz="3200" b="1" dirty="0" smtClean="0">
                <a:solidFill>
                  <a:srgbClr val="3B659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3200" b="1" dirty="0" smtClean="0">
                <a:solidFill>
                  <a:srgbClr val="3B659A"/>
                </a:solidFill>
                <a:latin typeface="Arial" charset="0"/>
                <a:ea typeface="Arial" charset="0"/>
                <a:cs typeface="Arial" charset="0"/>
              </a:rPr>
              <a:t>ПРОЕКТА:</a:t>
            </a:r>
            <a:endParaRPr lang="ru-RU" sz="3200" b="1" dirty="0">
              <a:solidFill>
                <a:srgbClr val="3B659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72127">
            <a:off x="9748483" y="5179806"/>
            <a:ext cx="1842138" cy="1429053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2435815749"/>
              </p:ext>
            </p:extLst>
          </p:nvPr>
        </p:nvGraphicFramePr>
        <p:xfrm>
          <a:off x="982767" y="1136591"/>
          <a:ext cx="10400232" cy="5366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44" name="Picture 4" descr="Картинки по запросу wallet png carto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263" y="387285"/>
            <a:ext cx="1392459" cy="192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603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6122" y="1409074"/>
            <a:ext cx="1712954" cy="1712954"/>
          </a:xfrm>
          <a:prstGeom prst="rect">
            <a:avLst/>
          </a:prstGeom>
        </p:spPr>
      </p:pic>
      <p:pic>
        <p:nvPicPr>
          <p:cNvPr id="24" name="Picture 5" descr="C:\Users\Computer\Desktop\31MAYNw5aH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9076" y="2011680"/>
            <a:ext cx="3588855" cy="2359698"/>
          </a:xfrm>
          <a:prstGeom prst="rect">
            <a:avLst/>
          </a:prstGeom>
          <a:noFill/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68F7FB6B-EAC9-40F7-9522-61A8D53E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smtClean="0"/>
              <a:pPr rtl="0"/>
              <a:t>11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117475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/>
                </a:solidFill>
                <a:latin typeface="a_FuturicaLt"/>
              </a:rPr>
              <a:t>Поддержка СМИ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/>
          <a:srcRect l="44173" t="37795" r="37087" b="43255"/>
          <a:stretch>
            <a:fillRect/>
          </a:stretch>
        </p:blipFill>
        <p:spPr bwMode="auto">
          <a:xfrm>
            <a:off x="171411" y="1066799"/>
            <a:ext cx="3619539" cy="198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6"/>
          <a:srcRect l="7087" t="23937" r="37087" b="34294"/>
          <a:stretch/>
        </p:blipFill>
        <p:spPr bwMode="auto">
          <a:xfrm>
            <a:off x="127084" y="4371378"/>
            <a:ext cx="5275124" cy="233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0" descr="C:\Documents and Settings\мбычко\Рабочий стол\презентация фандрайзинг\yqkp5FmFuK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84981" y="3035291"/>
            <a:ext cx="2817227" cy="1924050"/>
          </a:xfrm>
          <a:prstGeom prst="rect">
            <a:avLst/>
          </a:prstGeom>
          <a:noFill/>
        </p:spPr>
      </p:pic>
      <p:pic>
        <p:nvPicPr>
          <p:cNvPr id="21" name="Picture 2" descr="C:\Documents and Settings\мбычко\Рабочий стол\презентация фандрайзинг\Ydz8-fUquJo.jpg"/>
          <p:cNvPicPr>
            <a:picLocks noChangeAspect="1" noChangeArrowheads="1"/>
          </p:cNvPicPr>
          <p:nvPr/>
        </p:nvPicPr>
        <p:blipFill>
          <a:blip r:embed="rId8"/>
          <a:srcRect l="15490" r="7966"/>
          <a:stretch>
            <a:fillRect/>
          </a:stretch>
        </p:blipFill>
        <p:spPr bwMode="auto">
          <a:xfrm>
            <a:off x="3718074" y="588397"/>
            <a:ext cx="2740061" cy="2533631"/>
          </a:xfrm>
          <a:prstGeom prst="rect">
            <a:avLst/>
          </a:prstGeom>
          <a:noFill/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/>
          <a:srcRect l="7323" t="23097" r="34724" b="18898"/>
          <a:stretch>
            <a:fillRect/>
          </a:stretch>
        </p:blipFill>
        <p:spPr bwMode="auto">
          <a:xfrm>
            <a:off x="8818466" y="176248"/>
            <a:ext cx="3171852" cy="180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 descr="C:\Users\Computer\Desktop\фонд\Безымянный4.png"/>
          <p:cNvPicPr>
            <a:picLocks noChangeAspect="1" noChangeArrowheads="1"/>
          </p:cNvPicPr>
          <p:nvPr/>
        </p:nvPicPr>
        <p:blipFill>
          <a:blip r:embed="rId10" cstate="print"/>
          <a:srcRect l="6239" t="1578" r="4011" b="9467"/>
          <a:stretch>
            <a:fillRect/>
          </a:stretch>
        </p:blipFill>
        <p:spPr bwMode="auto">
          <a:xfrm>
            <a:off x="6278465" y="648658"/>
            <a:ext cx="2543176" cy="1357051"/>
          </a:xfrm>
          <a:prstGeom prst="rect">
            <a:avLst/>
          </a:prstGeom>
          <a:noFill/>
        </p:spPr>
      </p:pic>
      <p:pic>
        <p:nvPicPr>
          <p:cNvPr id="25" name="Picture 2" descr="C:\Users\Computer\Desktop\фонд\Безымянный5.png"/>
          <p:cNvPicPr>
            <a:picLocks noChangeAspect="1" noChangeArrowheads="1"/>
          </p:cNvPicPr>
          <p:nvPr/>
        </p:nvPicPr>
        <p:blipFill>
          <a:blip r:embed="rId11"/>
          <a:srcRect l="878" r="878" b="19723"/>
          <a:stretch>
            <a:fillRect/>
          </a:stretch>
        </p:blipFill>
        <p:spPr bwMode="auto">
          <a:xfrm>
            <a:off x="5374353" y="4375128"/>
            <a:ext cx="5833462" cy="233577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/>
          <a:srcRect l="19742" t="22222" r="43265" b="23444"/>
          <a:stretch/>
        </p:blipFill>
        <p:spPr>
          <a:xfrm>
            <a:off x="235120" y="3047992"/>
            <a:ext cx="2362365" cy="1950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48387" y="2877903"/>
            <a:ext cx="2884510" cy="14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019842"/>
      </p:ext>
    </p:extLst>
  </p:cSld>
  <p:clrMapOvr>
    <a:masterClrMapping/>
  </p:clrMapOvr>
  <p:transition advClick="0" advTm="3000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D5537408-2125-4CE5-92A7-F7E0FCBA31D0}"/>
              </a:ext>
            </a:extLst>
          </p:cNvPr>
          <p:cNvSpPr txBox="1">
            <a:spLocks/>
          </p:cNvSpPr>
          <p:nvPr/>
        </p:nvSpPr>
        <p:spPr>
          <a:xfrm>
            <a:off x="-1" y="1341438"/>
            <a:ext cx="6348413" cy="383471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lIns="1548000" tIns="216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ts val="1100"/>
              </a:spcBef>
              <a:buFont typeface="Arial" panose="020B0604020202020204" pitchFamily="34" charset="0"/>
              <a:buNone/>
            </a:pPr>
            <a:r>
              <a:rPr lang="ru-RU" sz="2500" b="1" i="1" spc="140" dirty="0">
                <a:solidFill>
                  <a:srgbClr val="FFFFFF"/>
                </a:solidFill>
                <a:cs typeface="Arial"/>
              </a:rPr>
              <a:t>Татьяна Васильева</a:t>
            </a:r>
            <a:endParaRPr lang="ru-RU" sz="2500" b="1" i="1" dirty="0">
              <a:solidFill>
                <a:srgbClr val="FFFFFF"/>
              </a:solidFill>
              <a:cs typeface="Arial"/>
            </a:endParaRPr>
          </a:p>
          <a:p>
            <a:pPr marL="0" marR="5080" indent="0" rtl="0">
              <a:buFont typeface="Arial" panose="020B0604020202020204" pitchFamily="34" charset="0"/>
              <a:buNone/>
            </a:pPr>
            <a:r>
              <a:rPr lang="en-US" sz="2500" b="1" i="1" spc="70" dirty="0" err="1">
                <a:solidFill>
                  <a:srgbClr val="FFFFFF"/>
                </a:solidFill>
                <a:cs typeface="Arial"/>
              </a:rPr>
              <a:t>vastit</a:t>
            </a:r>
            <a:r>
              <a:rPr lang="ru-RU" sz="2500" b="1" i="1" spc="70" dirty="0">
                <a:solidFill>
                  <a:srgbClr val="FFFFFF"/>
                </a:solidFill>
                <a:cs typeface="Arial"/>
              </a:rPr>
              <a:t>@</a:t>
            </a:r>
            <a:r>
              <a:rPr lang="en-US" sz="2500" b="1" i="1" spc="70" dirty="0">
                <a:solidFill>
                  <a:srgbClr val="FFFFFF"/>
                </a:solidFill>
                <a:cs typeface="Arial"/>
              </a:rPr>
              <a:t>mail</a:t>
            </a:r>
            <a:r>
              <a:rPr lang="ru-RU" sz="2500" b="1" i="1" spc="70" dirty="0">
                <a:solidFill>
                  <a:srgbClr val="FFFFFF"/>
                </a:solidFill>
                <a:cs typeface="Arial"/>
              </a:rPr>
              <a:t>.</a:t>
            </a:r>
            <a:r>
              <a:rPr lang="en-US" sz="2500" b="1" i="1" spc="70" dirty="0" err="1">
                <a:solidFill>
                  <a:srgbClr val="FFFFFF"/>
                </a:solidFill>
                <a:cs typeface="Arial"/>
              </a:rPr>
              <a:t>ru</a:t>
            </a:r>
            <a:endParaRPr lang="ru-RU" sz="2500" b="1" i="1" spc="70" dirty="0">
              <a:solidFill>
                <a:srgbClr val="FFFFFF"/>
              </a:solidFill>
              <a:cs typeface="Arial"/>
            </a:endParaRPr>
          </a:p>
          <a:p>
            <a:pPr marL="0" marR="5080" indent="0" rtl="0">
              <a:buFont typeface="Arial" panose="020B0604020202020204" pitchFamily="34" charset="0"/>
              <a:buNone/>
            </a:pPr>
            <a:r>
              <a:rPr lang="en-US" sz="2500" b="1" i="1" spc="45" dirty="0">
                <a:solidFill>
                  <a:srgbClr val="FFFFFF"/>
                </a:solidFill>
                <a:cs typeface="Arial"/>
              </a:rPr>
              <a:t>+7 </a:t>
            </a:r>
            <a:r>
              <a:rPr lang="ru-RU" sz="2500" b="1" i="1" spc="45" dirty="0">
                <a:solidFill>
                  <a:srgbClr val="FFFFFF"/>
                </a:solidFill>
                <a:cs typeface="Arial"/>
              </a:rPr>
              <a:t>962 742 68 05</a:t>
            </a:r>
            <a:endParaRPr lang="ru-RU" sz="2500" b="1" i="1" dirty="0">
              <a:solidFill>
                <a:srgbClr val="FFFFFF"/>
              </a:solidFill>
              <a:cs typeface="Arial"/>
            </a:endParaRPr>
          </a:p>
          <a:p>
            <a:pPr marL="0" indent="0" rtl="0">
              <a:lnSpc>
                <a:spcPct val="125000"/>
              </a:lnSpc>
              <a:buFont typeface="Arial" panose="020B0604020202020204" pitchFamily="34" charset="0"/>
              <a:buNone/>
            </a:pPr>
            <a:endParaRPr lang="ru-RU" sz="2500" b="1" dirty="0">
              <a:solidFill>
                <a:schemeClr val="bg2">
                  <a:alpha val="50000"/>
                </a:schemeClr>
              </a:solidFill>
            </a:endParaRPr>
          </a:p>
        </p:txBody>
      </p:sp>
      <p:sp>
        <p:nvSpPr>
          <p:cNvPr id="6" name="объект 6" descr="Бежевый прямоугольник">
            <a:extLst>
              <a:ext uri="{FF2B5EF4-FFF2-40B4-BE49-F238E27FC236}">
                <a16:creationId xmlns:a16="http://schemas.microsoft.com/office/drawing/2014/main" xmlns="" id="{B0C70F64-F3E5-413B-AF4F-E15CE944B761}"/>
              </a:ext>
            </a:extLst>
          </p:cNvPr>
          <p:cNvSpPr/>
          <p:nvPr/>
        </p:nvSpPr>
        <p:spPr>
          <a:xfrm>
            <a:off x="947230" y="2894901"/>
            <a:ext cx="2772000" cy="0"/>
          </a:xfrm>
          <a:custGeom>
            <a:avLst/>
            <a:gdLst/>
            <a:ahLst/>
            <a:cxnLst/>
            <a:rect l="l" t="t" r="r" b="b"/>
            <a:pathLst>
              <a:path w="4206240">
                <a:moveTo>
                  <a:pt x="0" y="0"/>
                </a:moveTo>
                <a:lnTo>
                  <a:pt x="4206240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8" name="Графический объект 7" descr="Значок человека">
            <a:extLst>
              <a:ext uri="{FF2B5EF4-FFF2-40B4-BE49-F238E27FC236}">
                <a16:creationId xmlns:a16="http://schemas.microsoft.com/office/drawing/2014/main" xmlns="" id="{AC7339AD-1A2B-4702-8C29-5CFB6D1BB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5237" y="3470503"/>
            <a:ext cx="342900" cy="352425"/>
          </a:xfrm>
          <a:prstGeom prst="rect">
            <a:avLst/>
          </a:prstGeom>
        </p:spPr>
      </p:pic>
      <p:pic>
        <p:nvPicPr>
          <p:cNvPr id="9" name="Графический объект 8" descr="Значок почты">
            <a:extLst>
              <a:ext uri="{FF2B5EF4-FFF2-40B4-BE49-F238E27FC236}">
                <a16:creationId xmlns:a16="http://schemas.microsoft.com/office/drawing/2014/main" xmlns="" id="{DE19364B-D5B6-43E8-B6E4-DC0094FA3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35237" y="3965704"/>
            <a:ext cx="342900" cy="342900"/>
          </a:xfrm>
          <a:prstGeom prst="rect">
            <a:avLst/>
          </a:prstGeom>
        </p:spPr>
      </p:pic>
      <p:pic>
        <p:nvPicPr>
          <p:cNvPr id="10" name="Графический объект 9" descr="Значок телефона">
            <a:extLst>
              <a:ext uri="{FF2B5EF4-FFF2-40B4-BE49-F238E27FC236}">
                <a16:creationId xmlns:a16="http://schemas.microsoft.com/office/drawing/2014/main" xmlns="" id="{7821267F-71E4-4DA4-8BC7-EB09162207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35237" y="4451380"/>
            <a:ext cx="342900" cy="342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D43A5E-77DF-44FD-800D-158434A3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1511059"/>
            <a:ext cx="5857875" cy="1325563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5000" dirty="0">
                <a:solidFill>
                  <a:schemeClr val="bg1"/>
                </a:solidFill>
              </a:rPr>
              <a:t>У нас впереди одно будущее - старость!</a:t>
            </a:r>
            <a:endParaRPr lang="ru-RU" sz="50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46A72933-982B-4571-A607-41CBE0FF1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ru-RU" smtClean="0"/>
              <a:pPr rtl="0"/>
              <a:t>12</a:t>
            </a:fld>
            <a:endParaRPr lang="ru-RU" dirty="0"/>
          </a:p>
        </p:txBody>
      </p:sp>
      <p:pic>
        <p:nvPicPr>
          <p:cNvPr id="11" name="Рисунок 11">
            <a:extLst>
              <a:ext uri="{FF2B5EF4-FFF2-40B4-BE49-F238E27FC236}">
                <a16:creationId xmlns:a16="http://schemas.microsoft.com/office/drawing/2014/main" xmlns="" id="{509FA566-1699-4388-B44C-C3EE5EC051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98" r="4094"/>
          <a:stretch>
            <a:fillRect/>
          </a:stretch>
        </p:blipFill>
        <p:spPr>
          <a:xfrm flipH="1">
            <a:off x="6086150" y="957129"/>
            <a:ext cx="6105850" cy="458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6951216"/>
      </p:ext>
    </p:extLst>
  </p:cSld>
  <p:clrMapOvr>
    <a:masterClrMapping/>
  </p:clrMapOvr>
  <p:transition advClick="0" advTm="3000"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8284" y="244655"/>
            <a:ext cx="2244910" cy="2993213"/>
          </a:xfrm>
          <a:prstGeom prst="roundRect">
            <a:avLst>
              <a:gd name="adj" fmla="val 11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37" y="244655"/>
            <a:ext cx="3974716" cy="2653951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860" y="3963806"/>
            <a:ext cx="4158033" cy="2771344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2972027" y="5978011"/>
            <a:ext cx="6077423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EF4755"/>
              </a:buClr>
              <a:buSzPct val="75000"/>
            </a:pPr>
            <a:r>
              <a:rPr lang="ru-RU" sz="24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СПАСИБО ЗА ВНИМАНИЕ!</a:t>
            </a:r>
            <a:r>
              <a:rPr lang="ru-RU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 </a:t>
            </a:r>
          </a:p>
          <a:p>
            <a:pPr marL="12700" lvl="1" algn="ctr">
              <a:spcAft>
                <a:spcPts val="0"/>
              </a:spcAft>
            </a:pPr>
            <a:endParaRPr lang="ru-RU" sz="1200" i="1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3665" y="2492076"/>
            <a:ext cx="2869228" cy="2151921"/>
          </a:xfrm>
          <a:prstGeom prst="roundRect">
            <a:avLst>
              <a:gd name="adj" fmla="val 11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56" y="2492076"/>
            <a:ext cx="2675026" cy="2006269"/>
          </a:xfrm>
          <a:prstGeom prst="roundRect">
            <a:avLst>
              <a:gd name="adj" fmla="val 1111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Рисунок 12" descr="Группа людей">
            <a:extLst>
              <a:ext uri="{FF2B5EF4-FFF2-40B4-BE49-F238E27FC236}">
                <a16:creationId xmlns:a16="http://schemas.microsoft.com/office/drawing/2014/main" xmlns="" id="{48FA199D-A4E2-45BF-978A-675A900780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630"/>
          <a:stretch>
            <a:fillRect/>
          </a:stretch>
        </p:blipFill>
        <p:spPr>
          <a:xfrm>
            <a:off x="3493834" y="2825563"/>
            <a:ext cx="4703179" cy="31524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8FA199D-A4E2-45BF-978A-675A900780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5249" y="372305"/>
            <a:ext cx="3368402" cy="25263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8FA199D-A4E2-45BF-978A-675A900780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937" y="4381187"/>
            <a:ext cx="3138618" cy="235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468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/>
          <p:cNvSpPr/>
          <p:nvPr/>
        </p:nvSpPr>
        <p:spPr>
          <a:xfrm>
            <a:off x="3627196" y="4033615"/>
            <a:ext cx="6691949" cy="2691704"/>
          </a:xfrm>
          <a:prstGeom prst="ellipse">
            <a:avLst/>
          </a:prstGeom>
          <a:solidFill>
            <a:srgbClr val="C03922"/>
          </a:solidFill>
          <a:ln>
            <a:solidFill>
              <a:srgbClr val="C039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19641" y="1893318"/>
            <a:ext cx="46146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8C8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В селах края смертность выше на 10,7 %, </a:t>
            </a:r>
            <a:r>
              <a:rPr lang="ru-RU" sz="2000" b="1" dirty="0" smtClean="0">
                <a:solidFill>
                  <a:srgbClr val="0098C8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и </a:t>
            </a:r>
            <a:r>
              <a:rPr lang="ru-RU" sz="2000" b="1" dirty="0" smtClean="0">
                <a:solidFill>
                  <a:srgbClr val="0098C8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в 50% случаев смерть вызвана некачественным или несвоевременным  уходом за тяжелобольными людьми</a:t>
            </a:r>
            <a:endParaRPr lang="ru-RU" sz="2000" b="1" dirty="0">
              <a:solidFill>
                <a:srgbClr val="0098C8"/>
              </a:solidFill>
              <a:latin typeface="a_FuturicaLt" panose="020B0102020204020303" pitchFamily="34" charset="-52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5571" y="284443"/>
            <a:ext cx="626909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3598D3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        </a:t>
            </a:r>
            <a:r>
              <a:rPr lang="ru-RU" sz="36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ПОЧЕМУ?  </a:t>
            </a:r>
          </a:p>
          <a:p>
            <a:pPr algn="ctr"/>
            <a:r>
              <a:rPr lang="ru-RU" sz="2400" b="1" dirty="0" smtClean="0">
                <a:solidFill>
                  <a:srgbClr val="3598D3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 </a:t>
            </a:r>
          </a:p>
          <a:p>
            <a:r>
              <a:rPr lang="ru-RU" sz="24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Профессиональные помощники по уходу недоступны</a:t>
            </a:r>
          </a:p>
          <a:p>
            <a:endParaRPr lang="ru-RU" sz="2400" b="1" dirty="0" smtClean="0">
              <a:solidFill>
                <a:srgbClr val="3B659A"/>
              </a:solidFill>
              <a:latin typeface="a_FuturicaLt" panose="020B0102020204020303" pitchFamily="34" charset="-52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3598D3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Отсутствуют знания новых технологий и навыки использования современных средств ухода и реабилитации на дому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00" y="3610145"/>
            <a:ext cx="2137009" cy="3247855"/>
          </a:xfrm>
          <a:prstGeom prst="rect">
            <a:avLst/>
          </a:prstGeom>
        </p:spPr>
      </p:pic>
      <p:sp>
        <p:nvSpPr>
          <p:cNvPr id="7" name="Стрелка вниз 6"/>
          <p:cNvSpPr/>
          <p:nvPr/>
        </p:nvSpPr>
        <p:spPr>
          <a:xfrm>
            <a:off x="6703865" y="3524534"/>
            <a:ext cx="577152" cy="70841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034771" y="4341264"/>
            <a:ext cx="5895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icaLt" panose="020B0102020204020303" pitchFamily="34" charset="-52"/>
                <a:cs typeface="Arial" panose="020B0604020202020204" pitchFamily="34" charset="0"/>
              </a:rPr>
              <a:t>ПРОБЛЕМА: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низкий уровень качественного семейного ухода со стороны родственников за тяжелобольным человеком в малых сёлах Ставрополья</a:t>
            </a:r>
            <a:endParaRPr lang="ru-RU" sz="2400" b="1" dirty="0" smtClean="0">
              <a:solidFill>
                <a:schemeClr val="bg1"/>
              </a:solidFill>
              <a:latin typeface="a_FuturicaLt" panose="020B0102020204020303" pitchFamily="34" charset="-52"/>
              <a:cs typeface="Arial" panose="020B0604020202020204" pitchFamily="34" charset="0"/>
            </a:endParaRPr>
          </a:p>
        </p:txBody>
      </p:sp>
      <p:sp>
        <p:nvSpPr>
          <p:cNvPr id="20" name="Стрелка углом 19"/>
          <p:cNvSpPr/>
          <p:nvPr/>
        </p:nvSpPr>
        <p:spPr>
          <a:xfrm>
            <a:off x="1923996" y="1071379"/>
            <a:ext cx="3601575" cy="821939"/>
          </a:xfrm>
          <a:prstGeom prst="ben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9165" y="4945063"/>
            <a:ext cx="2095500" cy="1625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" y="240768"/>
            <a:ext cx="4429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B65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Описание проблемы</a:t>
            </a:r>
            <a:endParaRPr lang="ru-RU" sz="3200" b="1" dirty="0">
              <a:solidFill>
                <a:srgbClr val="3B65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63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Картинки по запросу мишень 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696" y="342469"/>
            <a:ext cx="1659829" cy="20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9020" y="2904132"/>
            <a:ext cx="76649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98C8"/>
                </a:solidFill>
                <a:latin typeface="a_FuturicaLt"/>
              </a:rPr>
              <a:t>Создание в малых сёлах Ставропольского края дистанционной системы обучения членов семей качественному семейному уходу за тяжелобольными людьми, их консультирования и психологической поддержки в режиме </a:t>
            </a:r>
            <a:r>
              <a:rPr lang="ru-RU" sz="2800" b="1" dirty="0" err="1" smtClean="0">
                <a:solidFill>
                  <a:srgbClr val="0098C8"/>
                </a:solidFill>
                <a:latin typeface="a_FuturicaLt"/>
              </a:rPr>
              <a:t>онлайн</a:t>
            </a:r>
            <a:r>
              <a:rPr lang="ru-RU" sz="2800" b="1" dirty="0" smtClean="0">
                <a:solidFill>
                  <a:srgbClr val="0098C8"/>
                </a:solidFill>
                <a:latin typeface="a_FuturicaLt"/>
              </a:rPr>
              <a:t> на примере с. </a:t>
            </a:r>
            <a:r>
              <a:rPr lang="ru-RU" sz="2800" b="1" dirty="0" err="1" smtClean="0">
                <a:solidFill>
                  <a:srgbClr val="0098C8"/>
                </a:solidFill>
                <a:latin typeface="a_FuturicaLt"/>
              </a:rPr>
              <a:t>Тугулук</a:t>
            </a:r>
            <a:r>
              <a:rPr lang="ru-RU" sz="2800" b="1" dirty="0" smtClean="0">
                <a:solidFill>
                  <a:srgbClr val="0098C8"/>
                </a:solidFill>
                <a:latin typeface="a_FuturicaLt"/>
              </a:rPr>
              <a:t> </a:t>
            </a:r>
            <a:r>
              <a:rPr lang="ru-RU" sz="2800" b="1" dirty="0" err="1" smtClean="0">
                <a:solidFill>
                  <a:srgbClr val="0098C8"/>
                </a:solidFill>
                <a:latin typeface="a_FuturicaLt"/>
              </a:rPr>
              <a:t>Грачёвского</a:t>
            </a:r>
            <a:r>
              <a:rPr lang="ru-RU" sz="2800" b="1" dirty="0" smtClean="0">
                <a:solidFill>
                  <a:srgbClr val="0098C8"/>
                </a:solidFill>
                <a:latin typeface="a_FuturicaLt"/>
              </a:rPr>
              <a:t> района</a:t>
            </a:r>
            <a:endParaRPr lang="ru-RU" sz="2800" b="1" dirty="0">
              <a:solidFill>
                <a:srgbClr val="0098C8"/>
              </a:solidFill>
              <a:latin typeface="a_Futurica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5525" y="331977"/>
            <a:ext cx="388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3B65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endParaRPr lang="ru-RU" sz="3200" b="1" dirty="0" smtClean="0">
              <a:solidFill>
                <a:srgbClr val="3B65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382" y="5287572"/>
            <a:ext cx="1832747" cy="1422510"/>
          </a:xfrm>
          <a:prstGeom prst="rect">
            <a:avLst/>
          </a:prstGeom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9216" y="605313"/>
            <a:ext cx="3449913" cy="34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494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-1072491" y="394738"/>
            <a:ext cx="5152091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 smtClean="0">
                <a:solidFill>
                  <a:srgbClr val="3598D3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ЦЕЛЕВАЯ ГРУППА</a:t>
            </a:r>
            <a:endParaRPr lang="ru-RU" sz="2800" b="1" dirty="0">
              <a:solidFill>
                <a:srgbClr val="3598D3"/>
              </a:solidFill>
              <a:latin typeface="a_FuturicaLt" panose="020B0102020204020303" pitchFamily="34" charset="-52"/>
              <a:ea typeface="Arial" charset="0"/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5386" y="1244988"/>
            <a:ext cx="6993967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ru-RU" sz="2400" b="1" dirty="0" smtClean="0">
                <a:solidFill>
                  <a:srgbClr val="3B64A2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Семьи с пожилыми/тяжелобольными  родственниками</a:t>
            </a:r>
          </a:p>
          <a:p>
            <a:pPr marL="342900" lvl="0" indent="-342900">
              <a:spcAft>
                <a:spcPts val="0"/>
              </a:spcAft>
              <a:buFont typeface="Wingdings" charset="2"/>
              <a:buChar char="§"/>
            </a:pPr>
            <a:r>
              <a:rPr lang="ru-RU" sz="2400" b="1" dirty="0" smtClean="0">
                <a:solidFill>
                  <a:srgbClr val="3B64A2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Ветераны, пенсионеры</a:t>
            </a:r>
          </a:p>
          <a:p>
            <a:pPr marL="342900" lvl="0" indent="-342900">
              <a:spcAft>
                <a:spcPts val="0"/>
              </a:spcAft>
              <a:buFont typeface="Wingdings" charset="2"/>
              <a:buChar char="§"/>
            </a:pPr>
            <a:r>
              <a:rPr lang="ru-RU" sz="2400" b="1" dirty="0" smtClean="0">
                <a:solidFill>
                  <a:srgbClr val="3B64A2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Люди с ограниченными возможностями</a:t>
            </a:r>
          </a:p>
          <a:p>
            <a:pPr marL="342900" lvl="0" indent="-342900">
              <a:spcAft>
                <a:spcPts val="0"/>
              </a:spcAft>
              <a:buFont typeface="Wingdings" charset="2"/>
              <a:buChar char="§"/>
            </a:pPr>
            <a:r>
              <a:rPr lang="ru-RU" sz="2400" b="1" dirty="0" smtClean="0">
                <a:solidFill>
                  <a:srgbClr val="3B64A2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Сельская молодежь</a:t>
            </a:r>
          </a:p>
          <a:p>
            <a:pPr marL="342900" lvl="0" indent="-342900">
              <a:spcAft>
                <a:spcPts val="0"/>
              </a:spcAft>
            </a:pPr>
            <a:endParaRPr lang="ru-RU" sz="2400" b="1" dirty="0" smtClean="0">
              <a:solidFill>
                <a:srgbClr val="3B64A2"/>
              </a:solidFill>
              <a:latin typeface="a_FuturicaLt" panose="020B0102020204020303" pitchFamily="34" charset="-52"/>
              <a:ea typeface="Arial" charset="0"/>
              <a:cs typeface="Arial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charset="2"/>
              <a:buChar char="§"/>
            </a:pPr>
            <a:endParaRPr lang="ru-RU" sz="2400" i="1" dirty="0" smtClean="0">
              <a:effectLst/>
              <a:latin typeface="Arial" charset="0"/>
              <a:ea typeface="Arial" charset="0"/>
              <a:cs typeface="Arial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charset="2"/>
              <a:buChar char="§"/>
            </a:pPr>
            <a:endParaRPr lang="ru-RU" i="1" dirty="0" smtClean="0"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0262" y="5287572"/>
            <a:ext cx="1832747" cy="1422510"/>
          </a:xfrm>
          <a:prstGeom prst="rect">
            <a:avLst/>
          </a:prstGeom>
        </p:spPr>
      </p:pic>
      <p:pic>
        <p:nvPicPr>
          <p:cNvPr id="8" name="Picture 8" descr="Картинки по запросу дом престарелых иллюстрац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9886" y="3437867"/>
            <a:ext cx="5846381" cy="342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87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135556" y="449952"/>
            <a:ext cx="6346204" cy="6810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98C8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МЕХАНИЗМ РЕШЕНИЯ ПРОБЛЕМЫ</a:t>
            </a:r>
            <a:endParaRPr lang="ru-RU" sz="2800" b="1" dirty="0">
              <a:solidFill>
                <a:srgbClr val="0098C8"/>
              </a:solidFill>
              <a:latin typeface="a_FuturicaLt" panose="020B0102020204020303" pitchFamily="34" charset="-52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3899" y="1384419"/>
            <a:ext cx="725075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3B64A2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Создание </a:t>
            </a:r>
            <a:r>
              <a:rPr lang="ru-RU" sz="2000" b="1" dirty="0" smtClean="0">
                <a:solidFill>
                  <a:srgbClr val="3B64A2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представительств «Школы семейного ухода «Поддержка» в малых селах Ставрополья.</a:t>
            </a:r>
            <a:endParaRPr lang="ru-RU" sz="2000" b="1" dirty="0">
              <a:solidFill>
                <a:srgbClr val="3B64A2"/>
              </a:solidFill>
              <a:latin typeface="a_FuturicaLt" panose="020B0102020204020303" pitchFamily="34" charset="-5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3B64A2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Обучение участников проекта новым навыкам </a:t>
            </a:r>
            <a:r>
              <a:rPr lang="ru-RU" sz="2000" b="1" dirty="0" smtClean="0">
                <a:solidFill>
                  <a:srgbClr val="3B659A"/>
                </a:solidFill>
                <a:latin typeface="a_FuturicaLt"/>
                <a:cs typeface="Arial" panose="020B0604020202020204" pitchFamily="34" charset="0"/>
              </a:rPr>
              <a:t>работы </a:t>
            </a:r>
            <a:r>
              <a:rPr lang="ru-RU" sz="2000" b="1" dirty="0" smtClean="0">
                <a:solidFill>
                  <a:srgbClr val="3B659A"/>
                </a:solidFill>
                <a:latin typeface="a_FuturicaLt"/>
              </a:rPr>
              <a:t>с современными коммуникационными интерактивными технологиями по организации и проведению </a:t>
            </a:r>
            <a:r>
              <a:rPr lang="ru-RU" sz="2000" b="1" dirty="0" err="1" smtClean="0">
                <a:solidFill>
                  <a:srgbClr val="3B659A"/>
                </a:solidFill>
                <a:latin typeface="a_FuturicaLt"/>
              </a:rPr>
              <a:t>интернет-мероприятий</a:t>
            </a:r>
            <a:r>
              <a:rPr lang="ru-RU" sz="2000" b="1" dirty="0" smtClean="0">
                <a:solidFill>
                  <a:srgbClr val="3B659A"/>
                </a:solidFill>
                <a:latin typeface="a_FuturicaLt"/>
              </a:rPr>
              <a:t>, в том числе на межрегиональном уровне.</a:t>
            </a:r>
            <a:endParaRPr lang="ru-RU" sz="2000" b="1" dirty="0" smtClean="0">
              <a:solidFill>
                <a:srgbClr val="3B659A"/>
              </a:solidFill>
              <a:latin typeface="a_FuturicaLt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3B64A2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Проведение бесплатных обучающих практико-ориентированных </a:t>
            </a:r>
            <a:r>
              <a:rPr lang="ru-RU" sz="2000" b="1" dirty="0" err="1" smtClean="0">
                <a:solidFill>
                  <a:srgbClr val="3B64A2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онлайн</a:t>
            </a:r>
            <a:r>
              <a:rPr lang="ru-RU" sz="2000" b="1" dirty="0" smtClean="0">
                <a:solidFill>
                  <a:srgbClr val="3B64A2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 мероприятий «Основы семейного ухода».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3B64A2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Информационная открытость.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48847" y="3058901"/>
            <a:ext cx="3923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107" y="2555686"/>
            <a:ext cx="3886902" cy="373167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0262" y="5287572"/>
            <a:ext cx="1832747" cy="142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69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3900" y="4945063"/>
            <a:ext cx="2095500" cy="16256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71575" y="468193"/>
            <a:ext cx="6048375" cy="73025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3B659A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РЕЗУЛЬТАТЫ ПРОЕКТА*</a:t>
            </a:r>
            <a:endParaRPr lang="ru-RU" sz="3200" b="1" dirty="0">
              <a:solidFill>
                <a:srgbClr val="3B659A"/>
              </a:solidFill>
              <a:latin typeface="a_FuturicaLt" panose="020B0102020204020303" pitchFamily="34" charset="-52"/>
              <a:ea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83223" y="1198443"/>
            <a:ext cx="703111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5BB9C3"/>
                </a:solidFill>
                <a:latin typeface="a_FuturicaLt" panose="020B0102020204020303" pitchFamily="34" charset="-52"/>
              </a:rPr>
              <a:t>25</a:t>
            </a:r>
            <a:r>
              <a:rPr lang="ru-RU" sz="3200" b="1" dirty="0" smtClean="0">
                <a:latin typeface="a_FuturicaLt" panose="020B0102020204020303" pitchFamily="34" charset="-52"/>
              </a:rPr>
              <a:t> </a:t>
            </a:r>
            <a:r>
              <a:rPr lang="ru-RU" sz="3200" b="1" dirty="0" smtClean="0">
                <a:latin typeface="a_FuturicaLt" panose="020B0102020204020303" pitchFamily="34" charset="-52"/>
              </a:rPr>
              <a:t>волонтеров 55+</a:t>
            </a:r>
          </a:p>
          <a:p>
            <a:r>
              <a:rPr lang="ru-RU" sz="4400" b="1" dirty="0" smtClean="0">
                <a:solidFill>
                  <a:srgbClr val="177F56"/>
                </a:solidFill>
                <a:latin typeface="a_FuturicaLt" panose="020B0102020204020303" pitchFamily="34" charset="-52"/>
              </a:rPr>
              <a:t>10</a:t>
            </a:r>
            <a:r>
              <a:rPr lang="ru-RU" sz="3200" b="1" dirty="0" smtClean="0">
                <a:latin typeface="a_FuturicaLt" panose="020B0102020204020303" pitchFamily="34" charset="-52"/>
              </a:rPr>
              <a:t> </a:t>
            </a:r>
            <a:r>
              <a:rPr lang="ru-RU" sz="3200" b="1" dirty="0" smtClean="0">
                <a:latin typeface="a_FuturicaLt" panose="020B0102020204020303" pitchFamily="34" charset="-52"/>
              </a:rPr>
              <a:t>мероприятий</a:t>
            </a:r>
          </a:p>
          <a:p>
            <a:r>
              <a:rPr lang="ru-RU" sz="4400" b="1" dirty="0" smtClean="0">
                <a:solidFill>
                  <a:srgbClr val="3B659A"/>
                </a:solidFill>
                <a:latin typeface="a_FuturicaLt" panose="020B0102020204020303" pitchFamily="34" charset="-52"/>
              </a:rPr>
              <a:t>150 </a:t>
            </a:r>
            <a:r>
              <a:rPr lang="ru-RU" sz="3200" b="1" dirty="0" smtClean="0">
                <a:latin typeface="a_FuturicaLt" panose="020B0102020204020303" pitchFamily="34" charset="-52"/>
              </a:rPr>
              <a:t>ухаживающих людей, прошедших </a:t>
            </a:r>
            <a:r>
              <a:rPr lang="ru-RU" sz="3200" b="1" dirty="0" smtClean="0">
                <a:latin typeface="a_FuturicaLt" panose="020B0102020204020303" pitchFamily="34" charset="-52"/>
              </a:rPr>
              <a:t>обучение</a:t>
            </a:r>
            <a:endParaRPr lang="ru-RU" sz="3200" b="1" dirty="0" smtClean="0">
              <a:latin typeface="a_FuturicaLt" panose="020B0102020204020303" pitchFamily="34" charset="-52"/>
            </a:endParaRPr>
          </a:p>
          <a:p>
            <a:r>
              <a:rPr lang="ru-RU" sz="4400" b="1" dirty="0" smtClean="0">
                <a:solidFill>
                  <a:srgbClr val="0098C8"/>
                </a:solidFill>
                <a:latin typeface="a_FuturicaLt" panose="020B0102020204020303" pitchFamily="34" charset="-52"/>
              </a:rPr>
              <a:t>20</a:t>
            </a:r>
            <a:r>
              <a:rPr lang="ru-RU" sz="3200" b="1" dirty="0" smtClean="0">
                <a:latin typeface="a_FuturicaLt" panose="020B0102020204020303" pitchFamily="34" charset="-52"/>
              </a:rPr>
              <a:t> </a:t>
            </a:r>
            <a:r>
              <a:rPr lang="ru-RU" sz="3200" b="1" dirty="0" smtClean="0">
                <a:latin typeface="a_FuturicaLt" panose="020B0102020204020303" pitchFamily="34" charset="-52"/>
              </a:rPr>
              <a:t>молодых сельчан, вовлеченных в мероприятия проекта</a:t>
            </a:r>
          </a:p>
        </p:txBody>
      </p:sp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86" t="5992" r="14620" b="15435"/>
          <a:stretch/>
        </p:blipFill>
        <p:spPr bwMode="auto">
          <a:xfrm>
            <a:off x="0" y="1269733"/>
            <a:ext cx="4303863" cy="49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7776" y="5836024"/>
            <a:ext cx="2446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3B659A"/>
                </a:solidFill>
              </a:rPr>
              <a:t>* По итогам 3 месяцев</a:t>
            </a:r>
            <a:endParaRPr lang="ru-RU" b="1" dirty="0">
              <a:solidFill>
                <a:srgbClr val="3B65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35852" y="1331497"/>
            <a:ext cx="718889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98C8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Скорректируем</a:t>
            </a:r>
            <a:r>
              <a:rPr lang="ru-RU" sz="2000" b="1" dirty="0" smtClean="0">
                <a:latin typeface="a_FuturicaLt" panose="020B0102020204020303" pitchFamily="34" charset="-52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негативное восприятие </a:t>
            </a:r>
            <a:r>
              <a:rPr lang="ru-RU" sz="2000" b="1" dirty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старости </a:t>
            </a:r>
            <a:r>
              <a:rPr lang="ru-RU" sz="20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             в обществе</a:t>
            </a:r>
            <a:r>
              <a:rPr lang="ru-RU" sz="2000" b="1" dirty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98C8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Удовлетворим </a:t>
            </a:r>
            <a:r>
              <a:rPr lang="ru-RU" sz="20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потребность </a:t>
            </a:r>
            <a:r>
              <a:rPr lang="ru-RU" sz="2000" b="1" dirty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пожилых людей </a:t>
            </a:r>
            <a:r>
              <a:rPr lang="ru-RU" sz="20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                          в общении и </a:t>
            </a:r>
            <a:r>
              <a:rPr lang="ru-RU" sz="2000" b="1" dirty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передаче опыта.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98C8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Обеспечим</a:t>
            </a:r>
            <a:r>
              <a:rPr lang="ru-RU" sz="2000" b="1" dirty="0" smtClean="0">
                <a:latin typeface="a_FuturicaLt" panose="020B0102020204020303" pitchFamily="34" charset="-52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связь поколений, привлекая сельскую молодежь - волонтеров</a:t>
            </a:r>
            <a:r>
              <a:rPr lang="ru-RU" sz="2000" b="1" dirty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98C8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Улучшим</a:t>
            </a:r>
            <a:r>
              <a:rPr lang="ru-RU" sz="2000" b="1" dirty="0" smtClean="0">
                <a:latin typeface="a_FuturicaLt" panose="020B0102020204020303" pitchFamily="34" charset="-52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психологическое </a:t>
            </a:r>
            <a:r>
              <a:rPr lang="ru-RU" sz="2000" b="1" dirty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и </a:t>
            </a:r>
            <a:r>
              <a:rPr lang="ru-RU" sz="20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физическое состояние членов семей тяжелобольных людей.</a:t>
            </a:r>
            <a:endParaRPr lang="ru-RU" sz="2000" b="1" dirty="0">
              <a:solidFill>
                <a:srgbClr val="3B659A"/>
              </a:solidFill>
              <a:latin typeface="a_FuturicaLt" panose="020B0102020204020303" pitchFamily="34" charset="-52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98C8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Дадим</a:t>
            </a:r>
            <a:r>
              <a:rPr lang="ru-RU" sz="2000" b="1" dirty="0" smtClean="0">
                <a:latin typeface="a_FuturicaLt" panose="020B0102020204020303" pitchFamily="34" charset="-52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доступ к новым знаниям и навыкам.</a:t>
            </a:r>
            <a:endParaRPr lang="ru-RU" sz="2000" b="1" dirty="0">
              <a:solidFill>
                <a:srgbClr val="3B659A"/>
              </a:solidFill>
              <a:latin typeface="a_FuturicaLt" panose="020B0102020204020303" pitchFamily="34" charset="-52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98C8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Смягчим</a:t>
            </a:r>
            <a:r>
              <a:rPr lang="ru-RU" sz="2000" b="1" dirty="0" smtClean="0">
                <a:latin typeface="a_FuturicaLt" panose="020B0102020204020303" pitchFamily="34" charset="-52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психологический климат </a:t>
            </a:r>
            <a:r>
              <a:rPr lang="ru-RU" sz="2000" b="1" dirty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в семьях пожилых людей</a:t>
            </a:r>
            <a:r>
              <a:rPr lang="ru-RU" sz="20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, что </a:t>
            </a:r>
            <a:r>
              <a:rPr lang="ru-RU" sz="2000" b="1" dirty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будет способствовать укреплению семейных отношений.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98C8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Увеличим</a:t>
            </a:r>
            <a:r>
              <a:rPr lang="ru-RU" sz="2000" b="1" dirty="0" smtClean="0">
                <a:latin typeface="a_FuturicaLt" panose="020B0102020204020303" pitchFamily="34" charset="-52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продолжительность </a:t>
            </a:r>
            <a:r>
              <a:rPr lang="ru-RU" sz="2000" b="1" dirty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жизни пожилых людей.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98C8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Развернем </a:t>
            </a:r>
            <a:r>
              <a:rPr lang="ru-RU" sz="20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пропаганду активного </a:t>
            </a:r>
            <a:r>
              <a:rPr lang="ru-RU" sz="2000" b="1" dirty="0">
                <a:solidFill>
                  <a:srgbClr val="3B659A"/>
                </a:solidFill>
                <a:latin typeface="a_FuturicaLt" panose="020B0102020204020303" pitchFamily="34" charset="-52"/>
                <a:cs typeface="Calibri" panose="020F0502020204030204" pitchFamily="34" charset="0"/>
              </a:rPr>
              <a:t>долголетия.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0300" y="440916"/>
            <a:ext cx="6496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B659A"/>
                </a:solidFill>
                <a:latin typeface="a_FuturicaLt" panose="020B0102020204020303" pitchFamily="34" charset="-52"/>
                <a:cs typeface="Arial" panose="020B0604020202020204" pitchFamily="34" charset="0"/>
              </a:rPr>
              <a:t>ЗА ТРИ МЕСЯЦА РАБОТЫ МЫ:</a:t>
            </a:r>
            <a:endParaRPr lang="ru-RU" sz="3200" b="1" dirty="0">
              <a:solidFill>
                <a:srgbClr val="3B659A"/>
              </a:solidFill>
              <a:latin typeface="a_FuturicaLt" panose="020B0102020204020303" pitchFamily="34" charset="-52"/>
              <a:cs typeface="Arial" panose="020B0604020202020204" pitchFamily="34" charset="0"/>
            </a:endParaRPr>
          </a:p>
        </p:txBody>
      </p:sp>
      <p:pic>
        <p:nvPicPr>
          <p:cNvPr id="12" name="Picture 2" descr="Картинки по запросу иллюстрация бабушка дедушка"/>
          <p:cNvPicPr>
            <a:picLocks noChangeAspect="1" noChangeArrowheads="1"/>
          </p:cNvPicPr>
          <p:nvPr/>
        </p:nvPicPr>
        <p:blipFill>
          <a:blip r:embed="rId2">
            <a:lum bright="1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3461" y="1876424"/>
            <a:ext cx="3921488" cy="392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04205" y="4793594"/>
            <a:ext cx="20955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939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22997" y="4945063"/>
            <a:ext cx="1889125" cy="16256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657174" y="1013208"/>
            <a:ext cx="3768921" cy="646417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rgbClr val="3B659A"/>
                </a:solidFill>
                <a:latin typeface="Arial" charset="0"/>
                <a:ea typeface="Arial" charset="0"/>
                <a:cs typeface="Arial" charset="0"/>
              </a:rPr>
              <a:t>ФОРМУЛА </a:t>
            </a:r>
            <a:br>
              <a:rPr lang="ru-RU" sz="2400" b="1" dirty="0" smtClean="0">
                <a:solidFill>
                  <a:srgbClr val="3B659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2400" b="1" dirty="0" smtClean="0">
                <a:solidFill>
                  <a:srgbClr val="3B659A"/>
                </a:solidFill>
                <a:latin typeface="Arial" charset="0"/>
                <a:ea typeface="Arial" charset="0"/>
                <a:cs typeface="Arial" charset="0"/>
              </a:rPr>
              <a:t>УНИКАЛЬНОСТИ </a:t>
            </a:r>
            <a:br>
              <a:rPr lang="ru-RU" sz="2400" b="1" dirty="0" smtClean="0">
                <a:solidFill>
                  <a:srgbClr val="3B659A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2400" b="1" dirty="0" smtClean="0">
                <a:solidFill>
                  <a:srgbClr val="3B659A"/>
                </a:solidFill>
                <a:latin typeface="Arial" charset="0"/>
                <a:ea typeface="Arial" charset="0"/>
                <a:cs typeface="Arial" charset="0"/>
              </a:rPr>
              <a:t>ПРОЕКТА</a:t>
            </a:r>
            <a:endParaRPr lang="ru-RU" sz="2400" b="1" dirty="0">
              <a:solidFill>
                <a:srgbClr val="3B659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3465" y="2512145"/>
            <a:ext cx="107346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0098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+ ОБМЕН ОПЫТОМ +ОБЩЕНИЕ + ПСИХОЛОГИЧЕСКАЯ ПОДДЕРЖКА + КОНСУЛЬТАЦИИ + ДОСТУПНОСТЬ =</a:t>
            </a:r>
          </a:p>
          <a:p>
            <a:pPr algn="ctr">
              <a:lnSpc>
                <a:spcPct val="150000"/>
              </a:lnSpc>
            </a:pPr>
            <a:r>
              <a:rPr lang="ru-RU" sz="3600" b="1" dirty="0" smtClean="0">
                <a:solidFill>
                  <a:srgbClr val="177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КАЧЕСТВЕННЫЙ СЕМЕЙНЫЙ УХОД!</a:t>
            </a:r>
            <a:endParaRPr lang="ru-RU" sz="3600" b="1" dirty="0">
              <a:solidFill>
                <a:srgbClr val="177F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50166" y="573464"/>
            <a:ext cx="1037009" cy="152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489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72127">
            <a:off x="9748483" y="5179806"/>
            <a:ext cx="1842138" cy="142905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879933" y="385939"/>
            <a:ext cx="47162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98C8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СРОКИ </a:t>
            </a:r>
          </a:p>
          <a:p>
            <a:r>
              <a:rPr lang="ru-RU" sz="3200" b="1" dirty="0" smtClean="0">
                <a:solidFill>
                  <a:srgbClr val="0098C8"/>
                </a:solidFill>
                <a:latin typeface="a_FuturicaLt" panose="020B0102020204020303" pitchFamily="34" charset="-52"/>
                <a:ea typeface="Arial" charset="0"/>
                <a:cs typeface="Arial" charset="0"/>
              </a:rPr>
              <a:t>РЕАЛИЗАЦИИ: </a:t>
            </a:r>
            <a:endParaRPr lang="ru-RU" sz="3200" b="1" dirty="0">
              <a:solidFill>
                <a:srgbClr val="0098C8"/>
              </a:solidFill>
              <a:latin typeface="a_FuturicaLt" panose="020B0102020204020303" pitchFamily="34" charset="-52"/>
              <a:ea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4194" y="1999716"/>
            <a:ext cx="47243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r">
              <a:spcAft>
                <a:spcPts val="0"/>
              </a:spcAft>
            </a:pPr>
            <a:endParaRPr lang="ru-RU" sz="2200" b="1" dirty="0">
              <a:solidFill>
                <a:srgbClr val="3B659A"/>
              </a:solidFill>
              <a:effectLst/>
              <a:latin typeface="a_FuturicaLt" panose="020B0102020204020303" pitchFamily="34" charset="-52"/>
              <a:ea typeface="Arial" charset="0"/>
              <a:cs typeface="Arial" charset="0"/>
            </a:endParaRPr>
          </a:p>
        </p:txBody>
      </p:sp>
      <p:pic>
        <p:nvPicPr>
          <p:cNvPr id="10246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719" y="385939"/>
            <a:ext cx="2110812" cy="2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59F17430-EB02-4E9E-9F5E-C086C9EB9A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37031039"/>
              </p:ext>
            </p:extLst>
          </p:nvPr>
        </p:nvGraphicFramePr>
        <p:xfrm>
          <a:off x="238126" y="3130301"/>
          <a:ext cx="11134725" cy="3142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5010">
                  <a:extLst>
                    <a:ext uri="{9D8B030D-6E8A-4147-A177-3AD203B41FA5}">
                      <a16:colId xmlns:a16="http://schemas.microsoft.com/office/drawing/2014/main" xmlns="" val="2120316286"/>
                    </a:ext>
                  </a:extLst>
                </a:gridCol>
                <a:gridCol w="2189905">
                  <a:extLst>
                    <a:ext uri="{9D8B030D-6E8A-4147-A177-3AD203B41FA5}">
                      <a16:colId xmlns:a16="http://schemas.microsoft.com/office/drawing/2014/main" xmlns="" val="3254578854"/>
                    </a:ext>
                  </a:extLst>
                </a:gridCol>
                <a:gridCol w="2189905">
                  <a:extLst>
                    <a:ext uri="{9D8B030D-6E8A-4147-A177-3AD203B41FA5}">
                      <a16:colId xmlns:a16="http://schemas.microsoft.com/office/drawing/2014/main" xmlns="" val="2480324120"/>
                    </a:ext>
                  </a:extLst>
                </a:gridCol>
                <a:gridCol w="2189905">
                  <a:extLst>
                    <a:ext uri="{9D8B030D-6E8A-4147-A177-3AD203B41FA5}">
                      <a16:colId xmlns:a16="http://schemas.microsoft.com/office/drawing/2014/main" xmlns="" val="3000376450"/>
                    </a:ext>
                  </a:extLst>
                </a:gridCol>
              </a:tblGrid>
              <a:tr h="684853">
                <a:tc>
                  <a:txBody>
                    <a:bodyPr/>
                    <a:lstStyle/>
                    <a:p>
                      <a:pPr marL="226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noProof="0" dirty="0" smtClean="0">
                          <a:solidFill>
                            <a:srgbClr val="FFFFFF"/>
                          </a:solidFill>
                          <a:latin typeface="+mn-lt"/>
                        </a:rPr>
                        <a:t>Создание пункта Школы семейного ухода в селе</a:t>
                      </a:r>
                      <a:endParaRPr lang="ru-RU" sz="1800" b="1" noProof="0" dirty="0">
                        <a:solidFill>
                          <a:srgbClr val="FFFFF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50520" rtl="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lang="ru-RU" sz="1200" noProof="0" dirty="0">
                        <a:solidFill>
                          <a:srgbClr val="FFFFFF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63220" rtl="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lang="ru-RU" sz="1200" noProof="0">
                        <a:solidFill>
                          <a:srgbClr val="FFFFFF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67665" rtl="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lang="ru-RU" sz="1200" noProof="0">
                        <a:solidFill>
                          <a:srgbClr val="FFFFFF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71228187"/>
                  </a:ext>
                </a:extLst>
              </a:tr>
              <a:tr h="978361">
                <a:tc>
                  <a:txBody>
                    <a:bodyPr/>
                    <a:lstStyle/>
                    <a:p>
                      <a:pPr marL="226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noProof="0" dirty="0" smtClean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</a:rPr>
                        <a:t>Обучение </a:t>
                      </a:r>
                      <a:r>
                        <a:rPr lang="ru-RU" sz="1800" b="1" noProof="0" dirty="0" smtClean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</a:rPr>
                        <a:t>волонтеров-медиков 55+ и школьников использованию</a:t>
                      </a:r>
                      <a:r>
                        <a:rPr lang="ru-RU" sz="1800" b="1" baseline="0" noProof="0" dirty="0" smtClean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</a:rPr>
                        <a:t> информационных технологий</a:t>
                      </a:r>
                      <a:endParaRPr lang="ru-RU" sz="1800" b="1" noProof="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50520" rtl="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lang="ru-RU" sz="1200" noProof="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63220" rtl="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lang="ru-RU" sz="1200" noProof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67665" rtl="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lang="ru-RU" sz="1200" noProof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11273019"/>
                  </a:ext>
                </a:extLst>
              </a:tr>
              <a:tr h="978361">
                <a:tc>
                  <a:txBody>
                    <a:bodyPr/>
                    <a:lstStyle/>
                    <a:p>
                      <a:pPr marL="226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Проведение практико-ориентированных обучающих </a:t>
                      </a:r>
                      <a:r>
                        <a:rPr lang="ru-RU" sz="1800" b="1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семинаров по семейному уходу</a:t>
                      </a:r>
                      <a:endParaRPr lang="ru-RU" sz="1800" b="1" noProof="0" dirty="0">
                        <a:solidFill>
                          <a:srgbClr val="FFFFFF"/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50520" rtl="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lang="ru-RU" sz="1200" noProof="0" dirty="0">
                        <a:solidFill>
                          <a:srgbClr val="FFFFFF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63220" rtl="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lang="ru-RU" sz="1200" noProof="0" dirty="0">
                        <a:solidFill>
                          <a:srgbClr val="FFFFFF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67665" rtl="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lang="ru-RU" sz="1200" noProof="0">
                        <a:solidFill>
                          <a:srgbClr val="FFFFFF"/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43928045"/>
                  </a:ext>
                </a:extLst>
              </a:tr>
              <a:tr h="500736">
                <a:tc>
                  <a:txBody>
                    <a:bodyPr/>
                    <a:lstStyle/>
                    <a:p>
                      <a:pPr marL="22680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noProof="0" dirty="0" smtClean="0">
                          <a:solidFill>
                            <a:schemeClr val="tx2">
                              <a:alpha val="70000"/>
                            </a:schemeClr>
                          </a:solidFill>
                          <a:latin typeface="+mn-lt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Подведение итогов проекта</a:t>
                      </a:r>
                      <a:endParaRPr lang="ru-RU" sz="1800" b="1" baseline="0" noProof="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50520" rtl="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lang="ru-RU" sz="1200" noProof="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63220" rtl="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lang="ru-RU" sz="1200" noProof="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367665" rtl="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lang="ru-RU" sz="1200" noProof="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808066630"/>
                  </a:ext>
                </a:extLst>
              </a:tr>
            </a:tbl>
          </a:graphicData>
        </a:graphic>
      </p:graphicFrame>
      <p:sp>
        <p:nvSpPr>
          <p:cNvPr id="10" name="Скругленный прямоугольник 3" descr="Синий прямоугольник">
            <a:extLst>
              <a:ext uri="{FF2B5EF4-FFF2-40B4-BE49-F238E27FC236}">
                <a16:creationId xmlns:a16="http://schemas.microsoft.com/office/drawing/2014/main" xmlns="" id="{EB77E677-0739-46F4-AE7B-6BA7CDE3BB98}"/>
              </a:ext>
            </a:extLst>
          </p:cNvPr>
          <p:cNvSpPr/>
          <p:nvPr/>
        </p:nvSpPr>
        <p:spPr>
          <a:xfrm>
            <a:off x="4957718" y="3208839"/>
            <a:ext cx="1520932" cy="32766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1" name="Скругленный прямоугольник 3" descr="Синий прямоугольник">
            <a:extLst>
              <a:ext uri="{FF2B5EF4-FFF2-40B4-BE49-F238E27FC236}">
                <a16:creationId xmlns:a16="http://schemas.microsoft.com/office/drawing/2014/main" xmlns="" id="{EB77E677-0739-46F4-AE7B-6BA7CDE3BB98}"/>
              </a:ext>
            </a:extLst>
          </p:cNvPr>
          <p:cNvSpPr/>
          <p:nvPr/>
        </p:nvSpPr>
        <p:spPr>
          <a:xfrm>
            <a:off x="9676679" y="5903352"/>
            <a:ext cx="1595437" cy="32766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2" name="Скругленный прямоугольник 3" descr="Синий прямоугольник">
            <a:extLst>
              <a:ext uri="{FF2B5EF4-FFF2-40B4-BE49-F238E27FC236}">
                <a16:creationId xmlns:a16="http://schemas.microsoft.com/office/drawing/2014/main" xmlns="" id="{EB77E677-0739-46F4-AE7B-6BA7CDE3BB98}"/>
              </a:ext>
            </a:extLst>
          </p:cNvPr>
          <p:cNvSpPr/>
          <p:nvPr/>
        </p:nvSpPr>
        <p:spPr>
          <a:xfrm>
            <a:off x="6306796" y="4144710"/>
            <a:ext cx="1529697" cy="32766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3" name="Скругленный прямоугольник 3" descr="Синий прямоугольник">
            <a:extLst>
              <a:ext uri="{FF2B5EF4-FFF2-40B4-BE49-F238E27FC236}">
                <a16:creationId xmlns:a16="http://schemas.microsoft.com/office/drawing/2014/main" xmlns="" id="{EB77E677-0739-46F4-AE7B-6BA7CDE3BB98}"/>
              </a:ext>
            </a:extLst>
          </p:cNvPr>
          <p:cNvSpPr/>
          <p:nvPr/>
        </p:nvSpPr>
        <p:spPr>
          <a:xfrm>
            <a:off x="7836493" y="5084479"/>
            <a:ext cx="1840186" cy="32766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4559" y="2743751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01/12/20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0738957" y="2711485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01/104/21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828714" y="2760969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30/12/20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383565" y="2760969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20/01/21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973338" y="2743751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20/03/21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9603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391</Words>
  <Application>Microsoft Office PowerPoint</Application>
  <PresentationFormat>Произвольный</PresentationFormat>
  <Paragraphs>73</Paragraphs>
  <Slides>13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МЕХАНИЗМ РЕШЕНИЯ ПРОБЛЕМЫ</vt:lpstr>
      <vt:lpstr>РЕЗУЛЬТАТЫ ПРОЕКТА*</vt:lpstr>
      <vt:lpstr>Слайд 7</vt:lpstr>
      <vt:lpstr>ФОРМУЛА  УНИКАЛЬНОСТИ  ПРОЕКТА</vt:lpstr>
      <vt:lpstr>Слайд 9</vt:lpstr>
      <vt:lpstr>БЮДЖЕТ ПРОЕКТА:</vt:lpstr>
      <vt:lpstr>Поддержка СМИ</vt:lpstr>
      <vt:lpstr>У нас впереди одно будущее - старость!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Computer</cp:lastModifiedBy>
  <cp:revision>190</cp:revision>
  <cp:lastPrinted>2019-08-19T07:39:53Z</cp:lastPrinted>
  <dcterms:created xsi:type="dcterms:W3CDTF">2019-08-18T15:07:00Z</dcterms:created>
  <dcterms:modified xsi:type="dcterms:W3CDTF">2020-07-24T21:03:21Z</dcterms:modified>
</cp:coreProperties>
</file>