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3"/>
  </p:notesMasterIdLst>
  <p:sldIdLst>
    <p:sldId id="274" r:id="rId2"/>
    <p:sldId id="258" r:id="rId3"/>
    <p:sldId id="260" r:id="rId4"/>
    <p:sldId id="262" r:id="rId5"/>
    <p:sldId id="263" r:id="rId6"/>
    <p:sldId id="265" r:id="rId7"/>
    <p:sldId id="266" r:id="rId8"/>
    <p:sldId id="267" r:id="rId9"/>
    <p:sldId id="270" r:id="rId10"/>
    <p:sldId id="272" r:id="rId11"/>
    <p:sldId id="273"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99"/>
    <a:srgbClr val="0099FF"/>
    <a:srgbClr val="663300"/>
    <a:srgbClr val="FFFFFF"/>
    <a:srgbClr val="2C763A"/>
    <a:srgbClr val="9BD9A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194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08BB8E9-C8C4-4421-A7C3-ADD35D3281A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A43572B-6C35-4FF7-98E3-95B81CACE4E4}" type="slidenum">
              <a:rPr lang="ru-RU" smtClean="0">
                <a:latin typeface="Arial" pitchFamily="34" charset="0"/>
              </a:rPr>
              <a:pPr/>
              <a:t>4</a:t>
            </a:fld>
            <a:endParaRPr lang="ru-RU" smtClean="0">
              <a:latin typeface="Arial" pitchFamily="34" charset="0"/>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1" name="Прямая соединительная линия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 name="Прямая соединительная линия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 name="Прямая соединительная линия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4" name="Прямая соединительная линия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5" name="Прямая соединительная линия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6" name="Прямоугольник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Овал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Овал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Овал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pPr>
              <a:defRPr/>
            </a:pPr>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pPr>
              <a:defRPr/>
            </a:pPr>
            <a:fld id="{12685E96-833B-4B80-90AC-3E09738C1B5A}"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DF35972-CC53-4FC7-BB6C-2F7AF98853D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A3EFF38-457C-47AD-9798-84DF2868999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endParaRPr lang="ru-RU"/>
          </a:p>
        </p:txBody>
      </p:sp>
      <p:sp>
        <p:nvSpPr>
          <p:cNvPr id="5" name="Номер слайда 8"/>
          <p:cNvSpPr>
            <a:spLocks noGrp="1"/>
          </p:cNvSpPr>
          <p:nvPr>
            <p:ph type="sldNum" sz="quarter" idx="11"/>
          </p:nvPr>
        </p:nvSpPr>
        <p:spPr/>
        <p:txBody>
          <a:bodyPr rtlCol="0"/>
          <a:lstStyle>
            <a:lvl1pPr>
              <a:defRPr/>
            </a:lvl1pPr>
          </a:lstStyle>
          <a:p>
            <a:pPr>
              <a:defRPr/>
            </a:pPr>
            <a:fld id="{E15DC1FF-EA43-4CA9-B6CE-A371784ECEF1}" type="slidenum">
              <a:rPr lang="ru-RU"/>
              <a:pPr>
                <a:defRPr/>
              </a:pPr>
              <a:t>‹#›</a:t>
            </a:fld>
            <a:endParaRPr lang="ru-RU"/>
          </a:p>
        </p:txBody>
      </p:sp>
      <p:sp>
        <p:nvSpPr>
          <p:cNvPr id="6" name="Нижний колонтитул 9"/>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Прямая соединительная линия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9" name="Прямая соединительная линия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0" name="Прямая соединительная линия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1" name="Прямая соединительная линия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 name="Прямая соединительная линия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 name="Прямоугольник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Овал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Овал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Овал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Прямая соединительная линия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pPr>
              <a:defRPr/>
            </a:pPr>
            <a:fld id="{0887D390-E7AF-46E2-A01C-5C9C0F5A93D3}"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D29B36D6-3BED-44A4-B9C3-3C1716D1459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DD75E5E8-52D1-4F25-BA1C-C021B1CB493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a:defRPr/>
            </a:lvl1pPr>
          </a:lstStyle>
          <a:p>
            <a:pPr>
              <a:defRPr/>
            </a:pPr>
            <a:endParaRPr lang="ru-RU"/>
          </a:p>
        </p:txBody>
      </p:sp>
      <p:sp>
        <p:nvSpPr>
          <p:cNvPr id="4" name="Номер слайда 6"/>
          <p:cNvSpPr>
            <a:spLocks noGrp="1"/>
          </p:cNvSpPr>
          <p:nvPr>
            <p:ph type="sldNum" sz="quarter" idx="11"/>
          </p:nvPr>
        </p:nvSpPr>
        <p:spPr/>
        <p:txBody>
          <a:bodyPr rtlCol="0"/>
          <a:lstStyle>
            <a:lvl1pPr>
              <a:defRPr/>
            </a:lvl1pPr>
          </a:lstStyle>
          <a:p>
            <a:pPr>
              <a:defRPr/>
            </a:pPr>
            <a:fld id="{A9AD31A6-BB0E-4B12-A668-7960D451DAAA}" type="slidenum">
              <a:rPr lang="ru-RU"/>
              <a:pPr>
                <a:defRPr/>
              </a:pPr>
              <a:t>‹#›</a:t>
            </a:fld>
            <a:endParaRPr lang="ru-RU"/>
          </a:p>
        </p:txBody>
      </p:sp>
      <p:sp>
        <p:nvSpPr>
          <p:cNvPr id="5" name="Нижний колонтитул 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96A14ABA-D558-4FB1-9BD9-893B04A7884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6" name="Прямая соединительная линия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7" name="Прямая соединительная линия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latin typeface="Arial" charset="0"/>
            </a:endParaRPr>
          </a:p>
        </p:txBody>
      </p:sp>
      <p:sp>
        <p:nvSpPr>
          <p:cNvPr id="8" name="Прямая соединительная линия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latin typeface="Arial" charset="0"/>
            </a:endParaRPr>
          </a:p>
        </p:txBody>
      </p:sp>
      <p:sp>
        <p:nvSpPr>
          <p:cNvPr id="9" name="Прямоугольник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latin typeface="Arial" charset="0"/>
            </a:endParaRPr>
          </a:p>
        </p:txBody>
      </p:sp>
      <p:sp>
        <p:nvSpPr>
          <p:cNvPr id="11" name="Овал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endParaRPr lang="ru-RU"/>
          </a:p>
        </p:txBody>
      </p:sp>
      <p:sp>
        <p:nvSpPr>
          <p:cNvPr id="13" name="Номер слайда 21"/>
          <p:cNvSpPr>
            <a:spLocks noGrp="1"/>
          </p:cNvSpPr>
          <p:nvPr>
            <p:ph type="sldNum" sz="quarter" idx="11"/>
          </p:nvPr>
        </p:nvSpPr>
        <p:spPr/>
        <p:txBody>
          <a:bodyPr rtlCol="0"/>
          <a:lstStyle>
            <a:lvl1pPr>
              <a:defRPr/>
            </a:lvl1pPr>
          </a:lstStyle>
          <a:p>
            <a:pPr>
              <a:defRPr/>
            </a:pPr>
            <a:fld id="{090314C5-E026-421E-8E80-9D393A338600}" type="slidenum">
              <a:rPr lang="ru-RU"/>
              <a:pPr>
                <a:defRPr/>
              </a:pPr>
              <a:t>‹#›</a:t>
            </a:fld>
            <a:endParaRPr lang="ru-RU"/>
          </a:p>
        </p:txBody>
      </p:sp>
      <p:sp>
        <p:nvSpPr>
          <p:cNvPr id="14" name="Нижний колонтитул 22"/>
          <p:cNvSpPr>
            <a:spLocks noGrp="1"/>
          </p:cNvSpPr>
          <p:nvPr>
            <p:ph type="ftr" sz="quarter" idx="12"/>
          </p:nvPr>
        </p:nvSpPr>
        <p:spPr/>
        <p:txBody>
          <a:bodyPr rtlCol="0"/>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6" name="Овал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Прямая соединительная линия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8" name="Прямоугольник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Прямая соединительная линия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latin typeface="Arial" charset="0"/>
            </a:endParaRPr>
          </a:p>
        </p:txBody>
      </p:sp>
      <p:sp>
        <p:nvSpPr>
          <p:cNvPr id="10" name="Прямая соединительная линия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11" name="Прямая соединительная линия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latin typeface="Arial" charset="0"/>
            </a:endParaRPr>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a:defRPr/>
            </a:lvl1pPr>
          </a:lstStyle>
          <a:p>
            <a:pPr>
              <a:defRPr/>
            </a:pPr>
            <a:endParaRPr lang="ru-RU"/>
          </a:p>
        </p:txBody>
      </p:sp>
      <p:sp>
        <p:nvSpPr>
          <p:cNvPr id="13" name="Номер слайда 17"/>
          <p:cNvSpPr>
            <a:spLocks noGrp="1"/>
          </p:cNvSpPr>
          <p:nvPr>
            <p:ph type="sldNum" sz="quarter" idx="11"/>
          </p:nvPr>
        </p:nvSpPr>
        <p:spPr/>
        <p:txBody>
          <a:bodyPr rtlCol="0"/>
          <a:lstStyle>
            <a:lvl1pPr>
              <a:defRPr/>
            </a:lvl1pPr>
          </a:lstStyle>
          <a:p>
            <a:pPr>
              <a:defRPr/>
            </a:pPr>
            <a:fld id="{D3E1FC68-C4CB-46E1-9F79-0729E5920427}" type="slidenum">
              <a:rPr lang="ru-RU"/>
              <a:pPr>
                <a:defRPr/>
              </a:pPr>
              <a:t>‹#›</a:t>
            </a:fld>
            <a:endParaRPr lang="ru-RU"/>
          </a:p>
        </p:txBody>
      </p:sp>
      <p:sp>
        <p:nvSpPr>
          <p:cNvPr id="14" name="Нижний колонтитул 20"/>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1028" name="Текст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latin typeface="Arial" charset="0"/>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latin typeface="Arial" charset="0"/>
            </a:endParaRPr>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latin typeface="Arial" charset="0"/>
              </a:defRPr>
            </a:lvl1pPr>
          </a:lstStyle>
          <a:p>
            <a:pPr>
              <a:defRPr/>
            </a:pPr>
            <a:fld id="{39D4CE55-2D42-4EA1-AA3C-B6D9D1735D7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1" r:id="rId4"/>
    <p:sldLayoutId id="2147483772" r:id="rId5"/>
    <p:sldLayoutId id="2147483779" r:id="rId6"/>
    <p:sldLayoutId id="2147483773" r:id="rId7"/>
    <p:sldLayoutId id="2147483780" r:id="rId8"/>
    <p:sldLayoutId id="2147483781" r:id="rId9"/>
    <p:sldLayoutId id="2147483774" r:id="rId10"/>
    <p:sldLayoutId id="2147483775"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1785938" y="214313"/>
            <a:ext cx="6965950" cy="3213100"/>
          </a:xfrm>
        </p:spPr>
        <p:txBody>
          <a:bodyPr/>
          <a:lstStyle/>
          <a:p>
            <a:pPr algn="r" eaLnBrk="1" fontAlgn="auto" hangingPunct="1">
              <a:spcAft>
                <a:spcPts val="0"/>
              </a:spcAft>
              <a:defRPr/>
            </a:pPr>
            <a:r>
              <a:rPr lang="ru-RU" sz="2000" dirty="0" smtClean="0">
                <a:solidFill>
                  <a:srgbClr val="000099"/>
                </a:solidFill>
              </a:rPr>
              <a:t>Приложение 1</a:t>
            </a:r>
            <a:br>
              <a:rPr lang="ru-RU" sz="2000" dirty="0" smtClean="0">
                <a:solidFill>
                  <a:srgbClr val="000099"/>
                </a:solidFill>
              </a:rPr>
            </a:br>
            <a:r>
              <a:rPr lang="ru-RU" sz="2000" dirty="0" smtClean="0">
                <a:solidFill>
                  <a:srgbClr val="000099"/>
                </a:solidFill>
              </a:rPr>
              <a:t/>
            </a:r>
            <a:br>
              <a:rPr lang="ru-RU" sz="2000" dirty="0" smtClean="0">
                <a:solidFill>
                  <a:srgbClr val="000099"/>
                </a:solidFill>
              </a:rPr>
            </a:br>
            <a:r>
              <a:rPr lang="ru-RU" sz="2000" dirty="0" smtClean="0">
                <a:solidFill>
                  <a:srgbClr val="000099"/>
                </a:solidFill>
              </a:rPr>
              <a:t/>
            </a:r>
            <a:br>
              <a:rPr lang="ru-RU" sz="2000" dirty="0" smtClean="0">
                <a:solidFill>
                  <a:srgbClr val="000099"/>
                </a:solidFill>
              </a:rPr>
            </a:br>
            <a:r>
              <a:rPr lang="ru-RU" sz="2000" dirty="0" smtClean="0">
                <a:solidFill>
                  <a:srgbClr val="000099"/>
                </a:solidFill>
              </a:rPr>
              <a:t/>
            </a:r>
            <a:br>
              <a:rPr lang="ru-RU" sz="2000" dirty="0" smtClean="0">
                <a:solidFill>
                  <a:srgbClr val="000099"/>
                </a:solidFill>
              </a:rPr>
            </a:br>
            <a:r>
              <a:rPr lang="ru-RU" sz="2000" dirty="0" smtClean="0">
                <a:solidFill>
                  <a:srgbClr val="000099"/>
                </a:solidFill>
              </a:rPr>
              <a:t/>
            </a:r>
            <a:br>
              <a:rPr lang="ru-RU" sz="2000" dirty="0" smtClean="0">
                <a:solidFill>
                  <a:srgbClr val="000099"/>
                </a:solidFill>
              </a:rPr>
            </a:br>
            <a:r>
              <a:rPr lang="ru-RU" dirty="0" smtClean="0"/>
              <a:t/>
            </a:r>
            <a:br>
              <a:rPr lang="ru-RU" dirty="0" smtClean="0"/>
            </a:br>
            <a:r>
              <a:rPr lang="ru-RU" sz="4400" dirty="0" smtClean="0"/>
              <a:t>«Легенды нашего края»</a:t>
            </a:r>
            <a:br>
              <a:rPr lang="ru-RU" sz="4400" dirty="0" smtClean="0"/>
            </a:br>
            <a:endParaRPr lang="ru-RU" sz="2000" dirty="0" smtClean="0">
              <a:solidFill>
                <a:srgbClr val="000099"/>
              </a:solidFill>
            </a:endParaRPr>
          </a:p>
        </p:txBody>
      </p:sp>
      <p:sp>
        <p:nvSpPr>
          <p:cNvPr id="3075" name="Подзаголовок 2"/>
          <p:cNvSpPr>
            <a:spLocks noGrp="1"/>
          </p:cNvSpPr>
          <p:nvPr>
            <p:ph type="subTitle" idx="1"/>
          </p:nvPr>
        </p:nvSpPr>
        <p:spPr>
          <a:xfrm>
            <a:off x="2987675" y="3886200"/>
            <a:ext cx="4379913" cy="1752600"/>
          </a:xfrm>
        </p:spPr>
        <p:txBody>
          <a:bodyPr>
            <a:normAutofit fontScale="92500" lnSpcReduction="20000"/>
          </a:bodyPr>
          <a:lstStyle/>
          <a:p>
            <a:pPr eaLnBrk="1" fontAlgn="auto" hangingPunct="1">
              <a:spcAft>
                <a:spcPts val="0"/>
              </a:spcAft>
              <a:buFont typeface="Wingdings"/>
              <a:buNone/>
              <a:defRPr/>
            </a:pPr>
            <a:r>
              <a:rPr lang="ru-RU" sz="2000" u="sng" dirty="0" smtClean="0"/>
              <a:t>Подготовила:</a:t>
            </a:r>
          </a:p>
          <a:p>
            <a:pPr eaLnBrk="1" fontAlgn="auto" hangingPunct="1">
              <a:spcAft>
                <a:spcPts val="0"/>
              </a:spcAft>
              <a:buFont typeface="Wingdings"/>
              <a:buNone/>
              <a:defRPr/>
            </a:pPr>
            <a:r>
              <a:rPr lang="ru-RU" sz="2000" dirty="0" smtClean="0"/>
              <a:t>Татьянина Дарья, учащаяся 10а класса МБОУ «СШ с. Становое»</a:t>
            </a:r>
          </a:p>
          <a:p>
            <a:pPr eaLnBrk="1" fontAlgn="auto" hangingPunct="1">
              <a:spcAft>
                <a:spcPts val="0"/>
              </a:spcAft>
              <a:buFont typeface="Wingdings"/>
              <a:buNone/>
              <a:defRPr/>
            </a:pPr>
            <a:r>
              <a:rPr lang="ru-RU" sz="2000" u="sng" dirty="0" smtClean="0"/>
              <a:t>Руководитель:</a:t>
            </a:r>
            <a:r>
              <a:rPr lang="ru-RU" sz="2000" dirty="0" smtClean="0"/>
              <a:t>  </a:t>
            </a:r>
          </a:p>
          <a:p>
            <a:pPr eaLnBrk="1" fontAlgn="auto" hangingPunct="1">
              <a:spcAft>
                <a:spcPts val="0"/>
              </a:spcAft>
              <a:buFont typeface="Wingdings"/>
              <a:buNone/>
              <a:defRPr/>
            </a:pPr>
            <a:r>
              <a:rPr lang="ru-RU" sz="2000" dirty="0" smtClean="0"/>
              <a:t>Бирюкова Надежда Николаевна, учитель немецкого языка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endParaRPr lang="ru-RU" smtClean="0"/>
          </a:p>
        </p:txBody>
      </p:sp>
      <p:pic>
        <p:nvPicPr>
          <p:cNvPr id="6" name="Picture 2" descr="C:\Documents and Settings\user\Рабочий стол\поход\P5310151.JPG"/>
          <p:cNvPicPr>
            <a:picLocks noChangeAspect="1" noChangeArrowheads="1"/>
          </p:cNvPicPr>
          <p:nvPr/>
        </p:nvPicPr>
        <p:blipFill>
          <a:blip r:embed="rId2"/>
          <a:srcRect/>
          <a:stretch>
            <a:fillRect/>
          </a:stretch>
        </p:blipFill>
        <p:spPr bwMode="auto">
          <a:xfrm>
            <a:off x="323850" y="836613"/>
            <a:ext cx="4476750" cy="3643312"/>
          </a:xfrm>
          <a:prstGeom prst="rect">
            <a:avLst/>
          </a:prstGeom>
          <a:noFill/>
          <a:ln w="9525">
            <a:noFill/>
            <a:miter lim="800000"/>
            <a:headEnd/>
            <a:tailEnd/>
          </a:ln>
        </p:spPr>
      </p:pic>
      <p:pic>
        <p:nvPicPr>
          <p:cNvPr id="7" name="Picture 2" descr="C:\Documents and Settings\user\Рабочий стол\поход\P5310154.JPG"/>
          <p:cNvPicPr>
            <a:picLocks noChangeAspect="1" noChangeArrowheads="1"/>
          </p:cNvPicPr>
          <p:nvPr/>
        </p:nvPicPr>
        <p:blipFill>
          <a:blip r:embed="rId3"/>
          <a:srcRect/>
          <a:stretch>
            <a:fillRect/>
          </a:stretch>
        </p:blipFill>
        <p:spPr bwMode="auto">
          <a:xfrm>
            <a:off x="1763713" y="2205038"/>
            <a:ext cx="4314825" cy="3235325"/>
          </a:xfrm>
          <a:prstGeom prst="rect">
            <a:avLst/>
          </a:prstGeom>
          <a:noFill/>
          <a:ln w="9525">
            <a:noFill/>
            <a:miter lim="800000"/>
            <a:headEnd/>
            <a:tailEnd/>
          </a:ln>
        </p:spPr>
      </p:pic>
      <p:pic>
        <p:nvPicPr>
          <p:cNvPr id="8" name="Picture 5" descr="C:\Documents and Settings\user\Рабочий стол\поход\P5310159.JPG"/>
          <p:cNvPicPr>
            <a:picLocks noChangeAspect="1" noChangeArrowheads="1"/>
          </p:cNvPicPr>
          <p:nvPr/>
        </p:nvPicPr>
        <p:blipFill>
          <a:blip r:embed="rId4"/>
          <a:srcRect/>
          <a:stretch>
            <a:fillRect/>
          </a:stretch>
        </p:blipFill>
        <p:spPr bwMode="auto">
          <a:xfrm>
            <a:off x="2916238" y="3284538"/>
            <a:ext cx="4457700" cy="3343275"/>
          </a:xfrm>
          <a:prstGeom prst="rect">
            <a:avLst/>
          </a:prstGeom>
          <a:noFill/>
          <a:ln w="9525">
            <a:noFill/>
            <a:miter lim="800000"/>
            <a:headEnd/>
            <a:tailEnd/>
          </a:ln>
        </p:spPr>
      </p:pic>
      <p:sp>
        <p:nvSpPr>
          <p:cNvPr id="17414" name="Содержимое 8"/>
          <p:cNvSpPr>
            <a:spLocks noGrp="1"/>
          </p:cNvSpPr>
          <p:nvPr>
            <p:ph sz="quarter" idx="1"/>
          </p:nvPr>
        </p:nvSpPr>
        <p:spPr>
          <a:xfrm flipH="1">
            <a:off x="357188" y="5214938"/>
            <a:ext cx="100012" cy="1258887"/>
          </a:xfrm>
        </p:spPr>
        <p:txBody>
          <a:bodyPr/>
          <a:lstStyle/>
          <a:p>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0" fill="hold"/>
                                        <p:tgtEl>
                                          <p:spTgt spid="7"/>
                                        </p:tgtEl>
                                        <p:attrNameLst>
                                          <p:attrName>ppt_x</p:attrName>
                                        </p:attrNameLst>
                                      </p:cBhvr>
                                      <p:tavLst>
                                        <p:tav tm="0">
                                          <p:val>
                                            <p:strVal val="#ppt_x"/>
                                          </p:val>
                                        </p:tav>
                                        <p:tav tm="100000">
                                          <p:val>
                                            <p:strVal val="#ppt_x"/>
                                          </p:val>
                                        </p:tav>
                                      </p:tavLst>
                                    </p:anim>
                                    <p:anim calcmode="lin" valueType="num">
                                      <p:cBhvr additive="base">
                                        <p:cTn id="16"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0" fill="hold"/>
                                        <p:tgtEl>
                                          <p:spTgt spid="8"/>
                                        </p:tgtEl>
                                        <p:attrNameLst>
                                          <p:attrName>ppt_x</p:attrName>
                                        </p:attrNameLst>
                                      </p:cBhvr>
                                      <p:tavLst>
                                        <p:tav tm="0">
                                          <p:val>
                                            <p:strVal val="#ppt_x"/>
                                          </p:val>
                                        </p:tav>
                                        <p:tav tm="100000">
                                          <p:val>
                                            <p:strVal val="#ppt_x"/>
                                          </p:val>
                                        </p:tav>
                                      </p:tavLst>
                                    </p:anim>
                                    <p:anim calcmode="lin" valueType="num">
                                      <p:cBhvr additive="base">
                                        <p:cTn id="22"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endParaRPr lang="ru-RU" smtClean="0"/>
          </a:p>
        </p:txBody>
      </p:sp>
      <p:sp>
        <p:nvSpPr>
          <p:cNvPr id="18435" name="Rectangle 3"/>
          <p:cNvSpPr>
            <a:spLocks noGrp="1" noChangeArrowheads="1"/>
          </p:cNvSpPr>
          <p:nvPr>
            <p:ph sz="quarter" idx="1"/>
          </p:nvPr>
        </p:nvSpPr>
        <p:spPr>
          <a:xfrm>
            <a:off x="457200" y="1600200"/>
            <a:ext cx="7467600" cy="4873625"/>
          </a:xfrm>
        </p:spPr>
        <p:txBody>
          <a:bodyPr/>
          <a:lstStyle/>
          <a:p>
            <a:pPr eaLnBrk="1" hangingPunct="1"/>
            <a:endParaRPr lang="ru-RU" smtClean="0"/>
          </a:p>
        </p:txBody>
      </p:sp>
      <p:pic>
        <p:nvPicPr>
          <p:cNvPr id="18436" name="Picture 4" descr="Изображение 059"/>
          <p:cNvPicPr>
            <a:picLocks noChangeAspect="1" noChangeArrowheads="1"/>
          </p:cNvPicPr>
          <p:nvPr/>
        </p:nvPicPr>
        <p:blipFill>
          <a:blip r:embed="rId2"/>
          <a:srcRect/>
          <a:stretch>
            <a:fillRect/>
          </a:stretch>
        </p:blipFill>
        <p:spPr bwMode="auto">
          <a:xfrm>
            <a:off x="250825" y="260350"/>
            <a:ext cx="7489825" cy="6337300"/>
          </a:xfrm>
          <a:prstGeom prst="rect">
            <a:avLst/>
          </a:prstGeom>
          <a:noFill/>
          <a:ln w="9525">
            <a:noFill/>
            <a:miter lim="800000"/>
            <a:headEnd/>
            <a:tailEnd/>
          </a:ln>
        </p:spPr>
      </p:pic>
      <p:sp>
        <p:nvSpPr>
          <p:cNvPr id="18437" name="Rectangle 5"/>
          <p:cNvSpPr>
            <a:spLocks noChangeArrowheads="1"/>
          </p:cNvSpPr>
          <p:nvPr/>
        </p:nvSpPr>
        <p:spPr bwMode="auto">
          <a:xfrm>
            <a:off x="539750" y="836613"/>
            <a:ext cx="7056438" cy="4206875"/>
          </a:xfrm>
          <a:prstGeom prst="rect">
            <a:avLst/>
          </a:prstGeom>
          <a:noFill/>
          <a:ln w="9525">
            <a:noFill/>
            <a:miter lim="800000"/>
            <a:headEnd/>
            <a:tailEnd/>
          </a:ln>
        </p:spPr>
        <p:txBody>
          <a:bodyPr>
            <a:spAutoFit/>
          </a:bodyPr>
          <a:lstStyle/>
          <a:p>
            <a:r>
              <a:rPr lang="ru-RU" sz="3000" b="1">
                <a:solidFill>
                  <a:srgbClr val="FFFFFF"/>
                </a:solidFill>
              </a:rPr>
              <a:t>В каждой улице здесь – история,</a:t>
            </a:r>
          </a:p>
          <a:p>
            <a:r>
              <a:rPr lang="ru-RU" sz="3000" b="1">
                <a:solidFill>
                  <a:srgbClr val="FFFFFF"/>
                </a:solidFill>
              </a:rPr>
              <a:t>И в семье каждой свой роман,</a:t>
            </a:r>
          </a:p>
          <a:p>
            <a:r>
              <a:rPr lang="ru-RU" sz="3000" b="1">
                <a:solidFill>
                  <a:srgbClr val="FFFFFF"/>
                </a:solidFill>
              </a:rPr>
              <a:t>Своя сага, своя хронология,</a:t>
            </a:r>
          </a:p>
          <a:p>
            <a:r>
              <a:rPr lang="ru-RU" sz="3000" b="1">
                <a:solidFill>
                  <a:srgbClr val="FFFFFF"/>
                </a:solidFill>
              </a:rPr>
              <a:t>Загляни и поймёшь всё сам.</a:t>
            </a:r>
          </a:p>
          <a:p>
            <a:endParaRPr lang="ru-RU" sz="3000" b="1">
              <a:solidFill>
                <a:srgbClr val="FFFFFF"/>
              </a:solidFill>
            </a:endParaRPr>
          </a:p>
          <a:p>
            <a:r>
              <a:rPr lang="ru-RU" sz="3000" b="1">
                <a:solidFill>
                  <a:srgbClr val="FFFFFF"/>
                </a:solidFill>
              </a:rPr>
              <a:t>Поспеши сохранить историю,</a:t>
            </a:r>
          </a:p>
          <a:p>
            <a:r>
              <a:rPr lang="ru-RU" sz="3000" b="1">
                <a:solidFill>
                  <a:srgbClr val="FFFFFF"/>
                </a:solidFill>
              </a:rPr>
              <a:t>И гордись, что среди лесов,</a:t>
            </a:r>
          </a:p>
          <a:p>
            <a:r>
              <a:rPr lang="ru-RU" sz="3000" b="1">
                <a:solidFill>
                  <a:srgbClr val="FFFFFF"/>
                </a:solidFill>
              </a:rPr>
              <a:t>Есть деревня – малая Родина,</a:t>
            </a:r>
          </a:p>
          <a:p>
            <a:r>
              <a:rPr lang="ru-RU" sz="3000" b="1">
                <a:solidFill>
                  <a:srgbClr val="FFFFFF"/>
                </a:solidFill>
              </a:rPr>
              <a:t>Твоё детство, твой мир, твой кров.</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endParaRPr lang="ru-RU" smtClean="0"/>
          </a:p>
        </p:txBody>
      </p:sp>
      <p:sp>
        <p:nvSpPr>
          <p:cNvPr id="9219" name="Rectangle 3"/>
          <p:cNvSpPr>
            <a:spLocks noGrp="1" noChangeArrowheads="1"/>
          </p:cNvSpPr>
          <p:nvPr>
            <p:ph sz="quarter" idx="1"/>
          </p:nvPr>
        </p:nvSpPr>
        <p:spPr>
          <a:xfrm>
            <a:off x="457200" y="1600200"/>
            <a:ext cx="7467600" cy="4873625"/>
          </a:xfrm>
        </p:spPr>
        <p:txBody>
          <a:bodyPr/>
          <a:lstStyle/>
          <a:p>
            <a:pPr eaLnBrk="1" hangingPunct="1"/>
            <a:endParaRPr lang="ru-RU" smtClean="0"/>
          </a:p>
        </p:txBody>
      </p:sp>
      <p:pic>
        <p:nvPicPr>
          <p:cNvPr id="9220" name="Picture 4" descr="Изображение 076"/>
          <p:cNvPicPr>
            <a:picLocks noChangeAspect="1" noChangeArrowheads="1"/>
          </p:cNvPicPr>
          <p:nvPr/>
        </p:nvPicPr>
        <p:blipFill>
          <a:blip r:embed="rId2"/>
          <a:srcRect/>
          <a:stretch>
            <a:fillRect/>
          </a:stretch>
        </p:blipFill>
        <p:spPr bwMode="auto">
          <a:xfrm>
            <a:off x="323850" y="260350"/>
            <a:ext cx="7416800" cy="5905500"/>
          </a:xfrm>
          <a:prstGeom prst="rect">
            <a:avLst/>
          </a:prstGeom>
          <a:noFill/>
          <a:ln w="9525">
            <a:noFill/>
            <a:miter lim="800000"/>
            <a:headEnd/>
            <a:tailEnd/>
          </a:ln>
        </p:spPr>
      </p:pic>
      <p:sp>
        <p:nvSpPr>
          <p:cNvPr id="9221" name="Rectangle 5"/>
          <p:cNvSpPr>
            <a:spLocks noChangeArrowheads="1"/>
          </p:cNvSpPr>
          <p:nvPr/>
        </p:nvSpPr>
        <p:spPr bwMode="auto">
          <a:xfrm>
            <a:off x="323850" y="2205038"/>
            <a:ext cx="7200900" cy="1938337"/>
          </a:xfrm>
          <a:prstGeom prst="rect">
            <a:avLst/>
          </a:prstGeom>
          <a:noFill/>
          <a:ln w="9525">
            <a:noFill/>
            <a:miter lim="800000"/>
            <a:headEnd/>
            <a:tailEnd/>
          </a:ln>
        </p:spPr>
        <p:txBody>
          <a:bodyPr>
            <a:spAutoFit/>
          </a:bodyPr>
          <a:lstStyle/>
          <a:p>
            <a:r>
              <a:rPr lang="ru-RU" sz="2400" b="1" i="1">
                <a:solidFill>
                  <a:srgbClr val="000099"/>
                </a:solidFill>
              </a:rPr>
              <a:t>Посреди необъятных просторов и пашен,</a:t>
            </a:r>
          </a:p>
          <a:p>
            <a:r>
              <a:rPr lang="ru-RU" sz="2400" b="1" i="1">
                <a:solidFill>
                  <a:srgbClr val="000099"/>
                </a:solidFill>
              </a:rPr>
              <a:t>Под распахнутым небом любимым до слёз,</a:t>
            </a:r>
          </a:p>
          <a:p>
            <a:r>
              <a:rPr lang="ru-RU" sz="2400" b="1" i="1">
                <a:solidFill>
                  <a:srgbClr val="000099"/>
                </a:solidFill>
              </a:rPr>
              <a:t>Есть такая земля Становлянская наша,</a:t>
            </a:r>
          </a:p>
          <a:p>
            <a:r>
              <a:rPr lang="ru-RU" sz="2400" b="1" i="1">
                <a:solidFill>
                  <a:srgbClr val="000099"/>
                </a:solidFill>
              </a:rPr>
              <a:t>Где родиться и вырасти нам довелось.</a:t>
            </a:r>
          </a:p>
          <a:p>
            <a:pPr algn="r"/>
            <a:r>
              <a:rPr lang="ru-RU" sz="2400" b="1" i="1">
                <a:solidFill>
                  <a:srgbClr val="000099"/>
                </a:solidFill>
              </a:rPr>
              <a:t>Ю. Макаров</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ru-RU" sz="3600" b="1" u="sng" smtClean="0"/>
              <a:t>АГЕЕВСКИЙ ПОДЗЕМНЫЙ ХОД</a:t>
            </a:r>
          </a:p>
        </p:txBody>
      </p:sp>
      <p:pic>
        <p:nvPicPr>
          <p:cNvPr id="10243" name="Picture 4" descr="Scan10009"/>
          <p:cNvPicPr>
            <a:picLocks noGrp="1" noChangeAspect="1" noChangeArrowheads="1"/>
          </p:cNvPicPr>
          <p:nvPr>
            <p:ph sz="quarter" idx="1"/>
          </p:nvPr>
        </p:nvPicPr>
        <p:blipFill>
          <a:blip r:embed="rId2"/>
          <a:srcRect l="-1833"/>
          <a:stretch>
            <a:fillRect/>
          </a:stretch>
        </p:blipFill>
        <p:spPr>
          <a:xfrm>
            <a:off x="357188" y="1571625"/>
            <a:ext cx="6985000" cy="4497388"/>
          </a:xfrm>
          <a:noFill/>
        </p:spPr>
      </p:pic>
      <p:sp>
        <p:nvSpPr>
          <p:cNvPr id="4" name="Прямоугольник 3"/>
          <p:cNvSpPr/>
          <p:nvPr/>
        </p:nvSpPr>
        <p:spPr>
          <a:xfrm>
            <a:off x="4857752" y="6215082"/>
            <a:ext cx="2500493" cy="40011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rPr>
              <a:t>АГЕЕВСКИЙ ПРУД</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5750" y="0"/>
            <a:ext cx="8215313" cy="6215063"/>
          </a:xfrm>
        </p:spPr>
        <p:txBody>
          <a:bodyPr/>
          <a:lstStyle/>
          <a:p>
            <a:pPr eaLnBrk="1" fontAlgn="auto" hangingPunct="1">
              <a:spcAft>
                <a:spcPts val="0"/>
              </a:spcAft>
              <a:defRPr/>
            </a:pPr>
            <a:r>
              <a:rPr lang="ru-RU" sz="2100" i="1" dirty="0" smtClean="0"/>
              <a:t>Есть в нашем районе пруд – </a:t>
            </a:r>
            <a:r>
              <a:rPr lang="ru-RU" sz="2100" i="1" dirty="0" err="1" smtClean="0"/>
              <a:t>Агеевский</a:t>
            </a:r>
            <a:r>
              <a:rPr lang="ru-RU" sz="2100" i="1" dirty="0" smtClean="0"/>
              <a:t>. По рассказам старожила </a:t>
            </a:r>
            <a:r>
              <a:rPr lang="ru-RU" sz="2100" i="1" dirty="0" err="1" smtClean="0"/>
              <a:t>Дякиной</a:t>
            </a:r>
            <a:r>
              <a:rPr lang="ru-RU" sz="2100" i="1" dirty="0" smtClean="0"/>
              <a:t> А.С., он образовался на месте небольшой речушки, по берегам которой была расположена довольно большая деревня, название ей было </a:t>
            </a:r>
            <a:r>
              <a:rPr lang="ru-RU" sz="2100" i="1" dirty="0" err="1" smtClean="0"/>
              <a:t>Агеевка</a:t>
            </a:r>
            <a:r>
              <a:rPr lang="ru-RU" sz="2100" i="1" dirty="0" smtClean="0"/>
              <a:t>. Это населённый пункт располагался на окраине большого леса (сейчас его называют </a:t>
            </a:r>
            <a:r>
              <a:rPr lang="ru-RU" sz="2100" i="1" dirty="0" err="1" smtClean="0"/>
              <a:t>Агеевский</a:t>
            </a:r>
            <a:r>
              <a:rPr lang="ru-RU" sz="2100" i="1" dirty="0" smtClean="0"/>
              <a:t>), дороги были плохие, подвозить продовольствие было неудобно: и местные жители ходили в магазин в соседнее село </a:t>
            </a:r>
            <a:r>
              <a:rPr lang="ru-RU" sz="2100" i="1" dirty="0" err="1" smtClean="0"/>
              <a:t>Тросное</a:t>
            </a:r>
            <a:r>
              <a:rPr lang="ru-RU" sz="2100" i="1" dirty="0" smtClean="0"/>
              <a:t>, закупая продукты впрок. Ребятишки учились в </a:t>
            </a:r>
            <a:r>
              <a:rPr lang="ru-RU" sz="2100" i="1" dirty="0" err="1" smtClean="0"/>
              <a:t>Тросновской</a:t>
            </a:r>
            <a:r>
              <a:rPr lang="ru-RU" sz="2100" i="1" dirty="0" smtClean="0"/>
              <a:t> школе. В весеннюю распутицу речку разливало так, что не пройти, не проехать. Из-за неудобств люди стали покидать родные дома, деревня опустела. </a:t>
            </a:r>
            <a:br>
              <a:rPr lang="ru-RU" sz="2100" i="1" dirty="0" smtClean="0"/>
            </a:br>
            <a:r>
              <a:rPr lang="ru-RU" sz="2100" i="1" dirty="0" smtClean="0"/>
              <a:t> В 60-70 годах речку запрудили, по предположению </a:t>
            </a:r>
            <a:r>
              <a:rPr lang="ru-RU" sz="2100" i="1" dirty="0" err="1" smtClean="0"/>
              <a:t>Дякиной</a:t>
            </a:r>
            <a:r>
              <a:rPr lang="ru-RU" sz="2100" i="1" dirty="0" smtClean="0"/>
              <a:t> А.С. здесь хотели сделать мельницу, а от деревни остались лишь небольшие напоминания: развалины домов, разделы огородов. Люди давно разъехались и живут в соседних сёлах: Становое, </a:t>
            </a:r>
            <a:r>
              <a:rPr lang="ru-RU" sz="2100" i="1" dirty="0" err="1" smtClean="0"/>
              <a:t>Тростное</a:t>
            </a:r>
            <a:r>
              <a:rPr lang="ru-RU" sz="2100" i="1" dirty="0" smtClean="0"/>
              <a:t>. Но вот легенда о подземном ходе бытует в народе и по сей день.</a:t>
            </a:r>
          </a:p>
        </p:txBody>
      </p:sp>
      <p:sp>
        <p:nvSpPr>
          <p:cNvPr id="11267" name="Rectangle 3"/>
          <p:cNvSpPr>
            <a:spLocks noGrp="1" noChangeArrowheads="1"/>
          </p:cNvSpPr>
          <p:nvPr>
            <p:ph sz="quarter" idx="1"/>
          </p:nvPr>
        </p:nvSpPr>
        <p:spPr>
          <a:xfrm>
            <a:off x="457200" y="1600200"/>
            <a:ext cx="7467600" cy="4873625"/>
          </a:xfrm>
        </p:spPr>
        <p:txBody>
          <a:bodyPr/>
          <a:lstStyle/>
          <a:p>
            <a:pPr eaLnBrk="1" hangingPunct="1"/>
            <a:endParaRPr lang="ru-RU"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endParaRPr lang="ru-RU" smtClean="0"/>
          </a:p>
        </p:txBody>
      </p:sp>
      <p:pic>
        <p:nvPicPr>
          <p:cNvPr id="12291" name="Picture 4" descr="Scan10009"/>
          <p:cNvPicPr>
            <a:picLocks noGrp="1" noChangeAspect="1" noChangeArrowheads="1"/>
          </p:cNvPicPr>
          <p:nvPr>
            <p:ph sz="quarter" idx="1"/>
          </p:nvPr>
        </p:nvPicPr>
        <p:blipFill>
          <a:blip r:embed="rId2"/>
          <a:srcRect l="-1689"/>
          <a:stretch>
            <a:fillRect/>
          </a:stretch>
        </p:blipFill>
        <p:spPr>
          <a:xfrm>
            <a:off x="428625" y="500063"/>
            <a:ext cx="6985000" cy="5043487"/>
          </a:xfrm>
          <a:noFill/>
        </p:spPr>
      </p:pic>
      <p:sp>
        <p:nvSpPr>
          <p:cNvPr id="4" name="Прямоугольник 3"/>
          <p:cNvSpPr/>
          <p:nvPr/>
        </p:nvSpPr>
        <p:spPr>
          <a:xfrm>
            <a:off x="4357686" y="5715016"/>
            <a:ext cx="3216713" cy="52322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defRPr/>
            </a:pPr>
            <a:r>
              <a:rPr lang="ru-RU" sz="28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Агеевский</a:t>
            </a:r>
            <a:r>
              <a:rPr lang="ru-RU"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 лес</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endParaRPr lang="ru-RU" smtClean="0"/>
          </a:p>
        </p:txBody>
      </p:sp>
      <p:sp>
        <p:nvSpPr>
          <p:cNvPr id="13315" name="Rectangle 3"/>
          <p:cNvSpPr>
            <a:spLocks noGrp="1" noChangeArrowheads="1"/>
          </p:cNvSpPr>
          <p:nvPr>
            <p:ph sz="quarter" idx="1"/>
          </p:nvPr>
        </p:nvSpPr>
        <p:spPr>
          <a:xfrm>
            <a:off x="457200" y="1600200"/>
            <a:ext cx="7467600" cy="4873625"/>
          </a:xfrm>
        </p:spPr>
        <p:txBody>
          <a:bodyPr/>
          <a:lstStyle/>
          <a:p>
            <a:pPr eaLnBrk="1" hangingPunct="1"/>
            <a:endParaRPr lang="ru-RU" smtClean="0"/>
          </a:p>
        </p:txBody>
      </p:sp>
      <p:pic>
        <p:nvPicPr>
          <p:cNvPr id="13316" name="Picture 4" descr="Изображение 084"/>
          <p:cNvPicPr>
            <a:picLocks noChangeAspect="1" noChangeArrowheads="1"/>
          </p:cNvPicPr>
          <p:nvPr/>
        </p:nvPicPr>
        <p:blipFill>
          <a:blip r:embed="rId2"/>
          <a:srcRect/>
          <a:stretch>
            <a:fillRect/>
          </a:stretch>
        </p:blipFill>
        <p:spPr bwMode="auto">
          <a:xfrm>
            <a:off x="250825" y="260350"/>
            <a:ext cx="7345363" cy="6337300"/>
          </a:xfrm>
          <a:prstGeom prst="rect">
            <a:avLst/>
          </a:prstGeom>
          <a:noFill/>
          <a:ln w="9525">
            <a:noFill/>
            <a:miter lim="800000"/>
            <a:headEnd/>
            <a:tailEnd/>
          </a:ln>
        </p:spPr>
      </p:pic>
      <p:sp>
        <p:nvSpPr>
          <p:cNvPr id="8197" name="Rectangle 5"/>
          <p:cNvSpPr>
            <a:spLocks noChangeArrowheads="1"/>
          </p:cNvSpPr>
          <p:nvPr/>
        </p:nvSpPr>
        <p:spPr bwMode="auto">
          <a:xfrm>
            <a:off x="323850" y="476250"/>
            <a:ext cx="7127875" cy="6186309"/>
          </a:xfrm>
          <a:prstGeom prst="rect">
            <a:avLst/>
          </a:prstGeom>
          <a:noFill/>
          <a:ln w="9525">
            <a:noFill/>
            <a:miter lim="800000"/>
            <a:headEnd/>
            <a:tailEnd/>
          </a:ln>
        </p:spPr>
        <p:txBody>
          <a:bodyPr>
            <a:spAutoFit/>
          </a:bodyPr>
          <a:lstStyle/>
          <a:p>
            <a:pPr>
              <a:defRPr/>
            </a:pPr>
            <a:r>
              <a:rPr lang="ru-RU" sz="2200" b="1" dirty="0">
                <a:ln>
                  <a:solidFill>
                    <a:schemeClr val="bg1">
                      <a:lumMod val="95000"/>
                    </a:schemeClr>
                  </a:solidFill>
                </a:ln>
                <a:solidFill>
                  <a:srgbClr val="000099"/>
                </a:solidFill>
                <a:latin typeface="Arial" charset="0"/>
              </a:rPr>
              <a:t>«</a:t>
            </a:r>
            <a:r>
              <a:rPr lang="ru-RU" sz="2200" b="1" dirty="0" err="1">
                <a:ln>
                  <a:solidFill>
                    <a:schemeClr val="bg1">
                      <a:lumMod val="95000"/>
                    </a:schemeClr>
                  </a:solidFill>
                </a:ln>
                <a:solidFill>
                  <a:srgbClr val="000099"/>
                </a:solidFill>
                <a:latin typeface="Arial" charset="0"/>
              </a:rPr>
              <a:t>Давным</a:t>
            </a:r>
            <a:r>
              <a:rPr lang="ru-RU" sz="2200" b="1" dirty="0">
                <a:ln>
                  <a:solidFill>
                    <a:schemeClr val="bg1">
                      <a:lumMod val="95000"/>
                    </a:schemeClr>
                  </a:solidFill>
                </a:ln>
                <a:solidFill>
                  <a:srgbClr val="000099"/>
                </a:solidFill>
                <a:latin typeface="Arial" charset="0"/>
              </a:rPr>
              <a:t> – давно в годы войны, теперь уже никто и не скажет какой, в нашем </a:t>
            </a:r>
            <a:r>
              <a:rPr lang="ru-RU" sz="2200" b="1" dirty="0" err="1">
                <a:ln>
                  <a:solidFill>
                    <a:schemeClr val="bg1">
                      <a:lumMod val="95000"/>
                    </a:schemeClr>
                  </a:solidFill>
                </a:ln>
                <a:solidFill>
                  <a:srgbClr val="000099"/>
                </a:solidFill>
                <a:latin typeface="Arial" charset="0"/>
              </a:rPr>
              <a:t>Агеевском</a:t>
            </a:r>
            <a:r>
              <a:rPr lang="ru-RU" sz="2200" b="1" dirty="0">
                <a:ln>
                  <a:solidFill>
                    <a:schemeClr val="bg1">
                      <a:lumMod val="95000"/>
                    </a:schemeClr>
                  </a:solidFill>
                </a:ln>
                <a:solidFill>
                  <a:srgbClr val="000099"/>
                </a:solidFill>
                <a:latin typeface="Arial" charset="0"/>
              </a:rPr>
              <a:t> лесу был проделан подземный ход, чтобы у людей была лазейка для отступления. Люди говорят, что был этот ход ещё при </a:t>
            </a:r>
            <a:r>
              <a:rPr lang="ru-RU" sz="2200" b="1" dirty="0" err="1">
                <a:ln>
                  <a:solidFill>
                    <a:schemeClr val="bg1">
                      <a:lumMod val="95000"/>
                    </a:schemeClr>
                  </a:solidFill>
                </a:ln>
                <a:solidFill>
                  <a:srgbClr val="000099"/>
                </a:solidFill>
                <a:latin typeface="Arial" charset="0"/>
              </a:rPr>
              <a:t>манголо-татарксом</a:t>
            </a:r>
            <a:r>
              <a:rPr lang="ru-RU" sz="2200" b="1" dirty="0">
                <a:ln>
                  <a:solidFill>
                    <a:schemeClr val="bg1">
                      <a:lumMod val="95000"/>
                    </a:schemeClr>
                  </a:solidFill>
                </a:ln>
                <a:solidFill>
                  <a:srgbClr val="000099"/>
                </a:solidFill>
                <a:latin typeface="Arial" charset="0"/>
              </a:rPr>
              <a:t> нашествии. Из </a:t>
            </a:r>
            <a:r>
              <a:rPr lang="ru-RU" sz="2200" b="1" dirty="0" err="1">
                <a:ln>
                  <a:solidFill>
                    <a:schemeClr val="bg1">
                      <a:lumMod val="95000"/>
                    </a:schemeClr>
                  </a:solidFill>
                </a:ln>
                <a:solidFill>
                  <a:srgbClr val="000099"/>
                </a:solidFill>
                <a:latin typeface="Arial" charset="0"/>
              </a:rPr>
              <a:t>покон</a:t>
            </a:r>
            <a:r>
              <a:rPr lang="ru-RU" sz="2200" b="1" dirty="0">
                <a:ln>
                  <a:solidFill>
                    <a:schemeClr val="bg1">
                      <a:lumMod val="95000"/>
                    </a:schemeClr>
                  </a:solidFill>
                </a:ln>
                <a:solidFill>
                  <a:srgbClr val="000099"/>
                </a:solidFill>
                <a:latin typeface="Arial" charset="0"/>
              </a:rPr>
              <a:t> веков хранилась тайна нахождения подземелья в семье лесничих. Эту тайну как реликвию передавали из поколения в поколение, от отца к сыну, чтобы в решающую минуту спасти многие тысячи жизней».</a:t>
            </a:r>
          </a:p>
          <a:p>
            <a:pPr>
              <a:defRPr/>
            </a:pPr>
            <a:r>
              <a:rPr lang="ru-RU" sz="2200" b="1" dirty="0">
                <a:ln>
                  <a:solidFill>
                    <a:schemeClr val="bg1">
                      <a:lumMod val="95000"/>
                    </a:schemeClr>
                  </a:solidFill>
                </a:ln>
                <a:solidFill>
                  <a:srgbClr val="000099"/>
                </a:solidFill>
                <a:latin typeface="Arial" charset="0"/>
              </a:rPr>
              <a:t>Прошли годы… В </a:t>
            </a:r>
            <a:r>
              <a:rPr lang="ru-RU" sz="2200" b="1" dirty="0" err="1">
                <a:ln>
                  <a:solidFill>
                    <a:schemeClr val="bg1">
                      <a:lumMod val="95000"/>
                    </a:schemeClr>
                  </a:solidFill>
                </a:ln>
                <a:solidFill>
                  <a:srgbClr val="000099"/>
                </a:solidFill>
                <a:latin typeface="Arial" charset="0"/>
              </a:rPr>
              <a:t>Агеевке</a:t>
            </a:r>
            <a:r>
              <a:rPr lang="ru-RU" sz="2200" b="1" dirty="0">
                <a:ln>
                  <a:solidFill>
                    <a:schemeClr val="bg1">
                      <a:lumMod val="95000"/>
                    </a:schemeClr>
                  </a:solidFill>
                </a:ln>
                <a:solidFill>
                  <a:srgbClr val="000099"/>
                </a:solidFill>
                <a:latin typeface="Arial" charset="0"/>
              </a:rPr>
              <a:t> уже давно нет лесников… А знаменитый подземный ход, который, возможно, спас множество людей, уже забыт и заброшен.</a:t>
            </a:r>
          </a:p>
          <a:p>
            <a:pPr>
              <a:defRPr/>
            </a:pPr>
            <a:r>
              <a:rPr lang="ru-RU" sz="2200" b="1" dirty="0">
                <a:ln>
                  <a:solidFill>
                    <a:schemeClr val="bg1">
                      <a:lumMod val="95000"/>
                    </a:schemeClr>
                  </a:solidFill>
                </a:ln>
                <a:solidFill>
                  <a:srgbClr val="000099"/>
                </a:solidFill>
                <a:latin typeface="Arial" charset="0"/>
              </a:rPr>
              <a:t>Многие пытались   найти, каждое деревце просматривали, исследовали, но его нет, как нет, канул в небытие, как и семья, хранящая эту тайну</a:t>
            </a:r>
            <a:r>
              <a:rPr lang="ru-RU" sz="2200" dirty="0">
                <a:solidFill>
                  <a:schemeClr val="bg2"/>
                </a:solidFill>
                <a:latin typeface="Arial"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9075" y="227013"/>
            <a:ext cx="7477125" cy="6297612"/>
          </a:xfrm>
        </p:spPr>
        <p:txBody>
          <a:bodyPr/>
          <a:lstStyle/>
          <a:p>
            <a:pPr eaLnBrk="1" fontAlgn="auto" hangingPunct="1">
              <a:spcAft>
                <a:spcPts val="0"/>
              </a:spcAft>
              <a:defRPr/>
            </a:pPr>
            <a:endParaRPr lang="ru-RU" smtClean="0"/>
          </a:p>
        </p:txBody>
      </p:sp>
      <p:sp>
        <p:nvSpPr>
          <p:cNvPr id="14339" name="Rectangle 3"/>
          <p:cNvSpPr>
            <a:spLocks noGrp="1" noChangeArrowheads="1"/>
          </p:cNvSpPr>
          <p:nvPr>
            <p:ph sz="quarter" idx="1"/>
          </p:nvPr>
        </p:nvSpPr>
        <p:spPr>
          <a:xfrm>
            <a:off x="263525" y="260350"/>
            <a:ext cx="7386638" cy="6264275"/>
          </a:xfrm>
        </p:spPr>
        <p:txBody>
          <a:bodyPr/>
          <a:lstStyle/>
          <a:p>
            <a:pPr marL="0" indent="0" algn="ctr" eaLnBrk="1" hangingPunct="1">
              <a:lnSpc>
                <a:spcPct val="90000"/>
              </a:lnSpc>
              <a:buFontTx/>
              <a:buNone/>
            </a:pPr>
            <a:r>
              <a:rPr lang="ru-RU" sz="2800" b="1" u="sng" smtClean="0">
                <a:solidFill>
                  <a:srgbClr val="000099"/>
                </a:solidFill>
              </a:rPr>
              <a:t>ИСТОРИЯ СКЛЕПА В СЕЛЕ ТРОСТНОЕ</a:t>
            </a:r>
            <a:endParaRPr lang="ru-RU" sz="2800" smtClean="0">
              <a:solidFill>
                <a:srgbClr val="000099"/>
              </a:solidFill>
            </a:endParaRPr>
          </a:p>
          <a:p>
            <a:pPr marL="0" indent="0" eaLnBrk="1" hangingPunct="1">
              <a:lnSpc>
                <a:spcPct val="90000"/>
              </a:lnSpc>
              <a:buFontTx/>
              <a:buNone/>
            </a:pPr>
            <a:r>
              <a:rPr lang="ru-RU" sz="1600" smtClean="0">
                <a:solidFill>
                  <a:srgbClr val="000099"/>
                </a:solidFill>
              </a:rPr>
              <a:t>       В каждой стране, у каждого народа есть свои обычаи захоронения людей: гробницы, сожжение мёртвых на костре, пирамиды и многие другие. Каждый  верит, что, если похоронить человека именно таким  способом, ему будет легче на том свете и он обязательно попадёт в рай. В нашей стране людей хоронят в могилах. Но можно встретить и исключения из правил.</a:t>
            </a:r>
          </a:p>
          <a:p>
            <a:pPr marL="0" indent="0" eaLnBrk="1" hangingPunct="1">
              <a:lnSpc>
                <a:spcPct val="90000"/>
              </a:lnSpc>
              <a:buFontTx/>
              <a:buNone/>
            </a:pPr>
            <a:r>
              <a:rPr lang="ru-RU" sz="1600" smtClean="0">
                <a:solidFill>
                  <a:srgbClr val="000099"/>
                </a:solidFill>
              </a:rPr>
              <a:t>       В селе Тростное на окраине деревни  стоит, оставшаяся от церкви, полуразвалившаяся колокольня, а рядом, как и положено на Руси,- кладбище.</a:t>
            </a:r>
          </a:p>
          <a:p>
            <a:pPr marL="0" indent="0" eaLnBrk="1" hangingPunct="1">
              <a:lnSpc>
                <a:spcPct val="80000"/>
              </a:lnSpc>
              <a:buFontTx/>
              <a:buNone/>
            </a:pPr>
            <a:r>
              <a:rPr lang="ru-RU" sz="1600" smtClean="0">
                <a:solidFill>
                  <a:srgbClr val="000099"/>
                </a:solidFill>
              </a:rPr>
              <a:t>Да только есть здесь одна ограда, которая притягивает к себе взгляды посетителей. Дело в том, что это не простая могила, а склеп. Странно звучит, ведь это необычный для наших мест способ захоронения. </a:t>
            </a:r>
          </a:p>
          <a:p>
            <a:pPr marL="0" indent="0" eaLnBrk="1" hangingPunct="1">
              <a:lnSpc>
                <a:spcPct val="80000"/>
              </a:lnSpc>
              <a:buFontTx/>
              <a:buNone/>
            </a:pPr>
            <a:r>
              <a:rPr lang="ru-RU" sz="1600" smtClean="0">
                <a:solidFill>
                  <a:srgbClr val="000099"/>
                </a:solidFill>
              </a:rPr>
              <a:t>      Люди говорят, что построил этот склеп мужчина для своей жены. Она очень долго и тяжело болела, и строительство было начато ещё при её жизни. И вот склеп уже построен, а женщина ещё жива. И вот муж решает положить конец её земным мукам и помог по её просьбам уйти ей из жизни, и похоронить её в этом склепе.</a:t>
            </a:r>
          </a:p>
          <a:p>
            <a:pPr marL="0" indent="0" eaLnBrk="1" hangingPunct="1">
              <a:lnSpc>
                <a:spcPct val="80000"/>
              </a:lnSpc>
              <a:buFontTx/>
              <a:buNone/>
            </a:pPr>
            <a:r>
              <a:rPr lang="ru-RU" sz="1600" smtClean="0">
                <a:solidFill>
                  <a:srgbClr val="000099"/>
                </a:solidFill>
              </a:rPr>
              <a:t>Говорят, что изначально в склепе имелось застеклённое оконце на верхней части, через которое муж мог какое-то время видеть свою любимую. После его смерти (скончался вскоре), он был положен, по его последней воли, рядом с женой. </a:t>
            </a:r>
          </a:p>
          <a:p>
            <a:pPr marL="0" indent="0" eaLnBrk="1" hangingPunct="1">
              <a:lnSpc>
                <a:spcPct val="80000"/>
              </a:lnSpc>
              <a:buFontTx/>
              <a:buNone/>
            </a:pPr>
            <a:r>
              <a:rPr lang="ru-RU" sz="1600" smtClean="0">
                <a:solidFill>
                  <a:srgbClr val="000099"/>
                </a:solidFill>
              </a:rPr>
              <a:t>Людей это приводило в шок, т.к. похоронены ни как все, не преданы земле. Окно было заделано, и только необычная конструкция напоминает нам об этом. Появилось много разных историй связанных с этим местом.</a:t>
            </a:r>
          </a:p>
          <a:p>
            <a:pPr marL="0" indent="0" eaLnBrk="1" hangingPunct="1">
              <a:lnSpc>
                <a:spcPct val="90000"/>
              </a:lnSpc>
              <a:buFontTx/>
              <a:buNone/>
            </a:pPr>
            <a:endParaRPr lang="ru-RU" sz="1600" smtClean="0">
              <a:solidFill>
                <a:srgbClr val="00009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357563" y="285750"/>
            <a:ext cx="4357687" cy="357188"/>
          </a:xfrm>
        </p:spPr>
        <p:txBody>
          <a:bodyPr/>
          <a:lstStyle/>
          <a:p>
            <a:pPr eaLnBrk="1" fontAlgn="auto" hangingPunct="1">
              <a:spcAft>
                <a:spcPts val="0"/>
              </a:spcAft>
              <a:defRPr/>
            </a:pPr>
            <a:r>
              <a:rPr lang="ru-RU" sz="1400" b="1" dirty="0" smtClean="0">
                <a:solidFill>
                  <a:srgbClr val="FFC000"/>
                </a:solidFill>
              </a:rPr>
              <a:t>Уцелевшая колокольня у кладбища с. </a:t>
            </a:r>
            <a:r>
              <a:rPr lang="ru-RU" sz="1400" b="1" dirty="0" err="1" smtClean="0">
                <a:solidFill>
                  <a:srgbClr val="FFC000"/>
                </a:solidFill>
              </a:rPr>
              <a:t>Тростное</a:t>
            </a:r>
            <a:endParaRPr lang="ru-RU" sz="1400" b="1" dirty="0" smtClean="0">
              <a:solidFill>
                <a:srgbClr val="FFC000"/>
              </a:solidFill>
            </a:endParaRPr>
          </a:p>
        </p:txBody>
      </p:sp>
      <p:pic>
        <p:nvPicPr>
          <p:cNvPr id="15363" name="Picture 4" descr="Mail0005"/>
          <p:cNvPicPr>
            <a:picLocks noGrp="1" noChangeAspect="1" noChangeArrowheads="1"/>
          </p:cNvPicPr>
          <p:nvPr>
            <p:ph sz="quarter" idx="1"/>
          </p:nvPr>
        </p:nvPicPr>
        <p:blipFill>
          <a:blip r:embed="rId2"/>
          <a:srcRect b="-172"/>
          <a:stretch>
            <a:fillRect/>
          </a:stretch>
        </p:blipFill>
        <p:spPr>
          <a:xfrm>
            <a:off x="428625" y="285750"/>
            <a:ext cx="2786063" cy="3414713"/>
          </a:xfrm>
          <a:noFill/>
        </p:spPr>
      </p:pic>
      <p:pic>
        <p:nvPicPr>
          <p:cNvPr id="15364" name="Picture 4" descr="Mail0005"/>
          <p:cNvPicPr>
            <a:picLocks noChangeAspect="1" noChangeArrowheads="1"/>
          </p:cNvPicPr>
          <p:nvPr/>
        </p:nvPicPr>
        <p:blipFill>
          <a:blip r:embed="rId3"/>
          <a:srcRect/>
          <a:stretch>
            <a:fillRect/>
          </a:stretch>
        </p:blipFill>
        <p:spPr bwMode="auto">
          <a:xfrm>
            <a:off x="5786438" y="2143125"/>
            <a:ext cx="2386012" cy="4186238"/>
          </a:xfrm>
          <a:prstGeom prst="rect">
            <a:avLst/>
          </a:prstGeom>
          <a:noFill/>
          <a:ln w="9525">
            <a:noFill/>
            <a:miter lim="800000"/>
            <a:headEnd/>
            <a:tailEnd/>
          </a:ln>
        </p:spPr>
      </p:pic>
      <p:sp>
        <p:nvSpPr>
          <p:cNvPr id="5" name="Прямоугольник 4"/>
          <p:cNvSpPr/>
          <p:nvPr/>
        </p:nvSpPr>
        <p:spPr>
          <a:xfrm>
            <a:off x="5500694" y="1714488"/>
            <a:ext cx="3217548" cy="30777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1400" b="1" dirty="0">
                <a:ln w="11430">
                  <a:solidFill>
                    <a:srgbClr val="FF9900"/>
                  </a:solidFill>
                </a:ln>
                <a:solidFill>
                  <a:srgbClr val="FFC000"/>
                </a:solidFill>
                <a:effectLst>
                  <a:outerShdw blurRad="50800" dist="39000" dir="5460000" algn="tl">
                    <a:srgbClr val="000000">
                      <a:alpha val="38000"/>
                    </a:srgbClr>
                  </a:outerShdw>
                </a:effectLst>
              </a:rPr>
              <a:t>Склеп на </a:t>
            </a:r>
            <a:r>
              <a:rPr lang="ru-RU" sz="1400" b="1" dirty="0" err="1">
                <a:ln w="11430">
                  <a:solidFill>
                    <a:srgbClr val="FF9900"/>
                  </a:solidFill>
                </a:ln>
                <a:solidFill>
                  <a:srgbClr val="FFC000"/>
                </a:solidFill>
                <a:effectLst>
                  <a:outerShdw blurRad="50800" dist="39000" dir="5460000" algn="tl">
                    <a:srgbClr val="000000">
                      <a:alpha val="38000"/>
                    </a:srgbClr>
                  </a:outerShdw>
                </a:effectLst>
              </a:rPr>
              <a:t>тростновском</a:t>
            </a:r>
            <a:r>
              <a:rPr lang="ru-RU" sz="1400" b="1" dirty="0">
                <a:ln w="11430">
                  <a:solidFill>
                    <a:srgbClr val="FF9900"/>
                  </a:solidFill>
                </a:ln>
                <a:solidFill>
                  <a:srgbClr val="FFC000"/>
                </a:solidFill>
                <a:effectLst>
                  <a:outerShdw blurRad="50800" dist="39000" dir="5460000" algn="tl">
                    <a:srgbClr val="000000">
                      <a:alpha val="38000"/>
                    </a:srgbClr>
                  </a:outerShdw>
                </a:effectLst>
              </a:rPr>
              <a:t> кладбище</a:t>
            </a:r>
          </a:p>
        </p:txBody>
      </p:sp>
      <p:sp>
        <p:nvSpPr>
          <p:cNvPr id="15366" name="Прямоугольник 5"/>
          <p:cNvSpPr>
            <a:spLocks noChangeArrowheads="1"/>
          </p:cNvSpPr>
          <p:nvPr/>
        </p:nvSpPr>
        <p:spPr bwMode="auto">
          <a:xfrm>
            <a:off x="500063" y="4071938"/>
            <a:ext cx="4572000" cy="2085975"/>
          </a:xfrm>
          <a:prstGeom prst="rect">
            <a:avLst/>
          </a:prstGeom>
          <a:noFill/>
          <a:ln w="9525">
            <a:noFill/>
            <a:miter lim="800000"/>
            <a:headEnd/>
            <a:tailEnd/>
          </a:ln>
        </p:spPr>
        <p:txBody>
          <a:bodyPr>
            <a:spAutoFit/>
          </a:bodyPr>
          <a:lstStyle/>
          <a:p>
            <a:pPr>
              <a:lnSpc>
                <a:spcPct val="80000"/>
              </a:lnSpc>
            </a:pPr>
            <a:r>
              <a:rPr lang="ru-RU">
                <a:solidFill>
                  <a:srgbClr val="000099"/>
                </a:solidFill>
              </a:rPr>
              <a:t>Эти легенды, скорее всего, появились из-за необычного для наших мест способа захоронения. Да только теперь каждый человек, с опаской и с интересом смотрит на это загадочное место. </a:t>
            </a:r>
          </a:p>
          <a:p>
            <a:pPr>
              <a:lnSpc>
                <a:spcPct val="80000"/>
              </a:lnSpc>
            </a:pPr>
            <a:r>
              <a:rPr lang="ru-RU">
                <a:solidFill>
                  <a:srgbClr val="000099"/>
                </a:solidFill>
              </a:rPr>
              <a:t>У меня создалось впечатление, что это может быть создано только любящими руками для любимого человека.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algn="ctr" eaLnBrk="1" fontAlgn="auto" hangingPunct="1">
              <a:spcAft>
                <a:spcPts val="0"/>
              </a:spcAft>
              <a:defRPr/>
            </a:pPr>
            <a:r>
              <a:rPr lang="ru-RU" b="1" u="sng" dirty="0" smtClean="0"/>
              <a:t/>
            </a:r>
            <a:br>
              <a:rPr lang="ru-RU" b="1" u="sng" dirty="0" smtClean="0"/>
            </a:br>
            <a:r>
              <a:rPr lang="ru-RU" b="1" u="sng" dirty="0" smtClean="0"/>
              <a:t/>
            </a:r>
            <a:br>
              <a:rPr lang="ru-RU" b="1" u="sng" dirty="0" smtClean="0"/>
            </a:br>
            <a:r>
              <a:rPr lang="ru-RU" b="1" u="sng" dirty="0" smtClean="0"/>
              <a:t>Легенда о святом колодце </a:t>
            </a:r>
            <a:br>
              <a:rPr lang="ru-RU" b="1" u="sng" dirty="0" smtClean="0"/>
            </a:br>
            <a:r>
              <a:rPr lang="ru-RU" b="1" u="sng" dirty="0" smtClean="0"/>
              <a:t>в урочище </a:t>
            </a:r>
            <a:r>
              <a:rPr lang="ru-RU" b="1" u="sng" dirty="0" err="1" smtClean="0"/>
              <a:t>Оскошное</a:t>
            </a:r>
            <a:endParaRPr lang="ru-RU" b="1" u="sng" dirty="0" smtClean="0"/>
          </a:p>
        </p:txBody>
      </p:sp>
      <p:pic>
        <p:nvPicPr>
          <p:cNvPr id="16387" name="Picture 4" descr="Mail0007"/>
          <p:cNvPicPr>
            <a:picLocks noGrp="1" noChangeAspect="1" noChangeArrowheads="1"/>
          </p:cNvPicPr>
          <p:nvPr>
            <p:ph sz="quarter" idx="1"/>
          </p:nvPr>
        </p:nvPicPr>
        <p:blipFill>
          <a:blip r:embed="rId2"/>
          <a:srcRect/>
          <a:stretch>
            <a:fillRect/>
          </a:stretch>
        </p:blipFill>
        <p:spPr>
          <a:xfrm>
            <a:off x="285750" y="1428750"/>
            <a:ext cx="2870200" cy="3786188"/>
          </a:xfrm>
          <a:noFill/>
        </p:spPr>
      </p:pic>
      <p:sp>
        <p:nvSpPr>
          <p:cNvPr id="5" name="Прямоугольник 4"/>
          <p:cNvSpPr/>
          <p:nvPr/>
        </p:nvSpPr>
        <p:spPr>
          <a:xfrm>
            <a:off x="142844" y="5357826"/>
            <a:ext cx="2544799" cy="338554"/>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ru-RU" sz="1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Урочище </a:t>
            </a:r>
            <a:r>
              <a:rPr lang="ru-RU" sz="16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Оскошное</a:t>
            </a:r>
            <a:endParaRPr lang="ru-RU" sz="1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endParaRPr>
          </a:p>
        </p:txBody>
      </p:sp>
      <p:sp>
        <p:nvSpPr>
          <p:cNvPr id="16389" name="Прямоугольник 5"/>
          <p:cNvSpPr>
            <a:spLocks noChangeArrowheads="1"/>
          </p:cNvSpPr>
          <p:nvPr/>
        </p:nvSpPr>
        <p:spPr bwMode="auto">
          <a:xfrm>
            <a:off x="3357563" y="1428750"/>
            <a:ext cx="5286375" cy="5262563"/>
          </a:xfrm>
          <a:prstGeom prst="rect">
            <a:avLst/>
          </a:prstGeom>
          <a:noFill/>
          <a:ln w="9525">
            <a:noFill/>
            <a:miter lim="800000"/>
            <a:headEnd/>
            <a:tailEnd/>
          </a:ln>
        </p:spPr>
        <p:txBody>
          <a:bodyPr>
            <a:spAutoFit/>
          </a:bodyPr>
          <a:lstStyle/>
          <a:p>
            <a:r>
              <a:rPr lang="ru-RU" sz="1600">
                <a:solidFill>
                  <a:srgbClr val="000099"/>
                </a:solidFill>
              </a:rPr>
              <a:t>В лесу  Оскошное (это урочище между Становым и Тростным) есть колодец. Раньше здесь был просто ручей, теперь родник заключили в колодец, рядом с любовью, верой и уважением оградили место. Но даже  и в те времена, когда это был просто ключ, пробивающийся из склона, верующие  вереницей шли сюда. А дело всё в том, что люди говорят- вода здесь святая, волшебная, и целительная.</a:t>
            </a:r>
            <a:br>
              <a:rPr lang="ru-RU" sz="1600">
                <a:solidFill>
                  <a:srgbClr val="000099"/>
                </a:solidFill>
              </a:rPr>
            </a:br>
            <a:r>
              <a:rPr lang="ru-RU" sz="1600">
                <a:solidFill>
                  <a:srgbClr val="000099"/>
                </a:solidFill>
              </a:rPr>
              <a:t>         Каждый год 6 июля на День Владимирской Божьей Матери у этого колодца проходит служба, батюшка освящает воду, а люди набирают её и хранят как самое ценное сокровище. Ведь это им оберег от злых духов и несчастий, от сглаза и порчи, и самое лучшее лекарство. Именно поэтому люди производят омовение водой из колодца, оставляя там  и ту одежду, в которой пришли, и то, чем вытирались, оставляя тем самым хвори и несчастия. Это видно по остаткам одежды, увешанным на ветвях орешника.  Старые люди говорят, что вода смывает все недуги с человека, а оставленная одежда не позволяет им вернуться назад.</a:t>
            </a:r>
            <a:endParaRPr lang="ru-RU" sz="160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141</TotalTime>
  <Words>780</Words>
  <Application>Microsoft Office PowerPoint</Application>
  <PresentationFormat>Экран (4:3)</PresentationFormat>
  <Paragraphs>41</Paragraphs>
  <Slides>11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Century Schoolbook</vt:lpstr>
      <vt:lpstr>Wingdings</vt:lpstr>
      <vt:lpstr>Wingdings 2</vt:lpstr>
      <vt:lpstr>Эркер</vt:lpstr>
      <vt:lpstr>Приложение 1      «Легенды нашего края» </vt:lpstr>
      <vt:lpstr>Слайд 2</vt:lpstr>
      <vt:lpstr>АГЕЕВСКИЙ ПОДЗЕМНЫЙ ХОД</vt:lpstr>
      <vt:lpstr>Есть в нашем районе пруд – Агеевский. По рассказам старожила Дякиной А.С., он образовался на месте небольшой речушки, по берегам которой была расположена довольно большая деревня, название ей было Агеевка. Это населённый пункт располагался на окраине большого леса (сейчас его называют Агеевский), дороги были плохие, подвозить продовольствие было неудобно: и местные жители ходили в магазин в соседнее село Тросное, закупая продукты впрок. Ребятишки учились в Тросновской школе. В весеннюю распутицу речку разливало так, что не пройти, не проехать. Из-за неудобств люди стали покидать родные дома, деревня опустела.   В 60-70 годах речку запрудили, по предположению Дякиной А.С. здесь хотели сделать мельницу, а от деревни остались лишь небольшие напоминания: развалины домов, разделы огородов. Люди давно разъехались и живут в соседних сёлах: Становое, Тростное. Но вот легенда о подземном ходе бытует в народе и по сей день.</vt:lpstr>
      <vt:lpstr>Слайд 5</vt:lpstr>
      <vt:lpstr>Слайд 6</vt:lpstr>
      <vt:lpstr>Слайд 7</vt:lpstr>
      <vt:lpstr>Уцелевшая колокольня у кладбища с. Тростное</vt:lpstr>
      <vt:lpstr>  Легенда о святом колодце  в урочище Оскошное</vt:lpstr>
      <vt:lpstr>Слайд 10</vt:lpstr>
      <vt:lpstr>Слайд 11</vt:lpstr>
    </vt:vector>
  </TitlesOfParts>
  <Company>школа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Работа на районный конкурс исследовательских краеведческих работ. НОМИНАЦИЯ: «КУЛЬТУРНОЕ НАСЛЕДИЕ ЛИПЕЦКОГО КРАЯ» «Легенды моего края» МОУ ООШ с. Кириллово  Выполнили:  Ролин Ярослав, Пыжова Анастасия,  учащиеся МОУ ООШ с. Кириллово  Становлянского района  6 класс Руководители:  Лаврищева Галина Валентиновна  учитель региональной культуры; Бирюкова Надежда Николаевна  учитель немецкого языка</dc:title>
  <dc:creator>учителя</dc:creator>
  <cp:lastModifiedBy>user</cp:lastModifiedBy>
  <cp:revision>10</cp:revision>
  <dcterms:created xsi:type="dcterms:W3CDTF">2009-12-09T10:33:27Z</dcterms:created>
  <dcterms:modified xsi:type="dcterms:W3CDTF">2021-05-13T15:58:21Z</dcterms:modified>
</cp:coreProperties>
</file>