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93" r:id="rId3"/>
    <p:sldId id="294" r:id="rId4"/>
    <p:sldId id="295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9" r:id="rId26"/>
    <p:sldId id="290" r:id="rId27"/>
    <p:sldId id="291" r:id="rId28"/>
    <p:sldId id="292" r:id="rId29"/>
    <p:sldId id="296" r:id="rId30"/>
    <p:sldId id="297" r:id="rId31"/>
    <p:sldId id="298" r:id="rId32"/>
    <p:sldId id="299" r:id="rId33"/>
    <p:sldId id="300" r:id="rId34"/>
    <p:sldId id="304" r:id="rId35"/>
    <p:sldId id="301" r:id="rId36"/>
    <p:sldId id="302" r:id="rId37"/>
    <p:sldId id="26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38" autoAdjust="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449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464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946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6949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8946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2223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3115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3570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308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26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971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41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8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427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42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47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991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BE5BB67-DFB3-4FFC-9DC1-B09FC41BB0D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0D6A032-88E6-4576-B895-7CD3DC543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422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vk.com/feed?section=search&amp;q=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2154" y="2141008"/>
            <a:ext cx="9398745" cy="2677648"/>
          </a:xfrm>
        </p:spPr>
        <p:txBody>
          <a:bodyPr/>
          <a:lstStyle/>
          <a:p>
            <a:pPr algn="ctr"/>
            <a:r>
              <a:rPr lang="ru-RU" dirty="0" smtClean="0">
                <a:latin typeface="Sylfaen" panose="010A0502050306030303" pitchFamily="18" charset="0"/>
              </a:rPr>
              <a:t>ПРОЕКТНЫЙ ОФИС</a:t>
            </a:r>
            <a:br>
              <a:rPr lang="ru-RU" dirty="0" smtClean="0">
                <a:latin typeface="Sylfaen" panose="010A0502050306030303" pitchFamily="18" charset="0"/>
              </a:rPr>
            </a:br>
            <a:r>
              <a:rPr lang="ru-RU" dirty="0" smtClean="0">
                <a:latin typeface="Sylfaen" panose="010A0502050306030303" pitchFamily="18" charset="0"/>
              </a:rPr>
              <a:t>«ВОЛОНТЕРЫ КУЛЬТУРЫ ОРЕНБУРЖЬЯ»</a:t>
            </a:r>
            <a:endParaRPr lang="ru-RU" dirty="0">
              <a:latin typeface="Sylfaen" panose="010A050205030603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955" y="744028"/>
            <a:ext cx="2605426" cy="110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151447" y="11878070"/>
            <a:ext cx="98863" cy="113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0739" y="911842"/>
            <a:ext cx="1330271" cy="707320"/>
          </a:xfrm>
          <a:prstGeom prst="rect">
            <a:avLst/>
          </a:prstGeom>
        </p:spPr>
      </p:pic>
      <p:pic>
        <p:nvPicPr>
          <p:cNvPr id="4102" name="Picture 6" descr="https://culture.gov.ru/about/national-project/official_symbols/LogoBlu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001" y="613473"/>
            <a:ext cx="1304058" cy="130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43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253" y="978584"/>
            <a:ext cx="8825659" cy="706964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8"/>
          </p:nvPr>
        </p:nvSpPr>
        <p:spPr>
          <a:xfrm>
            <a:off x="4603003" y="2689757"/>
            <a:ext cx="3050437" cy="1234543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Интерактивная игра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</a:rPr>
              <a:t>Квиз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 искусств»</a:t>
            </a: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470" y="3201038"/>
            <a:ext cx="3448930" cy="2586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jjdelguMtW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265" y="4112998"/>
            <a:ext cx="3215986" cy="2381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n-N1NWTOSe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6725" y="2859666"/>
            <a:ext cx="3628158" cy="2721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57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253" y="978584"/>
            <a:ext cx="8825659" cy="706964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19"/>
          </p:nvPr>
        </p:nvSpPr>
        <p:spPr>
          <a:xfrm>
            <a:off x="4587915" y="2583677"/>
            <a:ext cx="3050438" cy="843056"/>
          </a:xfrm>
        </p:spPr>
        <p:txBody>
          <a:bodyPr/>
          <a:lstStyle/>
          <a:p>
            <a:pPr algn="ctr"/>
            <a:r>
              <a:rPr lang="en-US" sz="1600" b="1" dirty="0" smtClean="0"/>
              <a:t>I </a:t>
            </a:r>
            <a:r>
              <a:rPr lang="ru-RU" sz="1600" b="1" dirty="0" err="1" smtClean="0"/>
              <a:t>Креативная</a:t>
            </a:r>
            <a:r>
              <a:rPr lang="ru-RU" sz="1600" b="1" dirty="0" smtClean="0"/>
              <a:t> сессия «Волонтеры культуры Оренбуржья»</a:t>
            </a:r>
          </a:p>
          <a:p>
            <a:endParaRPr lang="ru-RU" dirty="0"/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31" t="17756" r="16089" b="17583"/>
          <a:stretch>
            <a:fillRect/>
          </a:stretch>
        </p:blipFill>
        <p:spPr>
          <a:xfrm>
            <a:off x="1123950" y="2457450"/>
            <a:ext cx="2924175" cy="1733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ttps://sun9-40.userapi.com/BaBfY-w6SZ-qbAod8ZX44ntiMMvtAxiRIXlqDg/JtTwaQ4AW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979" y="4410430"/>
            <a:ext cx="2986721" cy="1990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ttps://sun9-51.userapi.com/c858232/v858232890/1328ce/qUmK3iGQv_M.jpg"/>
          <p:cNvPicPr>
            <a:picLocks noChangeAspect="1" noChangeArrowheads="1"/>
          </p:cNvPicPr>
          <p:nvPr/>
        </p:nvPicPr>
        <p:blipFill>
          <a:blip r:embed="rId4" cstate="print"/>
          <a:srcRect l="10153" t="7781" r="7314" b="3265"/>
          <a:stretch>
            <a:fillRect/>
          </a:stretch>
        </p:blipFill>
        <p:spPr bwMode="auto">
          <a:xfrm>
            <a:off x="8515350" y="2305050"/>
            <a:ext cx="2895600" cy="2079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https://sun9-8.userapi.com/c858120/v858120261/1327d9/O1xSUKZJ19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8504" y="4572000"/>
            <a:ext cx="2901496" cy="1933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4" name="Picture 2" descr="https://sun9-3.userapi.com/gZvQU-vt1Cr9pvJhhcWrjCZTbJmKTQJwiHURGw/TG-iy2MIEb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3899" y="3697287"/>
            <a:ext cx="3203575" cy="2134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57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253" y="978584"/>
            <a:ext cx="8825659" cy="706964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19"/>
          </p:nvPr>
        </p:nvSpPr>
        <p:spPr>
          <a:xfrm>
            <a:off x="4587915" y="2583677"/>
            <a:ext cx="3050438" cy="843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 МАЯ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ПРАЗДНИЧНЫЕ МЕРОПРИЯТИЯ ДНЯ ПОБЕДЫ В ВЕЛИКОЙ ОТЕЧЕСТВЕННОЙ ВОЙНЕ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025" y="3188504"/>
            <a:ext cx="2992313" cy="224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4350" y="3161778"/>
            <a:ext cx="2969144" cy="2226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7324" y="3392275"/>
            <a:ext cx="1637369" cy="291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57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253" y="978584"/>
            <a:ext cx="8825659" cy="706964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19"/>
          </p:nvPr>
        </p:nvSpPr>
        <p:spPr>
          <a:xfrm>
            <a:off x="4587915" y="2402702"/>
            <a:ext cx="3050438" cy="843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 МАЯ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ПРАЗДНИЧНЫЕ МЕРОПРИЯТИЯ ДНЯ ПОБЕДЫ В ВЕЛИКОЙ ОТЕЧЕСТВЕННОЙ ВОЙНЕ</a:t>
            </a:r>
          </a:p>
          <a:p>
            <a:endParaRPr lang="ru-RU" dirty="0"/>
          </a:p>
        </p:txBody>
      </p:sp>
      <p:pic>
        <p:nvPicPr>
          <p:cNvPr id="1026" name="Picture 2" descr="https://sun9-57.userapi.com/sf6mkXYu9yZD4v_qIy4o3wVXJ1NEsymmrv2NtA/ls7wlpR2Q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7" y="3378198"/>
            <a:ext cx="3748089" cy="2498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https://sun9-75.userapi.com/pjQZaBTs7NmOefxY3E_qio-mWNov7n7RxBW0JQ/xcYWp-6yZHg.jpg"/>
          <p:cNvPicPr>
            <a:picLocks noChangeAspect="1" noChangeArrowheads="1"/>
          </p:cNvPicPr>
          <p:nvPr/>
        </p:nvPicPr>
        <p:blipFill>
          <a:blip r:embed="rId3" cstate="print"/>
          <a:srcRect b="13569"/>
          <a:stretch>
            <a:fillRect/>
          </a:stretch>
        </p:blipFill>
        <p:spPr bwMode="auto">
          <a:xfrm>
            <a:off x="4791075" y="3296435"/>
            <a:ext cx="2647950" cy="3437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4" name="Picture 10" descr="https://sun9-28.userapi.com/fWUGzr0BWbAYInCPeLC21q1jbalnDrFCyk-ATA/axYgyTWfQ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0525" y="3392488"/>
            <a:ext cx="3632199" cy="2724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57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253" y="978584"/>
            <a:ext cx="8825659" cy="706964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19"/>
          </p:nvPr>
        </p:nvSpPr>
        <p:spPr>
          <a:xfrm>
            <a:off x="4587915" y="2583677"/>
            <a:ext cx="3050438" cy="843056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Всероссийская акция «Свеча памяти»</a:t>
            </a:r>
          </a:p>
        </p:txBody>
      </p:sp>
      <p:pic>
        <p:nvPicPr>
          <p:cNvPr id="39938" name="Picture 2" descr="https://sun9-12.userapi.com/c854416/v854416967/241455/1z8A_D8SR1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3900" y="3592513"/>
            <a:ext cx="3117849" cy="2077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940" name="Picture 4" descr="https://sun9-12.userapi.com/c854416/v854416967/241469/GR1M9xU5C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202" y="2693988"/>
            <a:ext cx="3447097" cy="2173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942" name="Picture 6" descr="https://sun9-62.userapi.com/c854416/v854416967/24149b/clDCgnhmlk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199" y="2725737"/>
            <a:ext cx="3209925" cy="2139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57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>
          <a:xfrm>
            <a:off x="4561256" y="2318279"/>
            <a:ext cx="3050438" cy="91795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Краеведческие уроки 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/>
              <a:t>«Из истории пуховязального промысла»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 smtClean="0"/>
          </a:p>
          <a:p>
            <a:pPr algn="ctr">
              <a:spcBef>
                <a:spcPts val="0"/>
              </a:spcBef>
            </a:pPr>
            <a:endParaRPr lang="ru-RU" sz="1600" dirty="0" smtClean="0"/>
          </a:p>
          <a:p>
            <a:pPr algn="ctr">
              <a:spcBef>
                <a:spcPts val="0"/>
              </a:spcBef>
            </a:pPr>
            <a:endParaRPr lang="ru-RU" sz="16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825" y="2958985"/>
            <a:ext cx="3116213" cy="2384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0242" name="Picture 2" descr="https://sun9-47.userapi.com/hdzWpyoGU5SbhoPZAcxGLfbUqd0uHgzi6S_fkA/CyGfJwHIYk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9351" y="3038475"/>
            <a:ext cx="3849273" cy="2163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0" name="Picture 2" descr="https://sun9-61.userapi.com/c855636/v855636331/129593/ylfyfFRlJ3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040" y="4040188"/>
            <a:ext cx="3515784" cy="2636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593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>
          <a:xfrm>
            <a:off x="4599356" y="2737379"/>
            <a:ext cx="3050438" cy="91795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Всероссийская акция «Ночь искусств»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 smtClean="0"/>
          </a:p>
          <a:p>
            <a:pPr algn="ctr">
              <a:spcBef>
                <a:spcPts val="0"/>
              </a:spcBef>
            </a:pPr>
            <a:endParaRPr lang="ru-RU" sz="1600" dirty="0" smtClean="0"/>
          </a:p>
          <a:p>
            <a:pPr algn="ctr">
              <a:spcBef>
                <a:spcPts val="0"/>
              </a:spcBef>
            </a:pPr>
            <a:endParaRPr lang="ru-RU" sz="16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35842" name="Picture 2" descr="https://sun9-40.userapi.com/c855420/v855420978/143a15/exYYf-owQO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5300" y="2700337"/>
            <a:ext cx="3603625" cy="2702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844" name="Picture 4" descr="https://sun9-63.userapi.com/3HuRz2tqgITN7GoJPxNQmbZWYgUSIHrwZAMcng/DW_hr4GZ4Xo.jpg"/>
          <p:cNvPicPr>
            <a:picLocks noChangeAspect="1" noChangeArrowheads="1"/>
          </p:cNvPicPr>
          <p:nvPr/>
        </p:nvPicPr>
        <p:blipFill>
          <a:blip r:embed="rId3" cstate="print"/>
          <a:srcRect l="29896" r="24773"/>
          <a:stretch>
            <a:fillRect/>
          </a:stretch>
        </p:blipFill>
        <p:spPr bwMode="auto">
          <a:xfrm>
            <a:off x="1057275" y="2647950"/>
            <a:ext cx="2943225" cy="3246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6" name="Picture 2" descr="https://sun9-73.userapi.com/c857724/v857724978/cd96b/xwXaHY7dHZ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9976" y="3644900"/>
            <a:ext cx="2178049" cy="2907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593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/>
              <a:t>Международный конкурс «Гран-при «Золотые таланты»</a:t>
            </a:r>
          </a:p>
        </p:txBody>
      </p:sp>
      <p:sp>
        <p:nvSpPr>
          <p:cNvPr id="9" name="Текст 5"/>
          <p:cNvSpPr>
            <a:spLocks noGrp="1"/>
          </p:cNvSpPr>
          <p:nvPr>
            <p:ph type="body" sz="half" idx="20"/>
          </p:nvPr>
        </p:nvSpPr>
        <p:spPr>
          <a:xfrm>
            <a:off x="8038474" y="5109104"/>
            <a:ext cx="3051096" cy="917952"/>
          </a:xfrm>
        </p:spPr>
        <p:txBody>
          <a:bodyPr>
            <a:normAutofit/>
          </a:bodyPr>
          <a:lstStyle/>
          <a:p>
            <a:pPr algn="ctr"/>
            <a:r>
              <a:rPr lang="ru-RU" sz="1600" dirty="0"/>
              <a:t>Проект «Мобильная школа творческих инициатив!»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4569288" y="5107893"/>
            <a:ext cx="3049587" cy="91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 smtClean="0"/>
              <a:t>Всероссийская акция «Снежный десант»</a:t>
            </a:r>
            <a:endParaRPr lang="ru-RU" sz="1600" dirty="0"/>
          </a:p>
        </p:txBody>
      </p:sp>
      <p:pic>
        <p:nvPicPr>
          <p:cNvPr id="5" name="Рисунок 4" descr="https://sun9-42.userapi.com/c855336/v855336807/1ae206/f8rvLSMw3D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643" y="2650573"/>
            <a:ext cx="2783763" cy="2087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85"/>
          <a:stretch/>
        </p:blipFill>
        <p:spPr>
          <a:xfrm>
            <a:off x="8129013" y="2688467"/>
            <a:ext cx="2870018" cy="2166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ttps://sun1-94.userapi.com/c858224/v858224388/154105/8STsN0-Ezo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8072" y="2650573"/>
            <a:ext cx="2939275" cy="2204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9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5"/>
          <p:cNvSpPr>
            <a:spLocks noGrp="1"/>
          </p:cNvSpPr>
          <p:nvPr>
            <p:ph type="body" sz="half" idx="20"/>
          </p:nvPr>
        </p:nvSpPr>
        <p:spPr>
          <a:xfrm>
            <a:off x="4609474" y="2346854"/>
            <a:ext cx="3051096" cy="91795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/>
              <a:t>Проект «Мобильная школа творческих инициатив!»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38918" name="Picture 6" descr="https://sun9-68.userapi.com/NNZWgiSJFQ3k4iOaiICu2lsxRAIwNexgkIctLA/szQd--j-uZ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030" y="3181350"/>
            <a:ext cx="2442370" cy="3256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20" name="Picture 8" descr="https://sun9-16.userapi.com/gqbhDbYwqDdGpxR7tmMxYDgFRJuS_-mDZdlHZw/3o3HkmvEG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418" y="3421063"/>
            <a:ext cx="3274482" cy="2455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22" name="Picture 10" descr="https://sun9-22.userapi.com/fexHU_VG8urtga14A9D4H16TDQnttK0ndmYQbw/9UKasMeqHF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0007" y="3352799"/>
            <a:ext cx="3466041" cy="2599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49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/>
              <a:t>Всероссийская акция </a:t>
            </a:r>
            <a:r>
              <a:rPr lang="en-US" sz="1600" dirty="0" smtClean="0"/>
              <a:t>#</a:t>
            </a:r>
            <a:r>
              <a:rPr lang="ru-RU" sz="1600" dirty="0" err="1" smtClean="0"/>
              <a:t>МыВместе</a:t>
            </a:r>
            <a:endParaRPr lang="ru-RU" sz="1600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0"/>
          </p:nvPr>
        </p:nvSpPr>
        <p:spPr>
          <a:xfrm>
            <a:off x="7875087" y="5114583"/>
            <a:ext cx="3266472" cy="9179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Благотворительная акция «Братьям</a:t>
            </a:r>
            <a:r>
              <a:rPr lang="ru-RU" sz="1600" dirty="0"/>
              <a:t> нашим меньшим»</a:t>
            </a:r>
          </a:p>
        </p:txBody>
      </p:sp>
      <p:pic>
        <p:nvPicPr>
          <p:cNvPr id="3074" name="Picture 2" descr="https://sun9-22.userapi.com/c856520/v856520340/165970/zbp6RHjvZj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610" y="2634946"/>
            <a:ext cx="3198782" cy="2133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0.userapi.com/XlxBTSe4oQ8Ng0vzt_H4H-OK9LGQexlZvHoheQ/gMOTjerkHV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8" t="33810" r="2550" b="23094"/>
          <a:stretch/>
        </p:blipFill>
        <p:spPr bwMode="auto">
          <a:xfrm>
            <a:off x="8258175" y="2532308"/>
            <a:ext cx="2419350" cy="2396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1" name="Текст 6"/>
          <p:cNvSpPr>
            <a:spLocks noGrp="1"/>
          </p:cNvSpPr>
          <p:nvPr>
            <p:ph type="body" sz="half" idx="18"/>
          </p:nvPr>
        </p:nvSpPr>
        <p:spPr>
          <a:xfrm>
            <a:off x="4526803" y="5166257"/>
            <a:ext cx="3050437" cy="917949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 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7775" y="2805239"/>
            <a:ext cx="2166186" cy="24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066" y="1267692"/>
            <a:ext cx="5146989" cy="4127499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ЦЕЛЬ: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П</a:t>
            </a:r>
            <a:r>
              <a:rPr lang="ru-RU" sz="2400" dirty="0" smtClean="0"/>
              <a:t>оддержка </a:t>
            </a:r>
            <a:r>
              <a:rPr lang="ru-RU" sz="2400" dirty="0"/>
              <a:t>социального института добровольчества, обеспечение методической, информационной, ресурсной поддержки деятельности, а также популяризация профильного волонтерского движения в </a:t>
            </a:r>
            <a:r>
              <a:rPr lang="ru-RU" sz="2400" dirty="0" smtClean="0"/>
              <a:t>масштабах Оренбуржья.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70" y="1549400"/>
            <a:ext cx="5390129" cy="404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961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>
          <a:xfrm>
            <a:off x="4704131" y="2956453"/>
            <a:ext cx="3050438" cy="280617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dirty="0" smtClean="0"/>
              <a:t>.</a:t>
            </a:r>
          </a:p>
          <a:p>
            <a:pPr algn="ctr">
              <a:spcBef>
                <a:spcPts val="0"/>
              </a:spcBef>
            </a:pPr>
            <a:endParaRPr lang="ru-RU" dirty="0" smtClean="0"/>
          </a:p>
          <a:p>
            <a:pPr algn="ctr">
              <a:spcBef>
                <a:spcPts val="0"/>
              </a:spcBef>
            </a:pPr>
            <a:endParaRPr lang="ru-RU" sz="1600" dirty="0" smtClean="0"/>
          </a:p>
          <a:p>
            <a:pPr algn="ctr">
              <a:spcBef>
                <a:spcPts val="0"/>
              </a:spcBef>
            </a:pPr>
            <a:endParaRPr lang="ru-RU" sz="16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9" name="Текст 5"/>
          <p:cNvSpPr>
            <a:spLocks noGrp="1"/>
          </p:cNvSpPr>
          <p:nvPr>
            <p:ph type="body" sz="half" idx="20"/>
          </p:nvPr>
        </p:nvSpPr>
        <p:spPr>
          <a:xfrm>
            <a:off x="4467225" y="2565929"/>
            <a:ext cx="3400425" cy="91795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/>
              <a:t>Проект «Наш великий, могучий и прекрасный русский язык»</a:t>
            </a:r>
          </a:p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</p:txBody>
      </p:sp>
      <p:pic>
        <p:nvPicPr>
          <p:cNvPr id="36870" name="Picture 6" descr="https://sun9-12.userapi.com/FgUodhBGjkJV65sGY2_DQeezJzAc5YraqIJ39w/5t8lnZep5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517" y="3059113"/>
            <a:ext cx="3464982" cy="2598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74" name="Picture 10" descr="https://sun9-53.userapi.com/z-Gru6MtJXFrG4aJt4D6TkjfXO_i2iw58uaxHg/9KenAMRj0h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4280" y="3817407"/>
            <a:ext cx="2194720" cy="2926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4" name="Picture 2" descr="https://sun9-70.userapi.com/YgWCyjYZdPs570B5IJFhKHyLiArKICgcND5cZg/JvrRveg8c7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4243" y="2973388"/>
            <a:ext cx="3477682" cy="2608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593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00" dirty="0" smtClean="0"/>
              <a:t>XIII </a:t>
            </a:r>
            <a:r>
              <a:rPr lang="ru-RU" sz="1600" dirty="0" smtClean="0"/>
              <a:t>Кинофестиваль «Восток</a:t>
            </a:r>
            <a:r>
              <a:rPr lang="en-US" sz="1600" dirty="0" smtClean="0"/>
              <a:t>&amp;</a:t>
            </a:r>
            <a:r>
              <a:rPr lang="ru-RU" sz="1600" dirty="0" smtClean="0"/>
              <a:t>Запад. Классика и Авангард.»</a:t>
            </a:r>
            <a:endParaRPr lang="ru-RU" sz="1600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0"/>
          </p:nvPr>
        </p:nvSpPr>
        <p:spPr>
          <a:xfrm>
            <a:off x="4455612" y="5076483"/>
            <a:ext cx="3266472" cy="9179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«</a:t>
            </a:r>
            <a:r>
              <a:rPr lang="ru-RU" sz="1600" dirty="0" err="1" smtClean="0"/>
              <a:t>Плоггинг-забег</a:t>
            </a:r>
            <a:r>
              <a:rPr lang="ru-RU" sz="1600" dirty="0" smtClean="0"/>
              <a:t>» в рамках акции </a:t>
            </a:r>
            <a:r>
              <a:rPr lang="ru-RU" sz="1600" dirty="0" smtClean="0">
                <a:hlinkClick r:id="rId2"/>
              </a:rPr>
              <a:t>#</a:t>
            </a:r>
            <a:r>
              <a:rPr lang="ru-RU" sz="1600" dirty="0" err="1" smtClean="0">
                <a:hlinkClick r:id="rId2"/>
              </a:rPr>
              <a:t>МойЭкоДень</a:t>
            </a:r>
            <a:r>
              <a:rPr lang="ru-RU" sz="1600" dirty="0" smtClean="0"/>
              <a:t> от Макдоналдс Россия.</a:t>
            </a:r>
            <a:endParaRPr lang="ru-RU" sz="16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030" name="Picture 6" descr="https://sun9-19.userapi.com/lQwwJGhLaZU3yAvDk12HQg1Z5STe9zwl9-_FHw/1s40b81v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" y="2602904"/>
            <a:ext cx="3362325" cy="2240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Текст 5"/>
          <p:cNvSpPr>
            <a:spLocks noGrp="1"/>
          </p:cNvSpPr>
          <p:nvPr>
            <p:ph type="body" sz="half" idx="20"/>
          </p:nvPr>
        </p:nvSpPr>
        <p:spPr>
          <a:xfrm>
            <a:off x="8217987" y="5200308"/>
            <a:ext cx="3266472" cy="91795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dirty="0" smtClean="0"/>
              <a:t>XVI Всероссийский фестиваль-конкурс народных хоров и ансамблей </a:t>
            </a:r>
            <a:br>
              <a:rPr lang="ru-RU" sz="1600" dirty="0" smtClean="0"/>
            </a:br>
            <a:r>
              <a:rPr lang="ru-RU" sz="1600" dirty="0" smtClean="0"/>
              <a:t>«Поет село родное».</a:t>
            </a:r>
            <a:endParaRPr lang="ru-RU" sz="1600" dirty="0"/>
          </a:p>
        </p:txBody>
      </p:sp>
      <p:pic>
        <p:nvPicPr>
          <p:cNvPr id="1032" name="Picture 8" descr="https://sun9-45.userapi.com/emuVJ6slepfGNXwIrj4v9NPQJAwCe5V7X_9oeg/lik2-Sn2R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3041" y="2600326"/>
            <a:ext cx="2732660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 descr="https://sun9-18.userapi.com/M9eZy8MTJcoigg67ZioN1kspwbNELNSHRN25Og/boofncNk2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9175" y="2300817"/>
            <a:ext cx="2143125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5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1600" dirty="0" smtClean="0"/>
              <a:t> Проект "Православная инициатива " Оренбургской областной </a:t>
            </a:r>
            <a:r>
              <a:rPr lang="ru-RU" sz="1600" dirty="0" err="1" smtClean="0"/>
              <a:t>полиэтнической</a:t>
            </a:r>
            <a:r>
              <a:rPr lang="ru-RU" sz="1600" dirty="0" smtClean="0"/>
              <a:t> библиотеки</a:t>
            </a:r>
            <a:endParaRPr lang="ru-RU" sz="1600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0"/>
          </p:nvPr>
        </p:nvSpPr>
        <p:spPr>
          <a:xfrm>
            <a:off x="4455612" y="5076483"/>
            <a:ext cx="3266472" cy="9179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Субботник на берегу Урала совместно с Социальным движением «ТОДД»</a:t>
            </a:r>
            <a:endParaRPr lang="ru-RU" sz="16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4" name="Текст 5"/>
          <p:cNvSpPr>
            <a:spLocks noGrp="1"/>
          </p:cNvSpPr>
          <p:nvPr>
            <p:ph type="body" sz="half" idx="20"/>
          </p:nvPr>
        </p:nvSpPr>
        <p:spPr>
          <a:xfrm>
            <a:off x="8141787" y="5047908"/>
            <a:ext cx="3266472" cy="9179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Реставрация «Дома пяти ангелов» на улице </a:t>
            </a:r>
            <a:br>
              <a:rPr lang="ru-RU" sz="1600" dirty="0" smtClean="0"/>
            </a:br>
            <a:r>
              <a:rPr lang="ru-RU" sz="1600" dirty="0" smtClean="0"/>
              <a:t>Горького, 21</a:t>
            </a:r>
            <a:endParaRPr lang="ru-RU" sz="1600" dirty="0"/>
          </a:p>
        </p:txBody>
      </p:sp>
      <p:pic>
        <p:nvPicPr>
          <p:cNvPr id="4102" name="Picture 6" descr="https://sun9-37.userapi.com/EWcBzQszXudwCmaWOK6LiT-redxHkBKNP3kWkg/4ql1bMr1Q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0940" y="2592388"/>
            <a:ext cx="3109384" cy="2332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4" name="Picture 8" descr="https://sun9-55.userapi.com/_kEuIVEut73vGyWBZ3DT1jtejzsV8qE5nBHiRw/uotnGusHOdo.jpg"/>
          <p:cNvPicPr>
            <a:picLocks noChangeAspect="1" noChangeArrowheads="1"/>
          </p:cNvPicPr>
          <p:nvPr/>
        </p:nvPicPr>
        <p:blipFill>
          <a:blip r:embed="rId3" cstate="print"/>
          <a:srcRect l="4445" r="8697"/>
          <a:stretch>
            <a:fillRect/>
          </a:stretch>
        </p:blipFill>
        <p:spPr bwMode="auto">
          <a:xfrm>
            <a:off x="8028518" y="2647950"/>
            <a:ext cx="3534832" cy="228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https://sun9-45.userapi.com/WuLM2gcRYBXIvWy8RNvbUugfCVflT4aXNIHKPw/2mNo1SXgprM.jpg"/>
          <p:cNvPicPr>
            <a:picLocks noChangeAspect="1" noChangeArrowheads="1"/>
          </p:cNvPicPr>
          <p:nvPr/>
        </p:nvPicPr>
        <p:blipFill>
          <a:blip r:embed="rId4" cstate="print"/>
          <a:srcRect t="23489" b="2088"/>
          <a:stretch>
            <a:fillRect/>
          </a:stretch>
        </p:blipFill>
        <p:spPr bwMode="auto">
          <a:xfrm>
            <a:off x="1287573" y="2476500"/>
            <a:ext cx="2668476" cy="2647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5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4" name="Текст 5"/>
          <p:cNvSpPr>
            <a:spLocks noGrp="1"/>
          </p:cNvSpPr>
          <p:nvPr>
            <p:ph type="body" sz="half" idx="20"/>
          </p:nvPr>
        </p:nvSpPr>
        <p:spPr>
          <a:xfrm>
            <a:off x="4474662" y="2409483"/>
            <a:ext cx="3266472" cy="91795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/>
              <a:t>Реставрация «Дома пяти ангелов» на улице </a:t>
            </a:r>
            <a:br>
              <a:rPr lang="ru-RU" sz="1600" b="1" dirty="0" smtClean="0"/>
            </a:br>
            <a:r>
              <a:rPr lang="ru-RU" sz="1600" b="1" dirty="0" smtClean="0"/>
              <a:t>Горького, 21</a:t>
            </a:r>
            <a:endParaRPr lang="ru-RU" sz="1600" b="1" dirty="0"/>
          </a:p>
        </p:txBody>
      </p:sp>
      <p:pic>
        <p:nvPicPr>
          <p:cNvPr id="1026" name="Picture 2" descr="https://sun9-26.userapi.com/VFSV44sd4M957_WkV0O1lsjBSW6ajIUduNr9vg/ly1d_Xs9xW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350" y="2428875"/>
            <a:ext cx="2789237" cy="371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ttps://sun9-45.userapi.com/Z2KrTSQrQwp57u5HQ070lkzHj8RNcEbIaN2AbA/4P77Vy6dh1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925" y="2333625"/>
            <a:ext cx="2749549" cy="3666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В Оренбурге местные жители самостоятельно борются с вандализмом на доме с  пятью ангелами | Говорим по дел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2443" y="3438525"/>
            <a:ext cx="3408056" cy="227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5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128216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1600" dirty="0" smtClean="0"/>
              <a:t> </a:t>
            </a:r>
            <a:r>
              <a:rPr lang="ru-RU" sz="2200" dirty="0" smtClean="0"/>
              <a:t>Проект в рамках акции "Дни Оренбургского пухового платка" – исполнение</a:t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sz="2200" dirty="0" err="1" smtClean="0"/>
              <a:t>кавер-версии</a:t>
            </a:r>
            <a:r>
              <a:rPr lang="ru-RU" sz="2200" dirty="0" smtClean="0"/>
              <a:t> песни "Оренбургский пуховый платок".</a:t>
            </a:r>
            <a:endParaRPr lang="ru-RU" sz="1600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0"/>
          </p:nvPr>
        </p:nvSpPr>
        <p:spPr>
          <a:xfrm>
            <a:off x="4455612" y="5181258"/>
            <a:ext cx="3266472" cy="114334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1600" dirty="0" smtClean="0"/>
              <a:t>Торжественная церемония передачи уникального экспоната – «космического» пухового платка – в коллекцию областного музея изобразительных искусств</a:t>
            </a:r>
            <a:endParaRPr lang="ru-RU" sz="16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4" name="Текст 5"/>
          <p:cNvSpPr>
            <a:spLocks noGrp="1"/>
          </p:cNvSpPr>
          <p:nvPr>
            <p:ph type="body" sz="half" idx="20"/>
          </p:nvPr>
        </p:nvSpPr>
        <p:spPr>
          <a:xfrm>
            <a:off x="8141787" y="5209833"/>
            <a:ext cx="3266472" cy="917952"/>
          </a:xfrm>
        </p:spPr>
        <p:txBody>
          <a:bodyPr>
            <a:normAutofit/>
          </a:bodyPr>
          <a:lstStyle/>
          <a:p>
            <a:pPr algn="ctr"/>
            <a:r>
              <a:rPr lang="ru-RU" sz="1600" dirty="0" err="1" smtClean="0"/>
              <a:t>Флеш-моб</a:t>
            </a:r>
            <a:r>
              <a:rPr lang="ru-RU" sz="1600" dirty="0" smtClean="0"/>
              <a:t> ко </a:t>
            </a:r>
            <a:br>
              <a:rPr lang="ru-RU" sz="1600" dirty="0" smtClean="0"/>
            </a:br>
            <a:r>
              <a:rPr lang="ru-RU" sz="1600" dirty="0" smtClean="0"/>
              <a:t>Дню русского единения</a:t>
            </a:r>
            <a:endParaRPr lang="ru-RU" sz="1600" dirty="0"/>
          </a:p>
        </p:txBody>
      </p:sp>
      <p:pic>
        <p:nvPicPr>
          <p:cNvPr id="33794" name="Picture 2" descr="https://sun9-5.userapi.com/Qb7eWkeTjfu-4doYQcfF1dWt7reQlMuBwx_isg/tl30-1wAlo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391" y="2630487"/>
            <a:ext cx="3160183" cy="2370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6" name="Picture 4" descr="https://sun9-49.userapi.com/zEs6hJjdRn_1T2FchOzrLGuVvXURt3LoSsBY4w/6AO303VAg3s.jpg"/>
          <p:cNvPicPr>
            <a:picLocks noChangeAspect="1" noChangeArrowheads="1"/>
          </p:cNvPicPr>
          <p:nvPr/>
        </p:nvPicPr>
        <p:blipFill>
          <a:blip r:embed="rId3" cstate="print"/>
          <a:srcRect l="10962" t="8338" r="9009"/>
          <a:stretch>
            <a:fillRect/>
          </a:stretch>
        </p:blipFill>
        <p:spPr bwMode="auto">
          <a:xfrm>
            <a:off x="4686300" y="2552700"/>
            <a:ext cx="2905125" cy="2495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8" name="Picture 6" descr="https://sun9-38.userapi.com/8-ZcIkC0tuv5bOe4djRNxqVLFIUF1oePMz-c1w/CKotsVGDxXk.jpg"/>
          <p:cNvPicPr>
            <a:picLocks noChangeAspect="1" noChangeArrowheads="1"/>
          </p:cNvPicPr>
          <p:nvPr/>
        </p:nvPicPr>
        <p:blipFill>
          <a:blip r:embed="rId4" cstate="print"/>
          <a:srcRect t="20866"/>
          <a:stretch>
            <a:fillRect/>
          </a:stretch>
        </p:blipFill>
        <p:spPr bwMode="auto">
          <a:xfrm>
            <a:off x="8118477" y="2630367"/>
            <a:ext cx="3111498" cy="2351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5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1282168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 Благотворительная </a:t>
            </a:r>
            <a:r>
              <a:rPr lang="ru-RU" sz="1600" dirty="0" err="1" smtClean="0"/>
              <a:t>квест-экскурсия</a:t>
            </a:r>
            <a:r>
              <a:rPr lang="ru-RU" sz="1600" dirty="0" smtClean="0"/>
              <a:t> «В поисках льва усадьбы </a:t>
            </a:r>
            <a:r>
              <a:rPr lang="ru-RU" sz="1600" dirty="0" err="1" smtClean="0"/>
              <a:t>Городисского</a:t>
            </a:r>
            <a:r>
              <a:rPr lang="ru-RU" sz="1600" dirty="0" smtClean="0"/>
              <a:t>»</a:t>
            </a:r>
            <a:endParaRPr lang="ru-RU" sz="2800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0"/>
          </p:nvPr>
        </p:nvSpPr>
        <p:spPr>
          <a:xfrm>
            <a:off x="4427037" y="5390808"/>
            <a:ext cx="3266472" cy="114334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Международный волонтерский лагерь</a:t>
            </a:r>
            <a:endParaRPr lang="ru-RU" sz="16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4" name="Текст 5"/>
          <p:cNvSpPr>
            <a:spLocks noGrp="1"/>
          </p:cNvSpPr>
          <p:nvPr>
            <p:ph type="body" sz="half" idx="20"/>
          </p:nvPr>
        </p:nvSpPr>
        <p:spPr>
          <a:xfrm>
            <a:off x="8141787" y="5209833"/>
            <a:ext cx="3266472" cy="91795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600" dirty="0" smtClean="0"/>
              <a:t>II</a:t>
            </a:r>
            <a:r>
              <a:rPr lang="ru-RU" sz="1600" dirty="0" smtClean="0"/>
              <a:t> </a:t>
            </a:r>
            <a:r>
              <a:rPr lang="ru-RU" sz="1600" dirty="0" err="1" smtClean="0"/>
              <a:t>Креатив-сессия</a:t>
            </a:r>
            <a:r>
              <a:rPr lang="ru-RU" sz="1600" dirty="0" smtClean="0"/>
              <a:t> </a:t>
            </a:r>
          </a:p>
          <a:p>
            <a:pPr algn="ctr"/>
            <a:r>
              <a:rPr lang="ru-RU" sz="1600" dirty="0" smtClean="0"/>
              <a:t>Волонтеров культуры Оренбуржья</a:t>
            </a:r>
            <a:endParaRPr lang="ru-RU" sz="1600" dirty="0"/>
          </a:p>
        </p:txBody>
      </p:sp>
      <p:pic>
        <p:nvPicPr>
          <p:cNvPr id="33794" name="Picture 2" descr="https://sun9-5.userapi.com/Qb7eWkeTjfu-4doYQcfF1dWt7reQlMuBwx_isg/tl30-1wAlo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391" y="2630487"/>
            <a:ext cx="3160183" cy="2370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8" name="Picture 6" descr="https://sun9-38.userapi.com/8-ZcIkC0tuv5bOe4djRNxqVLFIUF1oePMz-c1w/CKotsVGDxXk.jpg"/>
          <p:cNvPicPr>
            <a:picLocks noChangeAspect="1" noChangeArrowheads="1"/>
          </p:cNvPicPr>
          <p:nvPr/>
        </p:nvPicPr>
        <p:blipFill>
          <a:blip r:embed="rId3" cstate="print"/>
          <a:srcRect t="20866"/>
          <a:stretch>
            <a:fillRect/>
          </a:stretch>
        </p:blipFill>
        <p:spPr bwMode="auto">
          <a:xfrm>
            <a:off x="8118477" y="2630367"/>
            <a:ext cx="3111498" cy="2351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ttps://sun9-74.userapi.com/impg/LCKm5mLE1hxwBJkkSBDN3lDWPdAU0N2s6wtecw/FMvS5whqJz0.jpg?size=1920x1440&amp;quality=96&amp;sign=0dca479a6b1ad84fc2dd60f3ac81bb6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459" y="2627313"/>
            <a:ext cx="3189816" cy="2392362"/>
          </a:xfrm>
          <a:prstGeom prst="rect">
            <a:avLst/>
          </a:prstGeom>
          <a:noFill/>
        </p:spPr>
      </p:pic>
      <p:pic>
        <p:nvPicPr>
          <p:cNvPr id="1030" name="Picture 6" descr="https://sun9-67.userapi.com/impg/ro-ReScFwIfNk53afe6IjGUaQDSLNSKGt7ADew/F_wsLm4cpfU.jpg?size=1080x1080&amp;quality=96&amp;sign=71326d93a1efd1bd7dc1fcfab72b2ba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3600" y="2492375"/>
            <a:ext cx="2813050" cy="2813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2" name="Picture 8" descr="https://sun9-52.userapi.com/impg/o3LQzLk56j4A9C8NhssIEJ-qfpRnsUUdZWSw3Q/xrFe-b2dN5s.jpg?size=1500x1000&amp;quality=96&amp;sign=02b736c5f2eae6bc809ae77cbf90896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0849" y="2628900"/>
            <a:ext cx="3543300" cy="236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5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>
          <a:xfrm>
            <a:off x="1126378" y="5404382"/>
            <a:ext cx="3050437" cy="128216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Концерт, посвященный завершению Года памяти и славы</a:t>
            </a:r>
            <a:endParaRPr lang="ru-RU" sz="1600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0"/>
          </p:nvPr>
        </p:nvSpPr>
        <p:spPr>
          <a:xfrm>
            <a:off x="4446087" y="5562258"/>
            <a:ext cx="3266472" cy="114334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Открытие Дома культуры в селе </a:t>
            </a:r>
            <a:r>
              <a:rPr lang="ru-RU" sz="1600" dirty="0" err="1" smtClean="0"/>
              <a:t>Янгиз-Марьевка</a:t>
            </a:r>
            <a:endParaRPr lang="ru-RU" sz="16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4" name="Текст 5"/>
          <p:cNvSpPr>
            <a:spLocks noGrp="1"/>
          </p:cNvSpPr>
          <p:nvPr>
            <p:ph type="body" sz="half" idx="20"/>
          </p:nvPr>
        </p:nvSpPr>
        <p:spPr>
          <a:xfrm>
            <a:off x="8103687" y="5609883"/>
            <a:ext cx="3266472" cy="9179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Новогодние  поздравления детей с ОВЗ</a:t>
            </a:r>
          </a:p>
        </p:txBody>
      </p:sp>
      <p:pic>
        <p:nvPicPr>
          <p:cNvPr id="44034" name="Picture 2" descr="https://sun9-49.userapi.com/impg/YvpZtmrleDHMEJqIiMAz4v9-m6EJ8_uLo-4HLA/beOykwhNKMQ.jpg?size=1200x1600&amp;quality=96&amp;sign=5cb2249ee2d74c971ad720df2b2c390e&amp;type=album"/>
          <p:cNvPicPr>
            <a:picLocks noChangeAspect="1" noChangeArrowheads="1"/>
          </p:cNvPicPr>
          <p:nvPr/>
        </p:nvPicPr>
        <p:blipFill>
          <a:blip r:embed="rId2" cstate="print"/>
          <a:srcRect t="26733" b="3960"/>
          <a:stretch>
            <a:fillRect/>
          </a:stretch>
        </p:blipFill>
        <p:spPr bwMode="auto">
          <a:xfrm>
            <a:off x="1184274" y="2457450"/>
            <a:ext cx="2886075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036" name="Picture 4" descr="https://sun9-7.userapi.com/impg/aFg6oCFRCUUMT-jsN6B76HIpeE6FtC2b6-ZIDQ/GpR7Jbuz3eo.jpg?size=956x1276&amp;quality=96&amp;sign=0e4042fbd666a739a639df54315823f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381250"/>
            <a:ext cx="2241549" cy="2991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038" name="Picture 6" descr="https://sun9-23.userapi.com/impg/i3OBD0YZUtFGzTU-wjiAIOmhbWsWGMAckjwNag/xRcwCvo7Mh8.jpg?size=960x1280&amp;quality=96&amp;sign=bc072729359ebf65ac4fd4e813cb30b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550" y="2357967"/>
            <a:ext cx="2291556" cy="3055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5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>
          <a:xfrm>
            <a:off x="669178" y="5499632"/>
            <a:ext cx="3050437" cy="128216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Открытие Театра кукол</a:t>
            </a:r>
            <a:endParaRPr lang="ru-RU" sz="1600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0"/>
          </p:nvPr>
        </p:nvSpPr>
        <p:spPr>
          <a:xfrm>
            <a:off x="4446087" y="5457483"/>
            <a:ext cx="3266472" cy="114334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 V ежегодная премия "Студент года"</a:t>
            </a:r>
            <a:endParaRPr lang="ru-RU" sz="16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4" name="Текст 5"/>
          <p:cNvSpPr>
            <a:spLocks noGrp="1"/>
          </p:cNvSpPr>
          <p:nvPr>
            <p:ph type="body" sz="half" idx="20"/>
          </p:nvPr>
        </p:nvSpPr>
        <p:spPr>
          <a:xfrm>
            <a:off x="8103687" y="5467008"/>
            <a:ext cx="3266472" cy="9179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Семинар для добровольцев «</a:t>
            </a:r>
            <a:r>
              <a:rPr lang="ru-RU" sz="1600" dirty="0" err="1" smtClean="0"/>
              <a:t>ВолонтерЯ</a:t>
            </a:r>
            <a:r>
              <a:rPr lang="ru-RU" sz="1600" dirty="0" smtClean="0"/>
              <a:t>» + </a:t>
            </a:r>
            <a:r>
              <a:rPr lang="ru-RU" sz="1600" dirty="0" err="1" smtClean="0"/>
              <a:t>добро-квиз</a:t>
            </a:r>
            <a:r>
              <a:rPr lang="ru-RU" sz="1600" dirty="0" smtClean="0"/>
              <a:t> </a:t>
            </a:r>
          </a:p>
          <a:p>
            <a:pPr algn="ctr"/>
            <a:endParaRPr lang="ru-RU" sz="1600" dirty="0" smtClean="0"/>
          </a:p>
        </p:txBody>
      </p:sp>
      <p:pic>
        <p:nvPicPr>
          <p:cNvPr id="45058" name="Picture 2" descr="https://sun9-66.userapi.com/impg/DZTaDd7zNQCgREeN-bW_La4D0aHPFAq0Q7496Q/gH_DwjyJz0s.jpg?size=1600x899&amp;quality=96&amp;sign=aa1949d99b59b1269d00d269d3ac3cd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90" y="2800350"/>
            <a:ext cx="3983759" cy="2238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60" name="Picture 4" descr="https://sun9-53.userapi.com/impg/Q6-h8ag0Uay7ePVmlPVKEmUMQBO6TSppgNQrkg/Y-_9SRLXOTU.jpg?size=1080x1080&amp;quality=96&amp;sign=738d03b3941793d6543bbec2915118f5&amp;type=album"/>
          <p:cNvPicPr>
            <a:picLocks noChangeAspect="1" noChangeArrowheads="1"/>
          </p:cNvPicPr>
          <p:nvPr/>
        </p:nvPicPr>
        <p:blipFill>
          <a:blip r:embed="rId3" cstate="print"/>
          <a:srcRect l="11442" t="21302" r="7628" b="11721"/>
          <a:stretch>
            <a:fillRect/>
          </a:stretch>
        </p:blipFill>
        <p:spPr bwMode="auto">
          <a:xfrm>
            <a:off x="4781550" y="2819400"/>
            <a:ext cx="276225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62" name="Picture 6" descr="https://sun9-33.userapi.com/impg/vACSvkoFTp7vUS_t6NAJhElTIDzrPL4PtuWuqg/SQynrDetCPY.jpg?size=1600x1600&amp;quality=96&amp;sign=0f639defec69ea54bb46a173bbad87eb&amp;type=album"/>
          <p:cNvPicPr>
            <a:picLocks noChangeAspect="1" noChangeArrowheads="1"/>
          </p:cNvPicPr>
          <p:nvPr/>
        </p:nvPicPr>
        <p:blipFill>
          <a:blip r:embed="rId4" cstate="print"/>
          <a:srcRect l="8225" t="16104" r="7879" b="16364"/>
          <a:stretch>
            <a:fillRect/>
          </a:stretch>
        </p:blipFill>
        <p:spPr bwMode="auto">
          <a:xfrm>
            <a:off x="8077200" y="2647950"/>
            <a:ext cx="3076575" cy="247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5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>
          <a:xfrm>
            <a:off x="669178" y="5356757"/>
            <a:ext cx="3050437" cy="128216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Проект «Оренбургские страницы…»</a:t>
            </a:r>
            <a:endParaRPr lang="ru-RU" sz="1600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0"/>
          </p:nvPr>
        </p:nvSpPr>
        <p:spPr>
          <a:xfrm>
            <a:off x="4446087" y="5562258"/>
            <a:ext cx="3266472" cy="114334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Спортивные соревнования</a:t>
            </a:r>
            <a:endParaRPr lang="ru-RU" sz="16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4" name="Текст 5"/>
          <p:cNvSpPr>
            <a:spLocks noGrp="1"/>
          </p:cNvSpPr>
          <p:nvPr>
            <p:ph type="body" sz="half" idx="20"/>
          </p:nvPr>
        </p:nvSpPr>
        <p:spPr>
          <a:xfrm>
            <a:off x="8103687" y="5609883"/>
            <a:ext cx="3266472" cy="91795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600" dirty="0" smtClean="0"/>
              <a:t>Праздничный концерт в рамках празднования Международного женского дня</a:t>
            </a:r>
          </a:p>
        </p:txBody>
      </p:sp>
      <p:pic>
        <p:nvPicPr>
          <p:cNvPr id="46082" name="Picture 2" descr="https://sun9-62.userapi.com/impg/EqAQae_O6vo--dFlB1RrSGC4g5iEP51ZwefdTQ/nXxXJB1ZvjU.jpg?size=1600x1600&amp;quality=96&amp;sign=a891766247e5bfaf7dbbf4f604a10466&amp;type=album"/>
          <p:cNvPicPr>
            <a:picLocks noChangeAspect="1" noChangeArrowheads="1"/>
          </p:cNvPicPr>
          <p:nvPr/>
        </p:nvPicPr>
        <p:blipFill>
          <a:blip r:embed="rId2" cstate="print"/>
          <a:srcRect l="7203" t="16080" r="7873" b="16583"/>
          <a:stretch>
            <a:fillRect/>
          </a:stretch>
        </p:blipFill>
        <p:spPr bwMode="auto">
          <a:xfrm>
            <a:off x="685800" y="2752725"/>
            <a:ext cx="3219450" cy="2552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84" name="Picture 4" descr="https://sun9-29.userapi.com/impg/bZxeCnMOgyBMY3jJaAds7SiX-MvSJkh5_gm5SA/vHAwzEwbiKg.jpg?size=1080x1080&amp;quality=96&amp;sign=5616adf21a8f423335336f61ebc7ffd3&amp;type=album"/>
          <p:cNvPicPr>
            <a:picLocks noChangeAspect="1" noChangeArrowheads="1"/>
          </p:cNvPicPr>
          <p:nvPr/>
        </p:nvPicPr>
        <p:blipFill>
          <a:blip r:embed="rId3" cstate="print"/>
          <a:srcRect l="8542" t="8369" r="8369" b="8024"/>
          <a:stretch>
            <a:fillRect/>
          </a:stretch>
        </p:blipFill>
        <p:spPr bwMode="auto">
          <a:xfrm>
            <a:off x="4686300" y="2468637"/>
            <a:ext cx="2790825" cy="2808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86" name="Picture 6" descr="https://sun9-52.userapi.com/impg/4SrS8QX3hhvOCdVUl8p4KOiVpqoL10pSenfoGg/RAk29t3SL0w.jpg?size=1080x1080&amp;quality=96&amp;sign=eadda5b08294df9e297d9f8e8d247a7f&amp;type=album"/>
          <p:cNvPicPr>
            <a:picLocks noChangeAspect="1" noChangeArrowheads="1"/>
          </p:cNvPicPr>
          <p:nvPr/>
        </p:nvPicPr>
        <p:blipFill>
          <a:blip r:embed="rId4" cstate="print"/>
          <a:srcRect l="8669" t="21573" r="7561" b="12198"/>
          <a:stretch>
            <a:fillRect/>
          </a:stretch>
        </p:blipFill>
        <p:spPr bwMode="auto">
          <a:xfrm>
            <a:off x="8239125" y="2788659"/>
            <a:ext cx="3219450" cy="2545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5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1343025" y="4924426"/>
            <a:ext cx="9658350" cy="838200"/>
          </a:xfrm>
          <a:solidFill>
            <a:schemeClr val="bg1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sun9-60.userapi.com/impg/snMncglk5_nJ7IjnOj3G1iV3C7DBKGiy5xZm3Q/G43pgxsXFYA.jpg?size=1080x1080&amp;quality=96&amp;sign=78532da0868a9cde31b9b5fd4f9db112&amp;type=album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 cstate="print"/>
          <a:srcRect l="13764" t="20413" r="13799" b="29416"/>
          <a:stretch>
            <a:fillRect/>
          </a:stretch>
        </p:blipFill>
        <p:spPr bwMode="auto">
          <a:xfrm>
            <a:off x="1304925" y="2568574"/>
            <a:ext cx="2593720" cy="1795328"/>
          </a:xfrm>
          <a:prstGeom prst="rect">
            <a:avLst/>
          </a:prstGeom>
          <a:noFill/>
        </p:spPr>
      </p:pic>
      <p:pic>
        <p:nvPicPr>
          <p:cNvPr id="2052" name="Picture 4" descr="https://sun9-57.userapi.com/impg/86HVavXz4fw2p9WA-AJInv1Pw2EQ9nrw58hUow/1o3qK85BPok.jpg?size=1080x1080&amp;quality=96&amp;sign=fafdac97faf886896128bb20813dd020&amp;type=album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3" cstate="print"/>
          <a:srcRect l="14636" t="20413" r="13835" b="30478"/>
          <a:stretch>
            <a:fillRect/>
          </a:stretch>
        </p:blipFill>
        <p:spPr bwMode="auto">
          <a:xfrm>
            <a:off x="4886325" y="2570315"/>
            <a:ext cx="2543175" cy="1745810"/>
          </a:xfrm>
          <a:prstGeom prst="rect">
            <a:avLst/>
          </a:prstGeom>
          <a:noFill/>
        </p:spPr>
      </p:pic>
      <p:pic>
        <p:nvPicPr>
          <p:cNvPr id="2054" name="Picture 6" descr="https://sun9-58.userapi.com/impg/zrIUAW2G6_Mq88_xr3DHEbfpnzAGEaHGfxLu6Q/ZSXSEaxHh88.jpg?size=1080x1080&amp;quality=96&amp;sign=aa420b20b646110abc9733ef0048a264&amp;type=album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4" cstate="print"/>
          <a:srcRect l="14743" t="20413" r="13764" b="29534"/>
          <a:stretch>
            <a:fillRect/>
          </a:stretch>
        </p:blipFill>
        <p:spPr bwMode="auto">
          <a:xfrm>
            <a:off x="8170428" y="2519755"/>
            <a:ext cx="2592822" cy="1814120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6" name="Текст 4"/>
          <p:cNvSpPr>
            <a:spLocks noGrp="1"/>
          </p:cNvSpPr>
          <p:nvPr>
            <p:ph type="body" sz="half" idx="18"/>
          </p:nvPr>
        </p:nvSpPr>
        <p:spPr>
          <a:xfrm>
            <a:off x="1145428" y="4947182"/>
            <a:ext cx="9836897" cy="91794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Мастер-классы для самых маленьких посетителей Оренбургского государственного областного театра кукол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0554" y="498386"/>
            <a:ext cx="7049246" cy="5854700"/>
          </a:xfrm>
        </p:spPr>
        <p:txBody>
          <a:bodyPr/>
          <a:lstStyle/>
          <a:p>
            <a:r>
              <a:rPr lang="ru-RU" sz="6000" dirty="0" smtClean="0"/>
              <a:t>ЗАДАЧИ: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92899" y="1171486"/>
            <a:ext cx="5499101" cy="50673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- выявление </a:t>
            </a:r>
            <a:r>
              <a:rPr lang="ru-RU" dirty="0">
                <a:solidFill>
                  <a:schemeClr val="tx1"/>
                </a:solidFill>
              </a:rPr>
              <a:t>и тиражирование успешных практик добровольчества;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широкое </a:t>
            </a:r>
            <a:r>
              <a:rPr lang="ru-RU" dirty="0">
                <a:solidFill>
                  <a:schemeClr val="tx1"/>
                </a:solidFill>
              </a:rPr>
              <a:t>вовлечение граждан в деятельность по популяризации культуры;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активная </a:t>
            </a:r>
            <a:r>
              <a:rPr lang="ru-RU" dirty="0">
                <a:solidFill>
                  <a:schemeClr val="tx1"/>
                </a:solidFill>
              </a:rPr>
              <a:t>поддержка культурных гражданских инициатив и сообществ;</a:t>
            </a:r>
          </a:p>
          <a:p>
            <a:r>
              <a:rPr lang="ru-RU" dirty="0">
                <a:solidFill>
                  <a:schemeClr val="tx1"/>
                </a:solidFill>
              </a:rPr>
              <a:t>- содействие в организации и проведении массовых мероприятий в сфере культуры.</a:t>
            </a:r>
            <a:endParaRPr lang="ru-RU" cap="non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624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5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1174003" y="5080532"/>
            <a:ext cx="3050437" cy="917949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Всероссийская акция</a:t>
            </a:r>
            <a:br>
              <a:rPr lang="ru-RU" sz="1600" dirty="0" smtClean="0"/>
            </a:br>
            <a:r>
              <a:rPr lang="ru-RU" sz="1600" dirty="0" smtClean="0"/>
              <a:t>  «Вам любимые»</a:t>
            </a:r>
            <a:endParaRPr lang="ru-RU" sz="1600" dirty="0"/>
          </a:p>
        </p:txBody>
      </p:sp>
      <p:sp>
        <p:nvSpPr>
          <p:cNvPr id="7" name="Рисунок 6"/>
          <p:cNvSpPr>
            <a:spLocks noGrp="1"/>
          </p:cNvSpPr>
          <p:nvPr>
            <p:ph type="pic" idx="21"/>
          </p:nvPr>
        </p:nvSpPr>
        <p:spPr/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/>
              <a:t>Проект «Оренбургские страницы Гагарина»</a:t>
            </a:r>
            <a:endParaRPr lang="ru-RU" sz="16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>
          <a:xfrm>
            <a:off x="8126309" y="5088751"/>
            <a:ext cx="3050437" cy="843054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Презентация Проектного офиса в Оренбургском областном художественном колледже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026" name="Picture 2" descr="https://sun9-75.userapi.com/impg/H8pL7OVL0_-KyvFd8wATlA8Z0hQC-oABc89oPA/y4fg54CEhMg.jpg?size=1088x1088&amp;quality=96&amp;sign=982489b974f7087c6cb7323e6588de73&amp;type=album"/>
          <p:cNvPicPr>
            <a:picLocks noChangeAspect="1" noChangeArrowheads="1"/>
          </p:cNvPicPr>
          <p:nvPr/>
        </p:nvPicPr>
        <p:blipFill>
          <a:blip r:embed="rId2" cstate="print"/>
          <a:srcRect l="13333" t="26713" r="8345" b="14545"/>
          <a:stretch>
            <a:fillRect/>
          </a:stretch>
        </p:blipFill>
        <p:spPr bwMode="auto">
          <a:xfrm>
            <a:off x="1343025" y="2571750"/>
            <a:ext cx="2667000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ttps://sun9-10.userapi.com/impg/x1SZsz8DjgLW1s__70u2Ts0fNuPy4sJ3W1XCPA/zEyWJmH-YdU.jpg?size=1080x1080&amp;quality=96&amp;sign=4dd3ddda23e308d877b358f7c4e496e2&amp;type=album"/>
          <p:cNvPicPr>
            <a:picLocks noChangeAspect="1" noChangeArrowheads="1"/>
          </p:cNvPicPr>
          <p:nvPr/>
        </p:nvPicPr>
        <p:blipFill>
          <a:blip r:embed="rId3" cstate="print"/>
          <a:srcRect l="38511" t="27214" r="5071" b="31579"/>
          <a:stretch>
            <a:fillRect/>
          </a:stretch>
        </p:blipFill>
        <p:spPr bwMode="auto">
          <a:xfrm>
            <a:off x="4714875" y="2552700"/>
            <a:ext cx="2790825" cy="2038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https://sun9-73.userapi.com/impg/SeFA_GlxR6xMjXfS04XFxxBp0seDDoQWxKamgw/BtrZuoDrl_c.jpg?size=1080x1080&amp;quality=96&amp;sign=8dfb12887796a4f8349f1ad06e8e501f&amp;type=album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4" cstate="print"/>
          <a:srcRect l="14169" t="23836" r="12128" b="20413"/>
          <a:stretch>
            <a:fillRect/>
          </a:stretch>
        </p:blipFill>
        <p:spPr bwMode="auto">
          <a:xfrm>
            <a:off x="8277225" y="2562225"/>
            <a:ext cx="2676525" cy="202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952500" y="5109107"/>
            <a:ext cx="3400425" cy="917949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Неделя культуры в Оренбуржье</a:t>
            </a:r>
          </a:p>
          <a:p>
            <a:pPr algn="ctr"/>
            <a:r>
              <a:rPr lang="ru-RU" sz="1600" dirty="0" smtClean="0"/>
              <a:t>Акция «Культурный интеллект» </a:t>
            </a:r>
            <a:endParaRPr lang="ru-RU" sz="1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4568864" y="5184002"/>
            <a:ext cx="6470611" cy="843056"/>
          </a:xfrm>
        </p:spPr>
        <p:txBody>
          <a:bodyPr>
            <a:normAutofit/>
          </a:bodyPr>
          <a:lstStyle/>
          <a:p>
            <a:pPr algn="ctr"/>
            <a:endParaRPr lang="ru-RU" sz="1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>
          <a:xfrm>
            <a:off x="4543426" y="5069701"/>
            <a:ext cx="6376146" cy="84305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800" dirty="0" smtClean="0"/>
              <a:t>Всероссийский день заботы о памятниках </a:t>
            </a:r>
          </a:p>
          <a:p>
            <a:pPr algn="ctr"/>
            <a:r>
              <a:rPr lang="ru-RU" sz="1800" dirty="0" smtClean="0"/>
              <a:t>истории и культуры</a:t>
            </a:r>
          </a:p>
          <a:p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4274" name="Picture 2" descr="https://sun9-55.userapi.com/impg/7WLSWaml2rk7u7yUKghOE2ivMWq4lhs77EzasQ/UEPpG1NFp7M.jpg?size=1080x1080&amp;quality=96&amp;sign=5985e9db9aee08e48f7f34baa9f11730&amp;type=album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 cstate="print"/>
          <a:srcRect l="4208" t="20413" r="5895" b="28707"/>
          <a:stretch>
            <a:fillRect/>
          </a:stretch>
        </p:blipFill>
        <p:spPr bwMode="auto">
          <a:xfrm>
            <a:off x="1133475" y="2607463"/>
            <a:ext cx="2867025" cy="1621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4276" name="Picture 4" descr="https://sun9-56.userapi.com/impg/bhzSx5s2T1KGGhPmrW32pc1P7GdtcDLdAts4Pw/OPWNkLcWMM4.jpg?size=1080x1080&amp;quality=96&amp;sign=6d81cc1841b753da1bf06cf31dcf5a41&amp;type=album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3" cstate="print"/>
          <a:srcRect l="9724" t="20413" r="9581" b="20413"/>
          <a:stretch>
            <a:fillRect/>
          </a:stretch>
        </p:blipFill>
        <p:spPr bwMode="auto">
          <a:xfrm>
            <a:off x="4952999" y="2527300"/>
            <a:ext cx="2409825" cy="1766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4278" name="Picture 6" descr="https://sun9-64.userapi.com/impg/T61VpkardazDMTjxhP1vQ5GdQHQ-ZxAwU7fqeQ/RAsL8b86mek.jpg?size=1080x1080&amp;quality=96&amp;sign=2947a39cc817bce0919570b0d3d5a160&amp;type=album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4" cstate="print"/>
          <a:srcRect l="7782" t="20413" r="10815" b="20413"/>
          <a:stretch>
            <a:fillRect/>
          </a:stretch>
        </p:blipFill>
        <p:spPr bwMode="auto">
          <a:xfrm>
            <a:off x="8362950" y="2517774"/>
            <a:ext cx="2552700" cy="1854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2790825" y="5031602"/>
            <a:ext cx="6296025" cy="54052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dirty="0" smtClean="0"/>
              <a:t>Проект «Космический маршрут»</a:t>
            </a:r>
            <a:endParaRPr lang="ru-RU" sz="28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3250" name="Picture 2" descr="https://sun9-16.userapi.com/impg/gVQXcKVJrx5d-82SiL_zUS3VwP3fxwJyxnOkeA/GcM5tZiW4WQ.jpg?size=1088x1088&amp;quality=96&amp;sign=d9a95d198e124c2a85d86121ccfef7ec&amp;type=album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 cstate="print"/>
          <a:srcRect l="9517" t="20413" r="8726" b="22333"/>
          <a:stretch>
            <a:fillRect/>
          </a:stretch>
        </p:blipFill>
        <p:spPr bwMode="auto">
          <a:xfrm>
            <a:off x="4778762" y="2632075"/>
            <a:ext cx="2594964" cy="181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252" name="Picture 4" descr="https://sun9-44.userapi.com/impg/u8HpyV19IdDfUnhPTDDv3VFeMGD6K3JylORTpQ/8wpbHJ2euzM.jpg?size=1088x1088&amp;quality=96&amp;sign=79a6beb6d8350d8adaf3557c3dd71947&amp;type=album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3" cstate="print"/>
          <a:srcRect l="8136" t="20413" r="7983" b="22687"/>
          <a:stretch>
            <a:fillRect/>
          </a:stretch>
        </p:blipFill>
        <p:spPr bwMode="auto">
          <a:xfrm>
            <a:off x="8098365" y="2583485"/>
            <a:ext cx="2750610" cy="1864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254" name="Picture 6" descr="https://sun9-22.userapi.com/impg/D0mCYEGU5lpFnM1FpmuUIiprJXdMJowYu9BYSA/dT9JNyzUBj8.jpg?size=1088x1088&amp;quality=96&amp;sign=efbbbc6b02836b305be1aca544a2ae76&amp;type=album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4" cstate="print"/>
          <a:srcRect l="7611" t="20413" r="8142" b="22714"/>
          <a:stretch>
            <a:fillRect/>
          </a:stretch>
        </p:blipFill>
        <p:spPr bwMode="auto">
          <a:xfrm>
            <a:off x="1323975" y="2574925"/>
            <a:ext cx="2762250" cy="1864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1154953" y="5004332"/>
            <a:ext cx="3050437" cy="91794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День открытых дверей в Оренбургском областном колледже культуры и искусств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4530765" y="4926827"/>
            <a:ext cx="3050438" cy="8430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Ярмарка вакансий в Оренбургском областном колледже культуры и искусств» 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>
          <a:xfrm>
            <a:off x="7973909" y="4888726"/>
            <a:ext cx="3050437" cy="843054"/>
          </a:xfrm>
        </p:spPr>
        <p:txBody>
          <a:bodyPr/>
          <a:lstStyle/>
          <a:p>
            <a:pPr algn="ctr"/>
            <a:r>
              <a:rPr lang="ru-RU" dirty="0" err="1" smtClean="0"/>
              <a:t>Библионочь</a:t>
            </a:r>
            <a:r>
              <a:rPr lang="ru-RU" dirty="0" smtClean="0"/>
              <a:t>- 2021 в Оренбургской областной библиотеке для молодежи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2226" name="Picture 2" descr="https://sun9-59.userapi.com/impg/qm9jmIxo5N5eOBtP6qOv0sfTWJIZXyYJfSZwRw/oB8_RniLGeI.jpg?size=1080x1080&amp;quality=96&amp;sign=c18d9a31fab19fdfad6077854ced3b04&amp;type=album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 cstate="print"/>
          <a:srcRect l="8809" t="20413" r="8018" b="20413"/>
          <a:stretch>
            <a:fillRect/>
          </a:stretch>
        </p:blipFill>
        <p:spPr bwMode="auto">
          <a:xfrm>
            <a:off x="1352551" y="2629147"/>
            <a:ext cx="2590800" cy="184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228" name="Picture 4" descr="https://sun9-12.userapi.com/impg/vybTHcFQrIoLTlv-uWq4mwTY-MxTRt-iv4fD8A/jQpv2FEjL-o.jpg?size=1080x1080&amp;quality=96&amp;sign=d6509592166aba4e3985b4960e27005f&amp;type=album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3" cstate="print"/>
          <a:srcRect l="10785" t="20413" r="10643" b="28708"/>
          <a:stretch>
            <a:fillRect/>
          </a:stretch>
        </p:blipFill>
        <p:spPr bwMode="auto">
          <a:xfrm>
            <a:off x="4762499" y="2613025"/>
            <a:ext cx="2733675" cy="1769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230" name="Picture 6" descr="https://sun9-56.userapi.com/impg/bQqcNsd4EPvJk22bad6ySnO9o38l0p0PscAf4Q/wwDOU0LkOHs.jpg?size=1080x1080&amp;quality=96&amp;sign=6b7c901abe26929e93c3f32a84929224&amp;type=album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4" cstate="print"/>
          <a:srcRect l="10968" t="15691" r="10815" b="24104"/>
          <a:stretch>
            <a:fillRect/>
          </a:stretch>
        </p:blipFill>
        <p:spPr bwMode="auto">
          <a:xfrm>
            <a:off x="8448675" y="2514599"/>
            <a:ext cx="2571750" cy="1978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1162050" y="4974452"/>
            <a:ext cx="9867900" cy="84305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Фронтовые концертные бригады</a:t>
            </a:r>
          </a:p>
          <a:p>
            <a:pPr algn="ctr"/>
            <a:r>
              <a:rPr lang="ru-RU" sz="2000" dirty="0" smtClean="0"/>
              <a:t>Поздравление ветеранов Великой Отечественной войны</a:t>
            </a:r>
            <a:endParaRPr lang="ru-RU" sz="20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5298" name="Picture 2" descr="https://sun9-51.userapi.com/impg/pWkkrYddJN0vejCvijWewK9tK3waKCogOxJmVg/MPQhuDrPsEs.jpg?size=1024x683&amp;quality=96&amp;sign=23a9a59a8cab080c61f0a9dba7175ea3&amp;type=album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 cstate="print"/>
          <a:srcRect t="5641" b="5641"/>
          <a:stretch>
            <a:fillRect/>
          </a:stretch>
        </p:blipFill>
        <p:spPr bwMode="auto">
          <a:xfrm>
            <a:off x="1171575" y="2504462"/>
            <a:ext cx="2987569" cy="1766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300" name="Picture 4" descr="https://sun9-88.userapi.com/impg/vilyMAHUVf2O9RQ5mulojvC92Js3i0RaOV8j8Q/7t3DwNul9j4.jpg?size=1024x683&amp;quality=96&amp;sign=99c011575975710e74b5e408d36ae490&amp;type=album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3" cstate="print"/>
          <a:srcRect t="5641" b="5641"/>
          <a:stretch>
            <a:fillRect/>
          </a:stretch>
        </p:blipFill>
        <p:spPr bwMode="auto">
          <a:xfrm>
            <a:off x="8153400" y="2523006"/>
            <a:ext cx="2876550" cy="1701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302" name="Picture 6" descr="https://sun9-21.userapi.com/impg/MXWJkLYgJF9KZDHLvsQnVWELGEIaU1c0tbcnRw/o5FMtyOUof8.jpg?size=1280x853&amp;quality=96&amp;sign=f555349d15632d3859dcddb1f41149a8&amp;type=album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4" cstate="print"/>
          <a:srcRect t="5602" b="5602"/>
          <a:stretch>
            <a:fillRect/>
          </a:stretch>
        </p:blipFill>
        <p:spPr bwMode="auto">
          <a:xfrm>
            <a:off x="4686406" y="2498724"/>
            <a:ext cx="2914544" cy="1723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1154953" y="4880507"/>
            <a:ext cx="3050437" cy="917949"/>
          </a:xfrm>
        </p:spPr>
        <p:txBody>
          <a:bodyPr/>
          <a:lstStyle/>
          <a:p>
            <a:r>
              <a:rPr lang="ru-RU" dirty="0" smtClean="0"/>
              <a:t>Информирование граждан в выставочном комплексе «Салют, Победа!»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4568865" y="4945877"/>
            <a:ext cx="3050438" cy="843056"/>
          </a:xfrm>
        </p:spPr>
        <p:txBody>
          <a:bodyPr/>
          <a:lstStyle/>
          <a:p>
            <a:pPr algn="ctr"/>
            <a:r>
              <a:rPr lang="ru-RU" dirty="0" smtClean="0"/>
              <a:t>Всероссийская акция «Георгиевская ленточка»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>
          <a:xfrm>
            <a:off x="7945334" y="4707751"/>
            <a:ext cx="3050437" cy="843054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Международный день детства в Кризисном отделении для граждан, имеющих обстоятельства ухудшающие условия их жизнедеятельности 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1202" name="Picture 2" descr="https://sun9-76.userapi.com/impg/u3_gjBy9XjV76j4FzdO4ypSTpX1ULENU2sbabQ/GE59wiCr11g.jpg?size=1080x1080&amp;quality=96&amp;sign=2506ab3df1d589964fc7bded52ff11ad&amp;type=album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 cstate="print"/>
          <a:srcRect l="18719" t="20413" r="5895" b="20413"/>
          <a:stretch>
            <a:fillRect/>
          </a:stretch>
        </p:blipFill>
        <p:spPr bwMode="auto">
          <a:xfrm>
            <a:off x="1457326" y="2616897"/>
            <a:ext cx="2400300" cy="188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04" name="Picture 4" descr="https://sun9-21.userapi.com/impg/ytkRAuY1nfM9PfGK6e6yBhaDPTtMvVQXJ58xJw/MiNiBuBTV3w.jpg?size=1080x1080&amp;quality=96&amp;sign=cb8df46a31fc6a640def08872b7a259a&amp;type=album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3" cstate="print"/>
          <a:srcRect l="39453" t="26315" r="7104" b="28708"/>
          <a:stretch>
            <a:fillRect/>
          </a:stretch>
        </p:blipFill>
        <p:spPr bwMode="auto">
          <a:xfrm>
            <a:off x="5076825" y="2590233"/>
            <a:ext cx="2333625" cy="1962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06" name="Picture 6" descr="https://sun9-29.userapi.com/impg/5C054LPTNnmXHmOrIZ51RKUx60cKfo8VYVWdQA/MQzpb-AgZog.jpg?size=1080x1080&amp;quality=96&amp;sign=0f1c4459fbcd7a93e47e5f02e713e73b&amp;type=album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4" cstate="print"/>
          <a:srcRect l="9198" t="20413" r="9399" b="20413"/>
          <a:stretch>
            <a:fillRect/>
          </a:stretch>
        </p:blipFill>
        <p:spPr bwMode="auto">
          <a:xfrm>
            <a:off x="8410575" y="2603499"/>
            <a:ext cx="2644128" cy="1920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1154953" y="4870982"/>
            <a:ext cx="3050437" cy="917949"/>
          </a:xfrm>
        </p:spPr>
        <p:txBody>
          <a:bodyPr/>
          <a:lstStyle/>
          <a:p>
            <a:pPr algn="ctr"/>
            <a:r>
              <a:rPr lang="ru-RU" dirty="0" smtClean="0"/>
              <a:t>День медицинского работника в Городской студенческой поликлинике номер 5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4568865" y="4543425"/>
            <a:ext cx="3050438" cy="148363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Женский форум Приволжского федерального округа «Социальные инициативы женщин в реализации национальных проектов»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>
          <a:xfrm>
            <a:off x="7964384" y="4898251"/>
            <a:ext cx="3050437" cy="843054"/>
          </a:xfrm>
        </p:spPr>
        <p:txBody>
          <a:bodyPr/>
          <a:lstStyle/>
          <a:p>
            <a:pPr algn="ctr"/>
            <a:r>
              <a:rPr lang="ru-RU" dirty="0" smtClean="0"/>
              <a:t>Всероссийская акция</a:t>
            </a:r>
          </a:p>
          <a:p>
            <a:pPr algn="ctr"/>
            <a:r>
              <a:rPr lang="ru-RU" dirty="0" smtClean="0"/>
              <a:t> «Свеча Памяти»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gray">
          <a:xfrm>
            <a:off x="1681253" y="978584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7346" name="Picture 2" descr="https://sun9-21.userapi.com/impg/p5uLNNEjLKHa2WDTdNYCjWcLvi3uhS7gzdvxnA/CA-W1b-UeWM.jpg?size=1080x1080&amp;quality=96&amp;sign=864c1eb25ebaab1e4c4b3f12ace52ba3&amp;type=album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 cstate="print"/>
          <a:srcRect l="12348" t="20413" r="12266" b="20413"/>
          <a:stretch>
            <a:fillRect/>
          </a:stretch>
        </p:blipFill>
        <p:spPr bwMode="auto">
          <a:xfrm>
            <a:off x="1409700" y="2527299"/>
            <a:ext cx="2381250" cy="1867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348" name="Picture 4" descr="https://sun9-28.userapi.com/impg/pp4HEmEevrqQ9gyzzVaC-Nw7FcUYYyiauT8oTQ/haQEs2WOohE.jpg?size=1080x1080&amp;quality=96&amp;sign=718c3b3919aa0e330912561a00fea2db&amp;type=album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3" cstate="print"/>
          <a:srcRect l="17510" t="20413" r="7458" b="20413"/>
          <a:stretch>
            <a:fillRect/>
          </a:stretch>
        </p:blipFill>
        <p:spPr bwMode="auto">
          <a:xfrm>
            <a:off x="4933950" y="2565399"/>
            <a:ext cx="2419350" cy="1906809"/>
          </a:xfrm>
          <a:prstGeom prst="rect">
            <a:avLst/>
          </a:prstGeom>
          <a:noFill/>
        </p:spPr>
      </p:pic>
      <p:pic>
        <p:nvPicPr>
          <p:cNvPr id="57350" name="Picture 6" descr="https://sun9-15.userapi.com/impg/4oXA-BHtx94tqxDOdt6zCLVsCpQAvEePgZQQhg/0pFSOQaCOGI.jpg?size=1080x1080&amp;quality=96&amp;sign=ebe3bc75f3a171b3773cfbb17023b322&amp;type=album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4" cstate="print"/>
          <a:srcRect l="10260" t="18170" r="11169" b="27291"/>
          <a:stretch>
            <a:fillRect/>
          </a:stretch>
        </p:blipFill>
        <p:spPr bwMode="auto">
          <a:xfrm>
            <a:off x="8162924" y="2609849"/>
            <a:ext cx="2562225" cy="1777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3170" y="4789172"/>
            <a:ext cx="8825659" cy="56673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Будь в центре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КУЛЬТУРНОГО ДВИЖА!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5536664"/>
            <a:ext cx="8825658" cy="737135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Контактный телефон: </a:t>
            </a:r>
            <a:r>
              <a:rPr lang="ru-RU" sz="1600" dirty="0" smtClean="0">
                <a:solidFill>
                  <a:schemeClr val="bg1"/>
                </a:solidFill>
              </a:rPr>
              <a:t>+7 (987) 346-60-28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Электронная почта: </a:t>
            </a:r>
            <a:r>
              <a:rPr lang="en-US" sz="1600" dirty="0" smtClean="0">
                <a:solidFill>
                  <a:schemeClr val="bg1"/>
                </a:solidFill>
              </a:rPr>
              <a:t>dobrokult56@mail.ru</a:t>
            </a:r>
            <a:endParaRPr lang="ru-RU" sz="1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7353300" y="1732230"/>
            <a:ext cx="4608513" cy="1904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320" y="511032"/>
            <a:ext cx="3701902" cy="3701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91" b="11609"/>
          <a:stretch/>
        </p:blipFill>
        <p:spPr>
          <a:xfrm>
            <a:off x="7429186" y="694907"/>
            <a:ext cx="2964989" cy="3334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0854" y="832748"/>
            <a:ext cx="2598357" cy="29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93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2328363"/>
            <a:ext cx="4351025" cy="2283824"/>
          </a:xfrm>
        </p:spPr>
        <p:txBody>
          <a:bodyPr/>
          <a:lstStyle/>
          <a:p>
            <a:pPr algn="ctr"/>
            <a:r>
              <a:rPr lang="ru-RU" dirty="0"/>
              <a:t>НАПРАВЛЕНИЯ ДЕЯТЕЛЬНОСТИ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91299" y="1244600"/>
            <a:ext cx="5351319" cy="49657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- работа </a:t>
            </a:r>
            <a:r>
              <a:rPr lang="ru-RU" dirty="0">
                <a:solidFill>
                  <a:schemeClr val="tx1"/>
                </a:solidFill>
              </a:rPr>
              <a:t>с учреждениями культуры;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реализация </a:t>
            </a:r>
            <a:r>
              <a:rPr lang="ru-RU" dirty="0">
                <a:solidFill>
                  <a:schemeClr val="tx1"/>
                </a:solidFill>
              </a:rPr>
              <a:t>творческих и социокультурных проектов;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организация </a:t>
            </a:r>
            <a:r>
              <a:rPr lang="ru-RU" dirty="0">
                <a:solidFill>
                  <a:schemeClr val="tx1"/>
                </a:solidFill>
              </a:rPr>
              <a:t>волонтерских программ крупных культурных событий;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участие </a:t>
            </a:r>
            <a:r>
              <a:rPr lang="ru-RU" dirty="0">
                <a:solidFill>
                  <a:schemeClr val="tx1"/>
                </a:solidFill>
              </a:rPr>
              <a:t>в окружных, всероссийских и международных образовательных программах;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разработка </a:t>
            </a:r>
            <a:r>
              <a:rPr lang="ru-RU" dirty="0">
                <a:solidFill>
                  <a:schemeClr val="tx1"/>
                </a:solidFill>
              </a:rPr>
              <a:t>и реализация культурно-просветительских программ.</a:t>
            </a:r>
          </a:p>
        </p:txBody>
      </p:sp>
    </p:spTree>
    <p:extLst>
      <p:ext uri="{BB962C8B-B14F-4D97-AF65-F5344CB8AC3E}">
        <p14:creationId xmlns="" xmlns:p14="http://schemas.microsoft.com/office/powerpoint/2010/main" val="54047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253" y="978584"/>
            <a:ext cx="8825659" cy="706964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1088911" y="5279645"/>
            <a:ext cx="3050438" cy="91795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 smtClean="0"/>
              <a:t>Практическая сессия «Волонтеры наследия»</a:t>
            </a:r>
          </a:p>
          <a:p>
            <a:pPr algn="ctr">
              <a:spcBef>
                <a:spcPts val="0"/>
              </a:spcBef>
            </a:pPr>
            <a:r>
              <a:rPr lang="ru-RU" sz="1600" dirty="0"/>
              <a:t>г</a:t>
            </a:r>
            <a:r>
              <a:rPr lang="ru-RU" sz="1600" dirty="0" smtClean="0"/>
              <a:t>. Печоры</a:t>
            </a:r>
            <a:endParaRPr lang="ru-RU" sz="16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>
          <a:xfrm>
            <a:off x="8048815" y="5276946"/>
            <a:ext cx="3497983" cy="91795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/>
              <a:t>Окружные </a:t>
            </a:r>
            <a:r>
              <a:rPr lang="ru-RU" sz="1600" dirty="0" smtClean="0"/>
              <a:t>форумы добровольцев.</a:t>
            </a:r>
          </a:p>
          <a:p>
            <a:pPr algn="ctr">
              <a:spcBef>
                <a:spcPts val="0"/>
              </a:spcBef>
            </a:pPr>
            <a:r>
              <a:rPr lang="ru-RU" sz="1600" dirty="0" smtClean="0"/>
              <a:t>Форум «Добро на Юге России» </a:t>
            </a:r>
          </a:p>
          <a:p>
            <a:pPr algn="ctr">
              <a:spcBef>
                <a:spcPts val="0"/>
              </a:spcBef>
            </a:pPr>
            <a:endParaRPr lang="ru-RU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6315" y="2699038"/>
            <a:ext cx="3422981" cy="2283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057" y="2686111"/>
            <a:ext cx="3465790" cy="2309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Текст 8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7775" y="2805239"/>
            <a:ext cx="2166186" cy="24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57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253" y="978584"/>
            <a:ext cx="8825659" cy="706964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4521238" y="2336660"/>
            <a:ext cx="3050438" cy="917952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/>
              <a:t>Школа волонтёров наследия ВООПИК, Псковская область </a:t>
            </a:r>
            <a:endParaRPr lang="ru-RU" sz="1600" b="1" dirty="0"/>
          </a:p>
        </p:txBody>
      </p:sp>
      <p:pic>
        <p:nvPicPr>
          <p:cNvPr id="12" name="Рисунок 11" descr="WXKUMcS16l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5662" y="3261663"/>
            <a:ext cx="3327688" cy="2495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6Mq1T9KKas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2778" y="4419601"/>
            <a:ext cx="1826541" cy="2438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IYaEkgySgw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781" y="3093892"/>
            <a:ext cx="3690215" cy="2459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936" y="3211429"/>
            <a:ext cx="1891966" cy="2522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57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253" y="978584"/>
            <a:ext cx="8825659" cy="706964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4314825" y="2336660"/>
            <a:ext cx="3533775" cy="917952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ПОДГОТОВКА ПЛОЩАДКИ ДЛЯ ВЫСТУПЛЕНИЯ СВОДНОГО ВОЕННОГО ОРКЕСТРА ЕКАТЕРИНБУРГСКОГО ГАРНИЗОНА.</a:t>
            </a:r>
          </a:p>
          <a:p>
            <a:pPr algn="ctr"/>
            <a:endParaRPr lang="ru-RU" sz="1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Рисунок 7" descr="QQMqndZq9f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269" y="3309893"/>
            <a:ext cx="4396509" cy="329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U7Jpk3KbpX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2800" y="3324656"/>
            <a:ext cx="4507924" cy="338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57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253" y="978584"/>
            <a:ext cx="8825659" cy="706964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4391025" y="2555735"/>
            <a:ext cx="3533775" cy="917952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Переезд Областного театра кукол</a:t>
            </a:r>
          </a:p>
          <a:p>
            <a:pPr algn="ctr"/>
            <a:endParaRPr lang="ru-RU" sz="1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Рисунок 5" descr="GPollCo-ou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960" y="3124200"/>
            <a:ext cx="3551380" cy="2663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uD_p3aTx4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399" y="3119349"/>
            <a:ext cx="3624039" cy="2718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jjdelguMtW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0914" y="3214254"/>
            <a:ext cx="2615276" cy="3491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57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253" y="978584"/>
            <a:ext cx="8825659" cy="706964"/>
          </a:xfrm>
        </p:spPr>
        <p:txBody>
          <a:bodyPr/>
          <a:lstStyle/>
          <a:p>
            <a:pPr algn="ctr"/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КУЛЬТУРНЫЙ ДВИЖ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8"/>
          </p:nvPr>
        </p:nvSpPr>
        <p:spPr>
          <a:xfrm>
            <a:off x="4603003" y="2689757"/>
            <a:ext cx="3050437" cy="1234543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Областной молодежный образовательный форум «Рифей 2019»</a:t>
            </a:r>
          </a:p>
          <a:p>
            <a:pPr algn="ctr"/>
            <a:endParaRPr lang="ru-RU" dirty="0"/>
          </a:p>
        </p:txBody>
      </p:sp>
      <p:pic>
        <p:nvPicPr>
          <p:cNvPr id="9" name="Рисунок 8" descr="GPollCo-ou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979" y="2962900"/>
            <a:ext cx="3611096" cy="202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uD_p3aTx4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62925" y="2759037"/>
            <a:ext cx="3493636" cy="2328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pkXd2bIC65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0252" y="4223014"/>
            <a:ext cx="4567305" cy="2187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57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Другая 4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E25600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3308</TotalTime>
  <Words>570</Words>
  <Application>Microsoft Office PowerPoint</Application>
  <PresentationFormat>Произвольный</PresentationFormat>
  <Paragraphs>121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Совет директоров</vt:lpstr>
      <vt:lpstr>ПРОЕКТНЫЙ ОФИС «ВОЛОНТЕРЫ КУЛЬТУРЫ ОРЕНБУРЖЬЯ»</vt:lpstr>
      <vt:lpstr>ЦЕЛЬ: Поддержка социального института добровольчества, обеспечение методической, информационной, ресурсной поддержки деятельности, а также популяризация профильного волонтерского движения в масштабах Оренбуржья.</vt:lpstr>
      <vt:lpstr>ЗАДАЧИ:</vt:lpstr>
      <vt:lpstr>НАПРАВЛЕНИЯ ДЕЯТЕЛЬНОСТИ</vt:lpstr>
      <vt:lpstr>КУЛЬТУРНЫЙ ДВИЖ</vt:lpstr>
      <vt:lpstr>КУЛЬТУРНЫЙ ДВИЖ</vt:lpstr>
      <vt:lpstr>КУЛЬТУРНЫЙ ДВИЖ</vt:lpstr>
      <vt:lpstr>КУЛЬТУРНЫЙ ДВИЖ</vt:lpstr>
      <vt:lpstr>КУЛЬТУРНЫЙ ДВИЖ</vt:lpstr>
      <vt:lpstr>КУЛЬТУРНЫЙ ДВИЖ</vt:lpstr>
      <vt:lpstr>КУЛЬТУРНЫЙ ДВИЖ</vt:lpstr>
      <vt:lpstr>КУЛЬТУРНЫЙ ДВИЖ</vt:lpstr>
      <vt:lpstr>КУЛЬТУРНЫЙ ДВИЖ</vt:lpstr>
      <vt:lpstr>КУЛЬТУРНЫЙ ДВИЖ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Будь в центре КУЛЬТУРНОГО ДВИЖА!</vt:lpstr>
    </vt:vector>
  </TitlesOfParts>
  <Company>ГБПОУ "ООККиИ"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 Форест Александр Сергеевич</dc:creator>
  <cp:lastModifiedBy>HP</cp:lastModifiedBy>
  <cp:revision>88</cp:revision>
  <dcterms:created xsi:type="dcterms:W3CDTF">2019-09-24T08:19:51Z</dcterms:created>
  <dcterms:modified xsi:type="dcterms:W3CDTF">2021-07-12T04:37:44Z</dcterms:modified>
</cp:coreProperties>
</file>