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7556500" cy="10693400"/>
  <p:notesSz cx="7556500" cy="10693400"/>
  <p:embeddedFontLs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901" y="-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67334" y="363864"/>
            <a:ext cx="7034530" cy="0"/>
          </a:xfrm>
          <a:custGeom>
            <a:avLst/>
            <a:gdLst/>
            <a:ahLst/>
            <a:cxnLst/>
            <a:rect l="l" t="t" r="r" b="b"/>
            <a:pathLst>
              <a:path w="7034530">
                <a:moveTo>
                  <a:pt x="0" y="0"/>
                </a:moveTo>
                <a:lnTo>
                  <a:pt x="703453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mp@ismr.&#1086;mskportal.ru" TargetMode="External"/><Relationship Id="rId2" Type="http://schemas.openxmlformats.org/officeDocument/2006/relationships/hyperlink" Target="mailto:wert108@mail.ru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266707371?q=%D0%BA%D0%B0%D0%BB%D0%B5%D0%BD%D0%B4%D0%B0%D1%80%D1%8C%20%D0%B2%D0%B5%D0%BB%D0%B8%D0%BA%D0%BE%D0%B9%20%D0%BF%D0%BE%D0%B1%D0%B5%D0%B4%D1%8B&amp;w=wall266707371_4209" TargetMode="External"/><Relationship Id="rId2" Type="http://schemas.openxmlformats.org/officeDocument/2006/relationships/hyperlink" Target="https://vk.com/wall266707371?q=%D0%B4%D0%B5%D0%BD%D1%8C%20%D0%BF%D0%BE%D0%B1%D0%B5%D0%B4%D1%8B&amp;w=wall266707371_7343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vk.com/wall266707371?q=%D0%B8%D1%81%D1%82%D0%BE%D1%80%D0%B8%D1%8F%20%D0%BF%D0%BE%D0%B1%D0%B5%D0%B4%D1%8B&amp;w=wall266707371_6893" TargetMode="External"/><Relationship Id="rId4" Type="http://schemas.openxmlformats.org/officeDocument/2006/relationships/hyperlink" Target="https://vk.com/wall266707371?q=%D0%B4%D0%B5%D0%BD%D1%8C%20%D0%BF%D0%BE%D0%B1%D0%B5%D0%B4%D1%8B&amp;w=wall266707371_731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669" y="513089"/>
            <a:ext cx="6696075" cy="73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Приложение </a:t>
            </a:r>
            <a:r>
              <a:rPr sz="1200" dirty="0">
                <a:latin typeface="Times New Roman"/>
                <a:cs typeface="Times New Roman"/>
              </a:rPr>
              <a:t>№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R="765810" algn="ctr">
              <a:lnSpc>
                <a:spcPts val="1410"/>
              </a:lnSpc>
            </a:pPr>
            <a:r>
              <a:rPr sz="1200" b="1" spc="-5" dirty="0">
                <a:latin typeface="Times New Roman"/>
                <a:cs typeface="Times New Roman"/>
              </a:rPr>
              <a:t>ЗАЯВКА</a:t>
            </a:r>
            <a:endParaRPr sz="1200">
              <a:latin typeface="Times New Roman"/>
              <a:cs typeface="Times New Roman"/>
            </a:endParaRPr>
          </a:p>
          <a:p>
            <a:pPr marR="767715" algn="ctr">
              <a:lnSpc>
                <a:spcPts val="1410"/>
              </a:lnSpc>
            </a:pPr>
            <a:r>
              <a:rPr sz="1200" spc="-5" dirty="0">
                <a:latin typeface="Times New Roman"/>
                <a:cs typeface="Times New Roman"/>
              </a:rPr>
              <a:t>на участие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Всероссийском конкурсе лучших волонтёрских инициатив «Доброволец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РФ»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54965" y="1412249"/>
          <a:ext cx="6936740" cy="56984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3310"/>
                <a:gridCol w="3313430"/>
              </a:tblGrid>
              <a:tr h="181609">
                <a:tc>
                  <a:txBody>
                    <a:bodyPr/>
                    <a:lstStyle/>
                    <a:p>
                      <a:pPr marR="220979" algn="ctr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Название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проекта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0405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проект «Герои среди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нас»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marL="885190" marR="815340" indent="-290830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Сведения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руководителе проекта  Фамилия, Имя,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Отчество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8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Иванькова Наталья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Анатольевна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609">
                <a:tc>
                  <a:txBody>
                    <a:bodyPr/>
                    <a:lstStyle/>
                    <a:p>
                      <a:pPr marR="219710" algn="ctr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Дата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рождения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8440" algn="ctr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07.10.1983г.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7390">
                <a:tc>
                  <a:txBody>
                    <a:bodyPr/>
                    <a:lstStyle/>
                    <a:p>
                      <a:pPr marR="219710" algn="ctr">
                        <a:lnSpc>
                          <a:spcPts val="138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Место работы,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должность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0345" algn="ctr">
                        <a:lnSpc>
                          <a:spcPts val="135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муниципальное казенное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учреждение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73990" marR="393700" algn="ctr">
                        <a:lnSpc>
                          <a:spcPts val="1380"/>
                        </a:lnSpc>
                        <a:spcBef>
                          <a:spcPts val="6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«Центр по работе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детьми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молодежью»  Исилькульского муниципального района  Омской области,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директор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870">
                <a:tc>
                  <a:txBody>
                    <a:bodyPr/>
                    <a:lstStyle/>
                    <a:p>
                      <a:pPr marR="219075" algn="ctr">
                        <a:lnSpc>
                          <a:spcPts val="138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Телефон, e-mail руководителя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проекта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0255" marR="988060" indent="13970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Телефон: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89136508251,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e-mail: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  <a:hlinkClick r:id="rId2"/>
                        </a:rPr>
                        <a:t>wert108@mail.ru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93949">
                <a:tc>
                  <a:txBody>
                    <a:bodyPr/>
                    <a:lstStyle/>
                    <a:p>
                      <a:pPr marL="215900" marR="436245" indent="299720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Данные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об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организации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участнике  Полное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краткое наименование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организации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65150">
                        <a:lnSpc>
                          <a:spcPts val="134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Телефон, факс, e-mail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организации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74930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Полное наименование: муниципальное казенное  учреждение «Центр по работе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детьми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молодежью» Исилькульского муниципального  района Омской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области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Краткое наименование: МКУ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«ЦРДиМ»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865">
                        <a:lnSpc>
                          <a:spcPts val="1380"/>
                        </a:lnSpc>
                        <a:spcBef>
                          <a:spcPts val="103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Адрес: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646020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Омская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обл.,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Исилькульский  район, г. Исилькуль,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ул.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Советская,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62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Тел. (факс)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(38173)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20-455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E-mail: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  <a:hlinkClick r:id="rId3"/>
                        </a:rPr>
                        <a:t>omp@ismr.оmskportal.ru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191770" marR="411480" algn="ctr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Сведения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об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основных исполнителях проекта:  Фамилия, Имя,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Отчество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19710" algn="ctr">
                        <a:lnSpc>
                          <a:spcPts val="134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Место работы,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должность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80975" indent="38100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Директор Иванькова Наталья Анатольевна,  волонтеры муниципального казенного  учреждения «Центр по работе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детьми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молодежью» Исилькульского муниципального  района Омской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области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marR="219710" algn="ctr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Дата подачи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заявки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8440" algn="ctr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25.03.2020г.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marR="219075" algn="ctr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Подпись руководителя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проекта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019800" y="10053329"/>
            <a:ext cx="1147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Приложение </a:t>
            </a:r>
            <a:r>
              <a:rPr sz="1200" dirty="0">
                <a:latin typeface="Times New Roman"/>
                <a:cs typeface="Times New Roman"/>
              </a:rPr>
              <a:t>№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180" y="513089"/>
            <a:ext cx="6395720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1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ИНФОРМАЦИОННАЯ КАРТА ПРОЕКТА,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410"/>
              </a:lnSpc>
            </a:pPr>
            <a:r>
              <a:rPr sz="1200" spc="-5" dirty="0">
                <a:latin typeface="Times New Roman"/>
                <a:cs typeface="Times New Roman"/>
              </a:rPr>
              <a:t>Предоставленных на Всероссийский конкурс лучших волонтёрских инициатив «Доброволец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РФ»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67334" y="886469"/>
          <a:ext cx="7028179" cy="95612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/>
                <a:gridCol w="5382259"/>
              </a:tblGrid>
              <a:tr h="356870">
                <a:tc>
                  <a:txBody>
                    <a:bodyPr/>
                    <a:lstStyle/>
                    <a:p>
                      <a:pPr marL="69850" marR="289560">
                        <a:lnSpc>
                          <a:spcPts val="1380"/>
                        </a:lnSpc>
                        <a:spcBef>
                          <a:spcPts val="40"/>
                        </a:spcBef>
                        <a:tabLst>
                          <a:tab pos="770255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Пол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ое	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наз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ани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проекта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9075" algn="ctr">
                        <a:lnSpc>
                          <a:spcPts val="138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Патриотический проект: «Герои среди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нас»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20900">
                <a:tc>
                  <a:txBody>
                    <a:bodyPr/>
                    <a:lstStyle/>
                    <a:p>
                      <a:pPr marL="69850" marR="289560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Концепция проекта  (краткое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описание)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8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рамках проекта «Герои среди нас» активисты волонтерского отряда</a:t>
                      </a:r>
                      <a:r>
                        <a:rPr sz="12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«Пульс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89535">
                        <a:lnSpc>
                          <a:spcPct val="1101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жизни» записывают воспоминания ветеранов Великой Отечественной войны. 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Мы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навещаем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поздравляем их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праздниками, днями рождения, навещаем  ветеранов проживающих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комплексном центре социального обслуживания  населения Исилькульского района, поём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ними песни, дарим им памятные  фотографии. Говорим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ними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слушаем их. Многих ветеранов провожаем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последний путь... Кроме этого добровольцы регулярно посещают участников  Великой Отечественной войны, ветеранов боевых действий, помогая им по  хозяйству. Волонтеры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снег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во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дворе почистят,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листву по осени соберут,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за  хлебом сходят,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порядок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доме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наведут.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2129">
                <a:tc>
                  <a:txBody>
                    <a:bodyPr/>
                    <a:lstStyle/>
                    <a:p>
                      <a:pPr marL="69850" marR="287655" algn="just">
                        <a:lnSpc>
                          <a:spcPts val="1380"/>
                        </a:lnSpc>
                        <a:spcBef>
                          <a:spcPts val="40"/>
                        </a:spcBef>
                        <a:tabLst>
                          <a:tab pos="1214755" algn="l"/>
                        </a:tabLst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Целевая группа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аниз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м	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формирования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3525" marR="484505" indent="72390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Оказание внимания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поддержки ветеранам войны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труда, оказание  адресной помощи участникам ВОВ, труженикам тыла, сиротам</a:t>
                      </a:r>
                      <a:r>
                        <a:rPr sz="12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войны.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2130">
                <a:tc>
                  <a:txBody>
                    <a:bodyPr/>
                    <a:lstStyle/>
                    <a:p>
                      <a:pPr marL="69850" marR="808355" algn="just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Количест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во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участников  проекта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5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Количество вовлеченных добровольцев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 70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человек,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41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количество благополучателей, получивших помощь более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230</a:t>
                      </a:r>
                      <a:r>
                        <a:rPr sz="12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человек.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870">
                <a:tc>
                  <a:txBody>
                    <a:bodyPr/>
                    <a:lstStyle/>
                    <a:p>
                      <a:pPr marL="69850" marR="289560">
                        <a:lnSpc>
                          <a:spcPts val="1380"/>
                        </a:lnSpc>
                        <a:spcBef>
                          <a:spcPts val="40"/>
                        </a:spcBef>
                        <a:tabLst>
                          <a:tab pos="608330" algn="l"/>
                        </a:tabLst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Срок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	р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изаци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проекта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8440" algn="ctr">
                        <a:lnSpc>
                          <a:spcPts val="138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Январь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2020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года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декабрь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2020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870">
                <a:tc>
                  <a:txBody>
                    <a:bodyPr/>
                    <a:lstStyle/>
                    <a:p>
                      <a:pPr marL="69850" marR="288925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Место реализации  проекта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0975" algn="ctr">
                        <a:lnSpc>
                          <a:spcPts val="138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Омская область Исилькульский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район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97114">
                <a:tc>
                  <a:txBody>
                    <a:bodyPr/>
                    <a:lstStyle/>
                    <a:p>
                      <a:pPr marL="69850" marR="472440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едп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ол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агаем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ые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конечные  результаты  реализации  проекта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(кратко)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850" marR="73660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За время существования проекта мы навестили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записали воспоминания более 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40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ветеранов (участники ВОВ, труженики тыла, сироты войны) Исилькульского  района. Результат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это целый архив фотографий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историй ветеранов,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которым мы знакомим учащихся школ,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а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также выкладываем</a:t>
                      </a:r>
                      <a:r>
                        <a:rPr sz="12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информацию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06680">
                        <a:lnSpc>
                          <a:spcPts val="138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(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фронтовые письма, воспоминания ветеранов)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группе молодежь  Исилькульского района (https://vk.com/molodoisilkul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).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Главный результат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это  более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40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живых историй ветеранов,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которых мы рассказываем на протяжении 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10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месяцев.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планах создать альбом «Наши прадедушки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прабабушки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годы  Великой Отечественной войны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…»  </a:t>
                      </a:r>
                      <a:r>
                        <a:rPr sz="12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  <a:hlinkClick r:id="rId2"/>
                        </a:rPr>
                        <a:t>https://vk.com/wall266707371?q=%D0%B4%D0%B5%D0%BD%D1%8C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15"/>
                        </a:lnSpc>
                      </a:pPr>
                      <a:r>
                        <a:rPr sz="12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  <a:hlinkClick r:id="rId2"/>
                        </a:rPr>
                        <a:t>%20%D0%BF%D0%BE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410"/>
                        </a:lnSpc>
                      </a:pPr>
                      <a:r>
                        <a:rPr sz="12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  <a:hlinkClick r:id="rId2"/>
                        </a:rPr>
                        <a:t>%D0%B1%D0%B5%D0%B4%D1%8B&amp;w=wall266707371_7343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0515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410"/>
                        </a:lnSpc>
                        <a:spcBef>
                          <a:spcPts val="585"/>
                        </a:spcBef>
                      </a:pPr>
                      <a:r>
                        <a:rPr sz="12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  <a:hlinkClick r:id="rId3"/>
                        </a:rPr>
                        <a:t>https://vk.com/wall266707371?q=%D0%BA%D0%B0%D0%BB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80"/>
                        </a:lnSpc>
                      </a:pPr>
                      <a:r>
                        <a:rPr sz="12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  <a:hlinkClick r:id="rId3"/>
                        </a:rPr>
                        <a:t>%D0%B5%D0%BD%D0%B4%D0%B0%D1%80%D1%8C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80"/>
                        </a:lnSpc>
                      </a:pPr>
                      <a:r>
                        <a:rPr sz="12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  <a:hlinkClick r:id="rId3"/>
                        </a:rPr>
                        <a:t>%20%D0%B2%D0%B5%D0%BB%D0%B8%D0%BA%D0%BE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80"/>
                        </a:lnSpc>
                      </a:pPr>
                      <a:r>
                        <a:rPr sz="12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  <a:hlinkClick r:id="rId3"/>
                        </a:rPr>
                        <a:t>%D0%B9%20%D0%BF%D0%BE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410"/>
                        </a:lnSpc>
                      </a:pPr>
                      <a:r>
                        <a:rPr sz="12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  <a:hlinkClick r:id="rId3"/>
                        </a:rPr>
                        <a:t>%D0%B1%D0%B5%D0%B4%D1%8B&amp;w=wall266707371_4209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410"/>
                        </a:lnSpc>
                        <a:spcBef>
                          <a:spcPts val="585"/>
                        </a:spcBef>
                      </a:pPr>
                      <a:r>
                        <a:rPr sz="12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  <a:hlinkClick r:id="rId4"/>
                        </a:rPr>
                        <a:t>https://vk.com/wall266707371?q=%D0%B4%D0%B5%D0%BD%D1%8C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80"/>
                        </a:lnSpc>
                      </a:pPr>
                      <a:r>
                        <a:rPr sz="12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  <a:hlinkClick r:id="rId4"/>
                        </a:rPr>
                        <a:t>%20%D0%BF%D0%BE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410"/>
                        </a:lnSpc>
                      </a:pPr>
                      <a:r>
                        <a:rPr sz="12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  <a:hlinkClick r:id="rId4"/>
                        </a:rPr>
                        <a:t>%D0%B1%D0%B5%D0%B4%D1%8B&amp;w=wall266707371_7317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314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410"/>
                        </a:lnSpc>
                        <a:spcBef>
                          <a:spcPts val="585"/>
                        </a:spcBef>
                      </a:pPr>
                      <a:r>
                        <a:rPr sz="12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  <a:hlinkClick r:id="rId5"/>
                        </a:rPr>
                        <a:t>https://vk.com/wall266707371?q=%D0%B8%D1%81%D1%82%D0%BE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80"/>
                        </a:lnSpc>
                      </a:pPr>
                      <a:r>
                        <a:rPr sz="12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  <a:hlinkClick r:id="rId5"/>
                        </a:rPr>
                        <a:t>%D1%80%D0%B8%D1%8F%20%D0%BF%D0%BE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80"/>
                        </a:lnSpc>
                      </a:pPr>
                      <a:r>
                        <a:rPr sz="12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  <a:hlinkClick r:id="rId5"/>
                        </a:rPr>
                        <a:t>%D0%B1%D0%B5%D0%B4%D1%8B&amp;w=wall266707371_6893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3500" algn="just">
                        <a:lnSpc>
                          <a:spcPts val="1380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рамках проекта «Герои среди нас» происходит формирование  патриотических качеств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у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волонтеров, учитывается активное участие  активистов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проекте. Проявление внимания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уважения ветеранам, пожилым  людям.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Освоение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доступных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знаний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об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истории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родного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Отечества.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7334" y="10438774"/>
            <a:ext cx="7034530" cy="0"/>
          </a:xfrm>
          <a:custGeom>
            <a:avLst/>
            <a:gdLst/>
            <a:ahLst/>
            <a:cxnLst/>
            <a:rect l="l" t="t" r="r" b="b"/>
            <a:pathLst>
              <a:path w="7034530">
                <a:moveTo>
                  <a:pt x="0" y="0"/>
                </a:moveTo>
                <a:lnTo>
                  <a:pt x="703453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0509" y="360689"/>
            <a:ext cx="0" cy="10081260"/>
          </a:xfrm>
          <a:custGeom>
            <a:avLst/>
            <a:gdLst/>
            <a:ahLst/>
            <a:cxnLst/>
            <a:rect l="l" t="t" r="r" b="b"/>
            <a:pathLst>
              <a:path h="10081260">
                <a:moveTo>
                  <a:pt x="0" y="0"/>
                </a:moveTo>
                <a:lnTo>
                  <a:pt x="0" y="1008126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16429" y="360689"/>
            <a:ext cx="0" cy="10081260"/>
          </a:xfrm>
          <a:custGeom>
            <a:avLst/>
            <a:gdLst/>
            <a:ahLst/>
            <a:cxnLst/>
            <a:rect l="l" t="t" r="r" b="b"/>
            <a:pathLst>
              <a:path h="10081260">
                <a:moveTo>
                  <a:pt x="0" y="0"/>
                </a:moveTo>
                <a:lnTo>
                  <a:pt x="0" y="1008126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8690" y="360689"/>
            <a:ext cx="0" cy="10081260"/>
          </a:xfrm>
          <a:custGeom>
            <a:avLst/>
            <a:gdLst/>
            <a:ahLst/>
            <a:cxnLst/>
            <a:rect l="l" t="t" r="r" b="b"/>
            <a:pathLst>
              <a:path h="10081260">
                <a:moveTo>
                  <a:pt x="0" y="0"/>
                </a:moveTo>
                <a:lnTo>
                  <a:pt x="0" y="1008126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73579" y="344179"/>
            <a:ext cx="5270500" cy="75209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11430" algn="just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Times New Roman"/>
                <a:cs typeface="Times New Roman"/>
              </a:rPr>
              <a:t>Приобретение волонтерами навыков социального общения </a:t>
            </a: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-5" dirty="0">
                <a:latin typeface="Times New Roman"/>
                <a:cs typeface="Times New Roman"/>
              </a:rPr>
              <a:t>взрослыми.  Положительные отзывы волонтеров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определение системы дальнейшей  деятельности по патриотическому воспитанию подрастающего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поколения.</a:t>
            </a:r>
            <a:endParaRPr sz="1200">
              <a:latin typeface="Times New Roman"/>
              <a:cs typeface="Times New Roman"/>
            </a:endParaRPr>
          </a:p>
          <a:p>
            <a:pPr marL="12700" marR="6985" algn="just">
              <a:lnSpc>
                <a:spcPts val="1380"/>
              </a:lnSpc>
              <a:spcBef>
                <a:spcPts val="1000"/>
              </a:spcBef>
            </a:pPr>
            <a:r>
              <a:rPr sz="1200" dirty="0">
                <a:latin typeface="Times New Roman"/>
                <a:cs typeface="Times New Roman"/>
              </a:rPr>
              <a:t>10 </a:t>
            </a:r>
            <a:r>
              <a:rPr sz="1200" spc="-5" dirty="0">
                <a:latin typeface="Times New Roman"/>
                <a:cs typeface="Times New Roman"/>
              </a:rPr>
              <a:t>февраля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рамках проекта «Герои среди нас» волонтеры МКУ «ЦРДиМ»  взяли интервью </a:t>
            </a:r>
            <a:r>
              <a:rPr sz="1200" dirty="0">
                <a:latin typeface="Times New Roman"/>
                <a:cs typeface="Times New Roman"/>
              </a:rPr>
              <a:t>у </a:t>
            </a:r>
            <a:r>
              <a:rPr sz="1200" spc="-5" dirty="0">
                <a:latin typeface="Times New Roman"/>
                <a:cs typeface="Times New Roman"/>
              </a:rPr>
              <a:t>ветерана Великой Отечественной войны Степана Ивановича  Руденко. Добровольцы заранее составили вопросы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собрали необходимую  информацию. Поначалу для них это было очень волнительно. Всё-таки это  легендарный исилькулец, прошедший всю Великую Отечественную войну </a:t>
            </a:r>
            <a:r>
              <a:rPr sz="1200" dirty="0">
                <a:latin typeface="Times New Roman"/>
                <a:cs typeface="Times New Roman"/>
              </a:rPr>
              <a:t>в  </a:t>
            </a:r>
            <a:r>
              <a:rPr sz="1200" spc="-5" dirty="0">
                <a:latin typeface="Times New Roman"/>
                <a:cs typeface="Times New Roman"/>
              </a:rPr>
              <a:t>составе разведроты. Очень </a:t>
            </a:r>
            <a:r>
              <a:rPr sz="1200" dirty="0">
                <a:latin typeface="Times New Roman"/>
                <a:cs typeface="Times New Roman"/>
              </a:rPr>
              <a:t>уж </a:t>
            </a:r>
            <a:r>
              <a:rPr sz="1200" spc="-5" dirty="0">
                <a:latin typeface="Times New Roman"/>
                <a:cs typeface="Times New Roman"/>
              </a:rPr>
              <a:t>было интересно узнать из первых уст его  историю.</a:t>
            </a:r>
            <a:endParaRPr sz="1200">
              <a:latin typeface="Times New Roman"/>
              <a:cs typeface="Times New Roman"/>
            </a:endParaRPr>
          </a:p>
          <a:p>
            <a:pPr marL="20955" algn="just">
              <a:lnSpc>
                <a:spcPts val="1315"/>
              </a:lnSpc>
            </a:pPr>
            <a:r>
              <a:rPr sz="1200" b="1" dirty="0">
                <a:latin typeface="Times New Roman"/>
                <a:cs typeface="Times New Roman"/>
              </a:rPr>
              <a:t>- </a:t>
            </a:r>
            <a:r>
              <a:rPr sz="1200" b="1" spc="-5" dirty="0">
                <a:latin typeface="Times New Roman"/>
                <a:cs typeface="Times New Roman"/>
              </a:rPr>
              <a:t>Здравствуйте Степан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Иванович!</a:t>
            </a:r>
            <a:endParaRPr sz="1200">
              <a:latin typeface="Times New Roman"/>
              <a:cs typeface="Times New Roman"/>
            </a:endParaRPr>
          </a:p>
          <a:p>
            <a:pPr marL="20955" algn="just">
              <a:lnSpc>
                <a:spcPts val="1380"/>
              </a:lnSpc>
            </a:pPr>
            <a:r>
              <a:rPr sz="1200" i="1" dirty="0">
                <a:latin typeface="Times New Roman"/>
                <a:cs typeface="Times New Roman"/>
              </a:rPr>
              <a:t>-</a:t>
            </a:r>
            <a:r>
              <a:rPr sz="1200" i="1" spc="-5" dirty="0">
                <a:latin typeface="Times New Roman"/>
                <a:cs typeface="Times New Roman"/>
              </a:rPr>
              <a:t> Здравствуйте!</a:t>
            </a:r>
            <a:endParaRPr sz="1200">
              <a:latin typeface="Times New Roman"/>
              <a:cs typeface="Times New Roman"/>
            </a:endParaRPr>
          </a:p>
          <a:p>
            <a:pPr marL="12700" marR="6350" algn="just">
              <a:lnSpc>
                <a:spcPts val="1380"/>
              </a:lnSpc>
              <a:spcBef>
                <a:spcPts val="65"/>
              </a:spcBef>
            </a:pPr>
            <a:r>
              <a:rPr sz="1200" dirty="0">
                <a:latin typeface="Times New Roman"/>
                <a:cs typeface="Times New Roman"/>
              </a:rPr>
              <a:t>- </a:t>
            </a:r>
            <a:r>
              <a:rPr sz="1200" b="1" spc="-5" dirty="0">
                <a:latin typeface="Times New Roman"/>
                <a:cs typeface="Times New Roman"/>
              </a:rPr>
              <a:t>Как известно, </a:t>
            </a:r>
            <a:r>
              <a:rPr sz="1200" b="1" dirty="0">
                <a:latin typeface="Times New Roman"/>
                <a:cs typeface="Times New Roman"/>
              </a:rPr>
              <a:t>вы, </a:t>
            </a:r>
            <a:r>
              <a:rPr sz="1200" b="1" spc="-5" dirty="0">
                <a:latin typeface="Times New Roman"/>
                <a:cs typeface="Times New Roman"/>
              </a:rPr>
              <a:t>Степан Иванович, </a:t>
            </a:r>
            <a:r>
              <a:rPr sz="1200" b="1" dirty="0">
                <a:latin typeface="Times New Roman"/>
                <a:cs typeface="Times New Roman"/>
              </a:rPr>
              <a:t>- </a:t>
            </a:r>
            <a:r>
              <a:rPr sz="1200" b="1" spc="-5" dirty="0">
                <a:latin typeface="Times New Roman"/>
                <a:cs typeface="Times New Roman"/>
              </a:rPr>
              <a:t>человек, который добился многого  </a:t>
            </a:r>
            <a:r>
              <a:rPr sz="1200" b="1" dirty="0">
                <a:latin typeface="Times New Roman"/>
                <a:cs typeface="Times New Roman"/>
              </a:rPr>
              <a:t>в </a:t>
            </a:r>
            <a:r>
              <a:rPr sz="1200" b="1" spc="-5" dirty="0">
                <a:latin typeface="Times New Roman"/>
                <a:cs typeface="Times New Roman"/>
              </a:rPr>
              <a:t>своей жизни, но самое главное то, что </a:t>
            </a:r>
            <a:r>
              <a:rPr sz="1200" b="1" dirty="0">
                <a:latin typeface="Times New Roman"/>
                <a:cs typeface="Times New Roman"/>
              </a:rPr>
              <a:t>вы </a:t>
            </a:r>
            <a:r>
              <a:rPr sz="1200" b="1" spc="-5" dirty="0">
                <a:latin typeface="Times New Roman"/>
                <a:cs typeface="Times New Roman"/>
              </a:rPr>
              <a:t>пережили </a:t>
            </a:r>
            <a:r>
              <a:rPr sz="1200" b="1" dirty="0">
                <a:latin typeface="Times New Roman"/>
                <a:cs typeface="Times New Roman"/>
              </a:rPr>
              <a:t>в </a:t>
            </a:r>
            <a:r>
              <a:rPr sz="1200" b="1" spc="-5" dirty="0">
                <a:latin typeface="Times New Roman"/>
                <a:cs typeface="Times New Roman"/>
              </a:rPr>
              <a:t>годы Великой  Отечественной войны. Вы своими глазами видели боль, страдание,  потери. Сегодня мы </a:t>
            </a:r>
            <a:r>
              <a:rPr sz="1200" b="1" dirty="0">
                <a:latin typeface="Times New Roman"/>
                <a:cs typeface="Times New Roman"/>
              </a:rPr>
              <a:t>с вами </a:t>
            </a:r>
            <a:r>
              <a:rPr sz="1200" b="1" spc="-5" dirty="0">
                <a:latin typeface="Times New Roman"/>
                <a:cs typeface="Times New Roman"/>
              </a:rPr>
              <a:t>встретились, чтобы вспомнить </a:t>
            </a:r>
            <a:r>
              <a:rPr sz="1200" b="1" dirty="0">
                <a:latin typeface="Times New Roman"/>
                <a:cs typeface="Times New Roman"/>
              </a:rPr>
              <a:t>о </a:t>
            </a:r>
            <a:r>
              <a:rPr sz="1200" b="1" spc="-5" dirty="0">
                <a:latin typeface="Times New Roman"/>
                <a:cs typeface="Times New Roman"/>
              </a:rPr>
              <a:t>тех тяжёлых  временах.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ts val="1315"/>
              </a:lnSpc>
            </a:pPr>
            <a:r>
              <a:rPr sz="1200" b="1" spc="-5" dirty="0">
                <a:latin typeface="Times New Roman"/>
                <a:cs typeface="Times New Roman"/>
              </a:rPr>
              <a:t>-Расскажите </a:t>
            </a:r>
            <a:r>
              <a:rPr sz="1200" b="1" dirty="0">
                <a:latin typeface="Times New Roman"/>
                <a:cs typeface="Times New Roman"/>
              </a:rPr>
              <a:t>о </a:t>
            </a:r>
            <a:r>
              <a:rPr sz="1200" b="1" spc="-5" dirty="0">
                <a:latin typeface="Times New Roman"/>
                <a:cs typeface="Times New Roman"/>
              </a:rPr>
              <a:t>себе, </a:t>
            </a:r>
            <a:r>
              <a:rPr sz="1200" b="1" dirty="0">
                <a:latin typeface="Times New Roman"/>
                <a:cs typeface="Times New Roman"/>
              </a:rPr>
              <a:t>о </a:t>
            </a:r>
            <a:r>
              <a:rPr sz="1200" b="1" spc="-5" dirty="0">
                <a:latin typeface="Times New Roman"/>
                <a:cs typeface="Times New Roman"/>
              </a:rPr>
              <a:t>своей профессии </a:t>
            </a:r>
            <a:r>
              <a:rPr sz="1200" b="1" dirty="0">
                <a:latin typeface="Times New Roman"/>
                <a:cs typeface="Times New Roman"/>
              </a:rPr>
              <a:t>и</a:t>
            </a:r>
            <a:r>
              <a:rPr sz="1200" b="1" spc="4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наградах?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380"/>
              </a:lnSpc>
              <a:spcBef>
                <a:spcPts val="65"/>
              </a:spcBef>
            </a:pPr>
            <a:r>
              <a:rPr sz="1200" i="1" spc="-5" dirty="0">
                <a:latin typeface="Times New Roman"/>
                <a:cs typeface="Times New Roman"/>
              </a:rPr>
              <a:t>Я, Степан Иванович Руденко. Родился </a:t>
            </a:r>
            <a:r>
              <a:rPr sz="1200" i="1" dirty="0">
                <a:latin typeface="Times New Roman"/>
                <a:cs typeface="Times New Roman"/>
              </a:rPr>
              <a:t>1 </a:t>
            </a:r>
            <a:r>
              <a:rPr sz="1200" i="1" spc="-5" dirty="0">
                <a:latin typeface="Times New Roman"/>
                <a:cs typeface="Times New Roman"/>
              </a:rPr>
              <a:t>июля </a:t>
            </a:r>
            <a:r>
              <a:rPr sz="1200" i="1" dirty="0">
                <a:latin typeface="Times New Roman"/>
                <a:cs typeface="Times New Roman"/>
              </a:rPr>
              <a:t>1923 года. С 1941 </a:t>
            </a:r>
            <a:r>
              <a:rPr sz="1200" i="1" spc="-5" dirty="0">
                <a:latin typeface="Times New Roman"/>
                <a:cs typeface="Times New Roman"/>
              </a:rPr>
              <a:t>года </a:t>
            </a:r>
            <a:r>
              <a:rPr sz="1200" i="1" dirty="0">
                <a:latin typeface="Times New Roman"/>
                <a:cs typeface="Times New Roman"/>
              </a:rPr>
              <a:t>и до  </a:t>
            </a:r>
            <a:r>
              <a:rPr sz="1200" i="1" spc="-5" dirty="0">
                <a:latin typeface="Times New Roman"/>
                <a:cs typeface="Times New Roman"/>
              </a:rPr>
              <a:t>окончания войны служил </a:t>
            </a:r>
            <a:r>
              <a:rPr sz="1200" i="1" dirty="0">
                <a:latin typeface="Times New Roman"/>
                <a:cs typeface="Times New Roman"/>
              </a:rPr>
              <a:t>в </a:t>
            </a:r>
            <a:r>
              <a:rPr sz="1200" i="1" spc="-5" dirty="0">
                <a:latin typeface="Times New Roman"/>
                <a:cs typeface="Times New Roman"/>
              </a:rPr>
              <a:t>разведроте. За заслуги перед Родиной награжден  орденами «Александра Невского», «Отечественной войны»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r>
              <a:rPr sz="1200" i="1" spc="8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степени,</a:t>
            </a:r>
            <a:endParaRPr sz="1200">
              <a:latin typeface="Times New Roman"/>
              <a:cs typeface="Times New Roman"/>
            </a:endParaRPr>
          </a:p>
          <a:p>
            <a:pPr marL="12700" marR="8255" algn="just">
              <a:lnSpc>
                <a:spcPts val="1380"/>
              </a:lnSpc>
            </a:pPr>
            <a:r>
              <a:rPr sz="1200" i="1" spc="-5" dirty="0">
                <a:latin typeface="Times New Roman"/>
                <a:cs typeface="Times New Roman"/>
              </a:rPr>
              <a:t>«Отечественной войны» </a:t>
            </a:r>
            <a:r>
              <a:rPr sz="1200" i="1" dirty="0">
                <a:latin typeface="Times New Roman"/>
                <a:cs typeface="Times New Roman"/>
              </a:rPr>
              <a:t>II </a:t>
            </a:r>
            <a:r>
              <a:rPr sz="1200" i="1" spc="-5" dirty="0">
                <a:latin typeface="Times New Roman"/>
                <a:cs typeface="Times New Roman"/>
              </a:rPr>
              <a:t>степени, орденом «Красной звезды», медалью «За  победу над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Германией».</a:t>
            </a:r>
            <a:endParaRPr sz="1200">
              <a:latin typeface="Times New Roman"/>
              <a:cs typeface="Times New Roman"/>
            </a:endParaRPr>
          </a:p>
          <a:p>
            <a:pPr marL="12700" marR="8890" algn="just">
              <a:lnSpc>
                <a:spcPts val="1380"/>
              </a:lnSpc>
            </a:pPr>
            <a:r>
              <a:rPr sz="1200" b="1" i="1" dirty="0">
                <a:latin typeface="Times New Roman"/>
                <a:cs typeface="Times New Roman"/>
              </a:rPr>
              <a:t>- </a:t>
            </a:r>
            <a:r>
              <a:rPr sz="1200" b="1" i="1" spc="-5" dirty="0">
                <a:latin typeface="Times New Roman"/>
                <a:cs typeface="Times New Roman"/>
              </a:rPr>
              <a:t>Поделитесь воспоминаниями </a:t>
            </a:r>
            <a:r>
              <a:rPr sz="1200" b="1" i="1" dirty="0">
                <a:latin typeface="Times New Roman"/>
                <a:cs typeface="Times New Roman"/>
              </a:rPr>
              <a:t>о </a:t>
            </a:r>
            <a:r>
              <a:rPr sz="1200" b="1" i="1" spc="-5" dirty="0">
                <a:latin typeface="Times New Roman"/>
                <a:cs typeface="Times New Roman"/>
              </a:rPr>
              <a:t>первом бое? Какие впечатления оставила </a:t>
            </a:r>
            <a:r>
              <a:rPr sz="1200" b="1" i="1" dirty="0">
                <a:latin typeface="Times New Roman"/>
                <a:cs typeface="Times New Roman"/>
              </a:rPr>
              <a:t>у  </a:t>
            </a:r>
            <a:r>
              <a:rPr sz="1200" b="1" i="1" spc="-5" dirty="0">
                <a:latin typeface="Times New Roman"/>
                <a:cs typeface="Times New Roman"/>
              </a:rPr>
              <a:t>Вас</a:t>
            </a:r>
            <a:r>
              <a:rPr sz="1200" b="1" i="1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война?</a:t>
            </a:r>
            <a:endParaRPr sz="1200">
              <a:latin typeface="Times New Roman"/>
              <a:cs typeface="Times New Roman"/>
            </a:endParaRPr>
          </a:p>
          <a:p>
            <a:pPr marL="12700" marR="11430" algn="just">
              <a:lnSpc>
                <a:spcPts val="1380"/>
              </a:lnSpc>
            </a:pPr>
            <a:r>
              <a:rPr sz="1200" i="1" spc="-5" dirty="0">
                <a:latin typeface="Times New Roman"/>
                <a:cs typeface="Times New Roman"/>
              </a:rPr>
              <a:t>Вдвоем </a:t>
            </a:r>
            <a:r>
              <a:rPr sz="1200" i="1" dirty="0">
                <a:latin typeface="Times New Roman"/>
                <a:cs typeface="Times New Roman"/>
              </a:rPr>
              <a:t>с </a:t>
            </a:r>
            <a:r>
              <a:rPr sz="1200" i="1" spc="-5" dirty="0">
                <a:latin typeface="Times New Roman"/>
                <a:cs typeface="Times New Roman"/>
              </a:rPr>
              <a:t>напарником сидели </a:t>
            </a:r>
            <a:r>
              <a:rPr sz="1200" i="1" dirty="0">
                <a:latin typeface="Times New Roman"/>
                <a:cs typeface="Times New Roman"/>
              </a:rPr>
              <a:t>в </a:t>
            </a:r>
            <a:r>
              <a:rPr sz="1200" i="1" spc="-5" dirty="0">
                <a:latin typeface="Times New Roman"/>
                <a:cs typeface="Times New Roman"/>
              </a:rPr>
              <a:t>засаде </a:t>
            </a:r>
            <a:r>
              <a:rPr sz="1200" i="1" dirty="0">
                <a:latin typeface="Times New Roman"/>
                <a:cs typeface="Times New Roman"/>
              </a:rPr>
              <a:t>- </a:t>
            </a:r>
            <a:r>
              <a:rPr sz="1200" i="1" spc="-5" dirty="0">
                <a:latin typeface="Times New Roman"/>
                <a:cs typeface="Times New Roman"/>
              </a:rPr>
              <a:t>четыре дня без пищи. После удачного  завершения операции получил первый орден как один </a:t>
            </a:r>
            <a:r>
              <a:rPr sz="1200" i="1" dirty="0">
                <a:latin typeface="Times New Roman"/>
                <a:cs typeface="Times New Roman"/>
              </a:rPr>
              <a:t>из </a:t>
            </a:r>
            <a:r>
              <a:rPr sz="1200" i="1" spc="-5" dirty="0">
                <a:latin typeface="Times New Roman"/>
                <a:cs typeface="Times New Roman"/>
              </a:rPr>
              <a:t>лучших разведчиков. Во  время войны пять </a:t>
            </a:r>
            <a:r>
              <a:rPr sz="1200" i="1" dirty="0">
                <a:latin typeface="Times New Roman"/>
                <a:cs typeface="Times New Roman"/>
              </a:rPr>
              <a:t>раз </a:t>
            </a:r>
            <a:r>
              <a:rPr sz="1200" i="1" spc="-5" dirty="0">
                <a:latin typeface="Times New Roman"/>
                <a:cs typeface="Times New Roman"/>
              </a:rPr>
              <a:t>был ранен </a:t>
            </a:r>
            <a:r>
              <a:rPr sz="1200" i="1" dirty="0">
                <a:latin typeface="Times New Roman"/>
                <a:cs typeface="Times New Roman"/>
              </a:rPr>
              <a:t>и </a:t>
            </a:r>
            <a:r>
              <a:rPr sz="1200" i="1" spc="-5" dirty="0">
                <a:latin typeface="Times New Roman"/>
                <a:cs typeface="Times New Roman"/>
              </a:rPr>
              <a:t>дважды</a:t>
            </a:r>
            <a:r>
              <a:rPr sz="1200" i="1" spc="1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контужен.</a:t>
            </a:r>
            <a:endParaRPr sz="1200">
              <a:latin typeface="Times New Roman"/>
              <a:cs typeface="Times New Roman"/>
            </a:endParaRPr>
          </a:p>
          <a:p>
            <a:pPr marL="12700" marR="9525" algn="just">
              <a:lnSpc>
                <a:spcPts val="1380"/>
              </a:lnSpc>
            </a:pPr>
            <a:r>
              <a:rPr sz="1200" b="1" spc="-5" dirty="0">
                <a:latin typeface="Times New Roman"/>
                <a:cs typeface="Times New Roman"/>
              </a:rPr>
              <a:t>Ваша история, будто со страниц романа: </a:t>
            </a:r>
            <a:r>
              <a:rPr sz="1200" b="1" dirty="0">
                <a:latin typeface="Times New Roman"/>
                <a:cs typeface="Times New Roman"/>
              </a:rPr>
              <a:t>от </a:t>
            </a:r>
            <a:r>
              <a:rPr sz="1200" b="1" spc="-5" dirty="0">
                <a:latin typeface="Times New Roman"/>
                <a:cs typeface="Times New Roman"/>
              </a:rPr>
              <a:t>смертельной пули, попавшей </a:t>
            </a:r>
            <a:r>
              <a:rPr sz="1200" b="1" dirty="0">
                <a:latin typeface="Times New Roman"/>
                <a:cs typeface="Times New Roman"/>
              </a:rPr>
              <a:t>в  </a:t>
            </a:r>
            <a:r>
              <a:rPr sz="1200" b="1" spc="-5" dirty="0">
                <a:latin typeface="Times New Roman"/>
                <a:cs typeface="Times New Roman"/>
              </a:rPr>
              <a:t>грудь, спасла записная книжка. </a:t>
            </a:r>
            <a:r>
              <a:rPr sz="1200" b="1" dirty="0">
                <a:latin typeface="Times New Roman"/>
                <a:cs typeface="Times New Roman"/>
              </a:rPr>
              <a:t>И </a:t>
            </a:r>
            <a:r>
              <a:rPr sz="1200" b="1" spc="-5" dirty="0">
                <a:latin typeface="Times New Roman"/>
                <a:cs typeface="Times New Roman"/>
              </a:rPr>
              <a:t>даже после этого Вы, Степан Иванович  сражались </a:t>
            </a:r>
            <a:r>
              <a:rPr sz="1200" b="1" dirty="0">
                <a:latin typeface="Times New Roman"/>
                <a:cs typeface="Times New Roman"/>
              </a:rPr>
              <a:t>до </a:t>
            </a:r>
            <a:r>
              <a:rPr sz="1200" b="1" spc="-5" dirty="0">
                <a:latin typeface="Times New Roman"/>
                <a:cs typeface="Times New Roman"/>
              </a:rPr>
              <a:t>самого окончания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войны.</a:t>
            </a:r>
            <a:endParaRPr sz="1200">
              <a:latin typeface="Times New Roman"/>
              <a:cs typeface="Times New Roman"/>
            </a:endParaRPr>
          </a:p>
          <a:p>
            <a:pPr marL="100965" indent="-88900" algn="just">
              <a:lnSpc>
                <a:spcPts val="1315"/>
              </a:lnSpc>
              <a:buChar char="-"/>
              <a:tabLst>
                <a:tab pos="1016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Расскажите подробнее, как Вы узнали </a:t>
            </a:r>
            <a:r>
              <a:rPr sz="1200" b="1" dirty="0">
                <a:latin typeface="Times New Roman"/>
                <a:cs typeface="Times New Roman"/>
              </a:rPr>
              <a:t>о</a:t>
            </a:r>
            <a:r>
              <a:rPr sz="1200" b="1" spc="4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победе?</a:t>
            </a:r>
            <a:endParaRPr sz="1200">
              <a:latin typeface="Times New Roman"/>
              <a:cs typeface="Times New Roman"/>
            </a:endParaRPr>
          </a:p>
          <a:p>
            <a:pPr marL="12700" marR="11430" algn="just">
              <a:lnSpc>
                <a:spcPts val="1380"/>
              </a:lnSpc>
              <a:spcBef>
                <a:spcPts val="70"/>
              </a:spcBef>
            </a:pPr>
            <a:r>
              <a:rPr sz="1200" i="1" dirty="0">
                <a:latin typeface="Times New Roman"/>
                <a:cs typeface="Times New Roman"/>
              </a:rPr>
              <a:t>О </a:t>
            </a:r>
            <a:r>
              <a:rPr sz="1200" i="1" spc="-5" dirty="0">
                <a:latin typeface="Times New Roman"/>
                <a:cs typeface="Times New Roman"/>
              </a:rPr>
              <a:t>победе узнал </a:t>
            </a:r>
            <a:r>
              <a:rPr sz="1200" i="1" dirty="0">
                <a:latin typeface="Times New Roman"/>
                <a:cs typeface="Times New Roman"/>
              </a:rPr>
              <a:t>в </a:t>
            </a:r>
            <a:r>
              <a:rPr sz="1200" i="1" spc="-5" dirty="0">
                <a:latin typeface="Times New Roman"/>
                <a:cs typeface="Times New Roman"/>
              </a:rPr>
              <a:t>Румынии. </a:t>
            </a:r>
            <a:r>
              <a:rPr sz="1200" i="1" dirty="0">
                <a:latin typeface="Times New Roman"/>
                <a:cs typeface="Times New Roman"/>
              </a:rPr>
              <a:t>Мы </a:t>
            </a:r>
            <a:r>
              <a:rPr sz="1200" i="1" spc="-5" dirty="0">
                <a:latin typeface="Times New Roman"/>
                <a:cs typeface="Times New Roman"/>
              </a:rPr>
              <a:t>стояли </a:t>
            </a:r>
            <a:r>
              <a:rPr sz="1200" i="1" dirty="0">
                <a:latin typeface="Times New Roman"/>
                <a:cs typeface="Times New Roman"/>
              </a:rPr>
              <a:t>в </a:t>
            </a:r>
            <a:r>
              <a:rPr sz="1200" i="1" spc="-5" dirty="0">
                <a:latin typeface="Times New Roman"/>
                <a:cs typeface="Times New Roman"/>
              </a:rPr>
              <a:t>Королевском парке. </a:t>
            </a:r>
            <a:r>
              <a:rPr sz="1200" i="1" dirty="0">
                <a:latin typeface="Times New Roman"/>
                <a:cs typeface="Times New Roman"/>
              </a:rPr>
              <a:t>Я </a:t>
            </a:r>
            <a:r>
              <a:rPr sz="1200" i="1" spc="-5" dirty="0">
                <a:latin typeface="Times New Roman"/>
                <a:cs typeface="Times New Roman"/>
              </a:rPr>
              <a:t>как </a:t>
            </a:r>
            <a:r>
              <a:rPr sz="1200" i="1" dirty="0">
                <a:latin typeface="Times New Roman"/>
                <a:cs typeface="Times New Roman"/>
              </a:rPr>
              <a:t>раз </a:t>
            </a:r>
            <a:r>
              <a:rPr sz="1200" i="1" spc="-5" dirty="0">
                <a:latin typeface="Times New Roman"/>
                <a:cs typeface="Times New Roman"/>
              </a:rPr>
              <a:t>дежурил,  </a:t>
            </a:r>
            <a:r>
              <a:rPr sz="1200" i="1" dirty="0">
                <a:latin typeface="Times New Roman"/>
                <a:cs typeface="Times New Roman"/>
              </a:rPr>
              <a:t>и </a:t>
            </a:r>
            <a:r>
              <a:rPr sz="1200" i="1" spc="-5" dirty="0">
                <a:latin typeface="Times New Roman"/>
                <a:cs typeface="Times New Roman"/>
              </a:rPr>
              <a:t>объявляют: война кончилась. Пьянка, гулянка,</a:t>
            </a:r>
            <a:r>
              <a:rPr sz="1200" i="1" spc="2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слезы.</a:t>
            </a:r>
            <a:endParaRPr sz="1200">
              <a:latin typeface="Times New Roman"/>
              <a:cs typeface="Times New Roman"/>
            </a:endParaRPr>
          </a:p>
          <a:p>
            <a:pPr marL="120014" indent="-88900" algn="just">
              <a:lnSpc>
                <a:spcPts val="1315"/>
              </a:lnSpc>
              <a:buChar char="-"/>
              <a:tabLst>
                <a:tab pos="12065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Степан Иванович, хотите ли вы сказать что-нибудь нашей</a:t>
            </a:r>
            <a:r>
              <a:rPr sz="1200" b="1" spc="6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молодёжи?</a:t>
            </a:r>
            <a:endParaRPr sz="1200">
              <a:latin typeface="Times New Roman"/>
              <a:cs typeface="Times New Roman"/>
            </a:endParaRPr>
          </a:p>
          <a:p>
            <a:pPr marL="12700" marR="9525" algn="just">
              <a:lnSpc>
                <a:spcPts val="1380"/>
              </a:lnSpc>
              <a:spcBef>
                <a:spcPts val="65"/>
              </a:spcBef>
            </a:pPr>
            <a:r>
              <a:rPr sz="1200" i="1" dirty="0">
                <a:latin typeface="Times New Roman"/>
                <a:cs typeface="Times New Roman"/>
              </a:rPr>
              <a:t>- Я </a:t>
            </a:r>
            <a:r>
              <a:rPr sz="1200" i="1" spc="-5" dirty="0">
                <a:latin typeface="Times New Roman"/>
                <a:cs typeface="Times New Roman"/>
              </a:rPr>
              <a:t>хочу пожелать современным молодым людям успехов </a:t>
            </a:r>
            <a:r>
              <a:rPr sz="1200" i="1" dirty="0">
                <a:latin typeface="Times New Roman"/>
                <a:cs typeface="Times New Roman"/>
              </a:rPr>
              <a:t>в </a:t>
            </a:r>
            <a:r>
              <a:rPr sz="1200" i="1" spc="-5" dirty="0">
                <a:latin typeface="Times New Roman"/>
                <a:cs typeface="Times New Roman"/>
              </a:rPr>
              <a:t>жизни, чтобы </a:t>
            </a:r>
            <a:r>
              <a:rPr sz="1200" i="1" dirty="0">
                <a:latin typeface="Times New Roman"/>
                <a:cs typeface="Times New Roman"/>
              </a:rPr>
              <a:t>они  </a:t>
            </a:r>
            <a:r>
              <a:rPr sz="1200" i="1" spc="-5" dirty="0">
                <a:latin typeface="Times New Roman"/>
                <a:cs typeface="Times New Roman"/>
              </a:rPr>
              <a:t>покоряли вершины наук. </a:t>
            </a:r>
            <a:r>
              <a:rPr sz="1200" i="1" dirty="0">
                <a:latin typeface="Times New Roman"/>
                <a:cs typeface="Times New Roman"/>
              </a:rPr>
              <a:t>Но </a:t>
            </a:r>
            <a:r>
              <a:rPr sz="1200" i="1" spc="-5" dirty="0">
                <a:latin typeface="Times New Roman"/>
                <a:cs typeface="Times New Roman"/>
              </a:rPr>
              <a:t>самое главное, чтобы </a:t>
            </a:r>
            <a:r>
              <a:rPr sz="1200" i="1" dirty="0">
                <a:latin typeface="Times New Roman"/>
                <a:cs typeface="Times New Roman"/>
              </a:rPr>
              <a:t>они не </a:t>
            </a:r>
            <a:r>
              <a:rPr sz="1200" i="1" spc="-5" dirty="0">
                <a:latin typeface="Times New Roman"/>
                <a:cs typeface="Times New Roman"/>
              </a:rPr>
              <a:t>забывали тех, кто  </a:t>
            </a:r>
            <a:r>
              <a:rPr sz="1200" i="1" dirty="0">
                <a:latin typeface="Times New Roman"/>
                <a:cs typeface="Times New Roman"/>
              </a:rPr>
              <a:t>отдал за </a:t>
            </a:r>
            <a:r>
              <a:rPr sz="1200" i="1" spc="-5" dirty="0">
                <a:latin typeface="Times New Roman"/>
                <a:cs typeface="Times New Roman"/>
              </a:rPr>
              <a:t>них жизнь, чтобы </a:t>
            </a:r>
            <a:r>
              <a:rPr sz="1200" i="1" dirty="0">
                <a:latin typeface="Times New Roman"/>
                <a:cs typeface="Times New Roman"/>
              </a:rPr>
              <a:t>они </a:t>
            </a:r>
            <a:r>
              <a:rPr sz="1200" i="1" spc="-5" dirty="0">
                <a:latin typeface="Times New Roman"/>
                <a:cs typeface="Times New Roman"/>
              </a:rPr>
              <a:t>жили </a:t>
            </a:r>
            <a:r>
              <a:rPr sz="1200" i="1" dirty="0">
                <a:latin typeface="Times New Roman"/>
                <a:cs typeface="Times New Roman"/>
              </a:rPr>
              <a:t>и </a:t>
            </a:r>
            <a:r>
              <a:rPr sz="1200" i="1" spc="-5" dirty="0">
                <a:latin typeface="Times New Roman"/>
                <a:cs typeface="Times New Roman"/>
              </a:rPr>
              <a:t>прославляли свой </a:t>
            </a:r>
            <a:r>
              <a:rPr sz="1200" i="1" dirty="0">
                <a:latin typeface="Times New Roman"/>
                <a:cs typeface="Times New Roman"/>
              </a:rPr>
              <a:t>народ и </a:t>
            </a:r>
            <a:r>
              <a:rPr sz="1200" i="1" spc="-5" dirty="0">
                <a:latin typeface="Times New Roman"/>
                <a:cs typeface="Times New Roman"/>
              </a:rPr>
              <a:t>свою Родину.  Помните </a:t>
            </a:r>
            <a:r>
              <a:rPr sz="1200" i="1" dirty="0">
                <a:latin typeface="Times New Roman"/>
                <a:cs typeface="Times New Roman"/>
              </a:rPr>
              <a:t>их </a:t>
            </a:r>
            <a:r>
              <a:rPr sz="1200" i="1" spc="-5" dirty="0">
                <a:latin typeface="Times New Roman"/>
                <a:cs typeface="Times New Roman"/>
              </a:rPr>
              <a:t>всех, ведь именно Память </a:t>
            </a:r>
            <a:r>
              <a:rPr sz="1200" i="1" dirty="0">
                <a:latin typeface="Times New Roman"/>
                <a:cs typeface="Times New Roman"/>
              </a:rPr>
              <a:t>- это </a:t>
            </a:r>
            <a:r>
              <a:rPr sz="1200" i="1" spc="-5" dirty="0">
                <a:latin typeface="Times New Roman"/>
                <a:cs typeface="Times New Roman"/>
              </a:rPr>
              <a:t>огромная благодарность павшим </a:t>
            </a:r>
            <a:r>
              <a:rPr sz="1200" i="1" dirty="0">
                <a:latin typeface="Times New Roman"/>
                <a:cs typeface="Times New Roman"/>
              </a:rPr>
              <a:t>в  </a:t>
            </a:r>
            <a:r>
              <a:rPr sz="1200" i="1" spc="-5" dirty="0">
                <a:latin typeface="Times New Roman"/>
                <a:cs typeface="Times New Roman"/>
              </a:rPr>
              <a:t>войне.</a:t>
            </a:r>
            <a:endParaRPr sz="1200">
              <a:latin typeface="Times New Roman"/>
              <a:cs typeface="Times New Roman"/>
            </a:endParaRPr>
          </a:p>
          <a:p>
            <a:pPr marL="12700" marR="11430" algn="just">
              <a:lnSpc>
                <a:spcPts val="1380"/>
              </a:lnSpc>
            </a:pPr>
            <a:r>
              <a:rPr sz="1200" b="1" dirty="0">
                <a:latin typeface="Times New Roman"/>
                <a:cs typeface="Times New Roman"/>
              </a:rPr>
              <a:t>- </a:t>
            </a:r>
            <a:r>
              <a:rPr sz="1200" b="1" spc="-5" dirty="0">
                <a:latin typeface="Times New Roman"/>
                <a:cs typeface="Times New Roman"/>
              </a:rPr>
              <a:t>Спасибо </a:t>
            </a:r>
            <a:r>
              <a:rPr sz="1200" b="1" spc="-10" dirty="0">
                <a:latin typeface="Times New Roman"/>
                <a:cs typeface="Times New Roman"/>
              </a:rPr>
              <a:t>Вам </a:t>
            </a:r>
            <a:r>
              <a:rPr sz="1200" b="1" spc="-5" dirty="0">
                <a:latin typeface="Times New Roman"/>
                <a:cs typeface="Times New Roman"/>
              </a:rPr>
              <a:t>Степан Иванович. Приятно осознавать, что такие Герои  живут среди нас. Они не должны быть</a:t>
            </a:r>
            <a:r>
              <a:rPr sz="1200" b="1" spc="3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забыты.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85645" y="7854960"/>
            <a:ext cx="1452880" cy="1225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30295" y="7878454"/>
            <a:ext cx="1608454" cy="1202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30520" y="7879089"/>
            <a:ext cx="1659889" cy="12014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73579" y="9185919"/>
            <a:ext cx="5266690" cy="12598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  <a:tabLst>
                <a:tab pos="1221105" algn="l"/>
                <a:tab pos="1744980" algn="l"/>
                <a:tab pos="2439670" algn="l"/>
                <a:tab pos="2970530" algn="l"/>
                <a:tab pos="3903345" algn="l"/>
                <a:tab pos="4800600" algn="l"/>
              </a:tabLst>
            </a:pPr>
            <a:r>
              <a:rPr sz="1200" spc="-5" dirty="0">
                <a:latin typeface="Times New Roman"/>
                <a:cs typeface="Times New Roman"/>
              </a:rPr>
              <a:t>Забота </a:t>
            </a:r>
            <a:r>
              <a:rPr sz="1200" dirty="0">
                <a:latin typeface="Times New Roman"/>
                <a:cs typeface="Times New Roman"/>
              </a:rPr>
              <a:t>о </a:t>
            </a:r>
            <a:r>
              <a:rPr sz="1200" spc="-5" dirty="0">
                <a:latin typeface="Times New Roman"/>
                <a:cs typeface="Times New Roman"/>
              </a:rPr>
              <a:t>ветеранах </a:t>
            </a:r>
            <a:r>
              <a:rPr sz="1200" dirty="0">
                <a:latin typeface="Times New Roman"/>
                <a:cs typeface="Times New Roman"/>
              </a:rPr>
              <a:t>- </a:t>
            </a:r>
            <a:r>
              <a:rPr sz="1200" spc="-5" dirty="0">
                <a:latin typeface="Times New Roman"/>
                <a:cs typeface="Times New Roman"/>
              </a:rPr>
              <a:t>это то немногое, что мы можем для них сделать.  </a:t>
            </a:r>
            <a:r>
              <a:rPr sz="1200" dirty="0">
                <a:latin typeface="Times New Roman"/>
                <a:cs typeface="Times New Roman"/>
              </a:rPr>
              <a:t>Под </a:t>
            </a:r>
            <a:r>
              <a:rPr sz="1200" spc="-5" dirty="0">
                <a:latin typeface="Times New Roman"/>
                <a:cs typeface="Times New Roman"/>
              </a:rPr>
              <a:t>таким девизом активисты волонтерского отряда "МИКС", Боевого  сельского поселения </a:t>
            </a:r>
            <a:r>
              <a:rPr sz="1200" dirty="0">
                <a:latin typeface="Times New Roman"/>
                <a:cs typeface="Times New Roman"/>
              </a:rPr>
              <a:t>22 </a:t>
            </a:r>
            <a:r>
              <a:rPr sz="1200" spc="-5" dirty="0">
                <a:latin typeface="Times New Roman"/>
                <a:cs typeface="Times New Roman"/>
              </a:rPr>
              <a:t>февраля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рамках проекта «Герои среди нас»  волонтёры посетили Сидоренко Анатолия Васильевича, которому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этом году  исп</a:t>
            </a:r>
            <a:r>
              <a:rPr sz="1200" dirty="0">
                <a:latin typeface="Times New Roman"/>
                <a:cs typeface="Times New Roman"/>
              </a:rPr>
              <a:t>ол</a:t>
            </a:r>
            <a:r>
              <a:rPr sz="1200" spc="-5" dirty="0">
                <a:latin typeface="Times New Roman"/>
                <a:cs typeface="Times New Roman"/>
              </a:rPr>
              <a:t>ни</a:t>
            </a:r>
            <a:r>
              <a:rPr sz="1200" dirty="0">
                <a:latin typeface="Times New Roman"/>
                <a:cs typeface="Times New Roman"/>
              </a:rPr>
              <a:t>ло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ь	82	</a:t>
            </a:r>
            <a:r>
              <a:rPr sz="1200" spc="-5" dirty="0">
                <a:latin typeface="Times New Roman"/>
                <a:cs typeface="Times New Roman"/>
              </a:rPr>
              <a:t>г</a:t>
            </a:r>
            <a:r>
              <a:rPr sz="1200" dirty="0">
                <a:latin typeface="Times New Roman"/>
                <a:cs typeface="Times New Roman"/>
              </a:rPr>
              <a:t>од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,	он	</a:t>
            </a:r>
            <a:r>
              <a:rPr sz="1200" spc="-5" dirty="0">
                <a:latin typeface="Times New Roman"/>
                <a:cs typeface="Times New Roman"/>
              </a:rPr>
              <a:t>я</a:t>
            </a:r>
            <a:r>
              <a:rPr sz="1200" dirty="0">
                <a:latin typeface="Times New Roman"/>
                <a:cs typeface="Times New Roman"/>
              </a:rPr>
              <a:t>вл</a:t>
            </a:r>
            <a:r>
              <a:rPr sz="1200" spc="-5" dirty="0">
                <a:latin typeface="Times New Roman"/>
                <a:cs typeface="Times New Roman"/>
              </a:rPr>
              <a:t>яетс</a:t>
            </a:r>
            <a:r>
              <a:rPr sz="1200" dirty="0">
                <a:latin typeface="Times New Roman"/>
                <a:cs typeface="Times New Roman"/>
              </a:rPr>
              <a:t>я	</a:t>
            </a:r>
            <a:r>
              <a:rPr sz="1200" spc="-5" dirty="0">
                <a:latin typeface="Times New Roman"/>
                <a:cs typeface="Times New Roman"/>
              </a:rPr>
              <a:t>си</a:t>
            </a:r>
            <a:r>
              <a:rPr sz="1200" dirty="0">
                <a:latin typeface="Times New Roman"/>
                <a:cs typeface="Times New Roman"/>
              </a:rPr>
              <a:t>ро</a:t>
            </a:r>
            <a:r>
              <a:rPr sz="1200" spc="-5" dirty="0">
                <a:latin typeface="Times New Roman"/>
                <a:cs typeface="Times New Roman"/>
              </a:rPr>
              <a:t>т</a:t>
            </a:r>
            <a:r>
              <a:rPr sz="1200" dirty="0">
                <a:latin typeface="Times New Roman"/>
                <a:cs typeface="Times New Roman"/>
              </a:rPr>
              <a:t>ой	во</a:t>
            </a:r>
            <a:r>
              <a:rPr sz="1200" spc="-5" dirty="0">
                <a:latin typeface="Times New Roman"/>
                <a:cs typeface="Times New Roman"/>
              </a:rPr>
              <a:t>йн</a:t>
            </a:r>
            <a:r>
              <a:rPr sz="1200" dirty="0">
                <a:latin typeface="Times New Roman"/>
                <a:cs typeface="Times New Roman"/>
              </a:rPr>
              <a:t>ы.  </a:t>
            </a:r>
            <a:r>
              <a:rPr sz="1200" spc="-5" dirty="0">
                <a:latin typeface="Times New Roman"/>
                <a:cs typeface="Times New Roman"/>
              </a:rPr>
              <a:t>Активисты помогли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уборке придомовой территории </a:t>
            </a:r>
            <a:r>
              <a:rPr sz="1200" dirty="0">
                <a:latin typeface="Times New Roman"/>
                <a:cs typeface="Times New Roman"/>
              </a:rPr>
              <a:t>от </a:t>
            </a:r>
            <a:r>
              <a:rPr sz="1200" spc="-5" dirty="0">
                <a:latin typeface="Times New Roman"/>
                <a:cs typeface="Times New Roman"/>
              </a:rPr>
              <a:t>снега. Анатолий  Васильевич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был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очень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рад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благодарен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приходу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помощи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волонтеров.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7334" y="9754244"/>
            <a:ext cx="7034530" cy="0"/>
          </a:xfrm>
          <a:custGeom>
            <a:avLst/>
            <a:gdLst/>
            <a:ahLst/>
            <a:cxnLst/>
            <a:rect l="l" t="t" r="r" b="b"/>
            <a:pathLst>
              <a:path w="7034530">
                <a:moveTo>
                  <a:pt x="0" y="0"/>
                </a:moveTo>
                <a:lnTo>
                  <a:pt x="703453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0509" y="360689"/>
            <a:ext cx="0" cy="9396730"/>
          </a:xfrm>
          <a:custGeom>
            <a:avLst/>
            <a:gdLst/>
            <a:ahLst/>
            <a:cxnLst/>
            <a:rect l="l" t="t" r="r" b="b"/>
            <a:pathLst>
              <a:path h="9396730">
                <a:moveTo>
                  <a:pt x="0" y="0"/>
                </a:moveTo>
                <a:lnTo>
                  <a:pt x="0" y="939673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16429" y="360689"/>
            <a:ext cx="0" cy="9396730"/>
          </a:xfrm>
          <a:custGeom>
            <a:avLst/>
            <a:gdLst/>
            <a:ahLst/>
            <a:cxnLst/>
            <a:rect l="l" t="t" r="r" b="b"/>
            <a:pathLst>
              <a:path h="9396730">
                <a:moveTo>
                  <a:pt x="0" y="0"/>
                </a:moveTo>
                <a:lnTo>
                  <a:pt x="0" y="939673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8690" y="360689"/>
            <a:ext cx="0" cy="9396730"/>
          </a:xfrm>
          <a:custGeom>
            <a:avLst/>
            <a:gdLst/>
            <a:ahLst/>
            <a:cxnLst/>
            <a:rect l="l" t="t" r="r" b="b"/>
            <a:pathLst>
              <a:path h="9396730">
                <a:moveTo>
                  <a:pt x="0" y="0"/>
                </a:moveTo>
                <a:lnTo>
                  <a:pt x="0" y="939673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85645" y="682634"/>
            <a:ext cx="1682750" cy="1260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83965" y="367039"/>
            <a:ext cx="887094" cy="1576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73579" y="2048519"/>
            <a:ext cx="5266690" cy="108458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lnSpc>
                <a:spcPts val="1380"/>
              </a:lnSpc>
              <a:spcBef>
                <a:spcPts val="195"/>
              </a:spcBef>
            </a:pP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рамках проекта «Герои среди нас»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деревни Мясники (Исилькульский  район) </a:t>
            </a:r>
            <a:r>
              <a:rPr sz="1200" dirty="0">
                <a:latin typeface="Times New Roman"/>
                <a:cs typeface="Times New Roman"/>
              </a:rPr>
              <a:t>26 </a:t>
            </a:r>
            <a:r>
              <a:rPr sz="1200" spc="-5" dirty="0">
                <a:latin typeface="Times New Roman"/>
                <a:cs typeface="Times New Roman"/>
              </a:rPr>
              <a:t>февраля активист волонтерского отряда "Тайфун" Подольник  Константин, посетил Кузнецову Т.Н. (сирота войны). Костя почистил снег </a:t>
            </a:r>
            <a:r>
              <a:rPr sz="1200" dirty="0">
                <a:latin typeface="Times New Roman"/>
                <a:cs typeface="Times New Roman"/>
              </a:rPr>
              <a:t>у  </a:t>
            </a:r>
            <a:r>
              <a:rPr sz="1200" spc="-5" dirty="0">
                <a:latin typeface="Times New Roman"/>
                <a:cs typeface="Times New Roman"/>
              </a:rPr>
              <a:t>дома, помог по-хозяйству. Татьяна Николаевна была благодарна активисту за  помощь. Цель данного мероприятия: патриотическое воспитание молодежи,  воспитание уважения </a:t>
            </a:r>
            <a:r>
              <a:rPr sz="1200" dirty="0">
                <a:latin typeface="Times New Roman"/>
                <a:cs typeface="Times New Roman"/>
              </a:rPr>
              <a:t>к </a:t>
            </a:r>
            <a:r>
              <a:rPr sz="1200" spc="-5" dirty="0">
                <a:latin typeface="Times New Roman"/>
                <a:cs typeface="Times New Roman"/>
              </a:rPr>
              <a:t>старшему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поколению.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85645" y="3332489"/>
            <a:ext cx="1301750" cy="1734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41065" y="3249939"/>
            <a:ext cx="1370330" cy="18173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65065" y="3263922"/>
            <a:ext cx="1353819" cy="18033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73579" y="5172719"/>
            <a:ext cx="5267960" cy="196088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7620" indent="50165" algn="just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Times New Roman"/>
                <a:cs typeface="Times New Roman"/>
              </a:rPr>
              <a:t>Адресную помощь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рамках проекта «Герои среди нас» волонтеры Центра по  работе </a:t>
            </a: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-5" dirty="0">
                <a:latin typeface="Times New Roman"/>
                <a:cs typeface="Times New Roman"/>
              </a:rPr>
              <a:t>детьми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молодежью будут оказывать на протяжении всего года.  Активисты помогают </a:t>
            </a:r>
            <a:r>
              <a:rPr sz="1200" i="1" spc="-5" dirty="0">
                <a:latin typeface="Times New Roman"/>
                <a:cs typeface="Times New Roman"/>
              </a:rPr>
              <a:t>ветеранам </a:t>
            </a:r>
            <a:r>
              <a:rPr sz="1200" spc="-5" dirty="0">
                <a:latin typeface="Times New Roman"/>
                <a:cs typeface="Times New Roman"/>
              </a:rPr>
              <a:t>ВОВ, труженикам тыла, вдовам, сиротам  войны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просто пожилым людям, нуждающимся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помощи. Такие акции  проводятся </a:t>
            </a: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-5" dirty="0">
                <a:latin typeface="Times New Roman"/>
                <a:cs typeface="Times New Roman"/>
              </a:rPr>
              <a:t>целью патриотического воспитания молодежи, уважения </a:t>
            </a:r>
            <a:r>
              <a:rPr sz="1200" dirty="0">
                <a:latin typeface="Times New Roman"/>
                <a:cs typeface="Times New Roman"/>
              </a:rPr>
              <a:t>к  </a:t>
            </a:r>
            <a:r>
              <a:rPr sz="1200" spc="-5" dirty="0">
                <a:latin typeface="Times New Roman"/>
                <a:cs typeface="Times New Roman"/>
              </a:rPr>
              <a:t>старшему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поколению.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380"/>
              </a:lnSpc>
            </a:pPr>
            <a:r>
              <a:rPr sz="1200" spc="-5" dirty="0">
                <a:latin typeface="Times New Roman"/>
                <a:cs typeface="Times New Roman"/>
              </a:rPr>
              <a:t>Так,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феврале волонтеры отряда «Тайфун» Украинского сельского поселения </a:t>
            </a:r>
            <a:r>
              <a:rPr sz="1200" dirty="0">
                <a:latin typeface="Times New Roman"/>
                <a:cs typeface="Times New Roman"/>
              </a:rPr>
              <a:t>и  </a:t>
            </a:r>
            <a:r>
              <a:rPr sz="1200" spc="-5" dirty="0">
                <a:latin typeface="Times New Roman"/>
                <a:cs typeface="Times New Roman"/>
              </a:rPr>
              <a:t>отряд «Микс» Боевого сельского поселения оказали адресную </a:t>
            </a:r>
            <a:r>
              <a:rPr sz="1200" i="1" spc="-5" dirty="0">
                <a:latin typeface="Times New Roman"/>
                <a:cs typeface="Times New Roman"/>
              </a:rPr>
              <a:t>помощь </a:t>
            </a:r>
            <a:r>
              <a:rPr sz="1200" spc="-5" dirty="0">
                <a:latin typeface="Times New Roman"/>
                <a:cs typeface="Times New Roman"/>
              </a:rPr>
              <a:t>Татьяне  Николаевне Кузнецовой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Анатолию Васильевичу Сидоренко. Ребята  почистили снег </a:t>
            </a:r>
            <a:r>
              <a:rPr sz="1200" dirty="0">
                <a:latin typeface="Times New Roman"/>
                <a:cs typeface="Times New Roman"/>
              </a:rPr>
              <a:t>у </a:t>
            </a:r>
            <a:r>
              <a:rPr sz="1200" spc="-5" dirty="0">
                <a:latin typeface="Times New Roman"/>
                <a:cs typeface="Times New Roman"/>
              </a:rPr>
              <a:t>дома, помогли по хозяйственной части. Татьяна Николаевна </a:t>
            </a:r>
            <a:r>
              <a:rPr sz="1200" dirty="0">
                <a:latin typeface="Times New Roman"/>
                <a:cs typeface="Times New Roman"/>
              </a:rPr>
              <a:t>и  </a:t>
            </a:r>
            <a:r>
              <a:rPr sz="1200" spc="-5" dirty="0">
                <a:latin typeface="Times New Roman"/>
                <a:cs typeface="Times New Roman"/>
              </a:rPr>
              <a:t>Анатолий Васильевич были благодарны активистам за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помощь</a:t>
            </a:r>
            <a:r>
              <a:rPr sz="1200" spc="-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85645" y="7123452"/>
            <a:ext cx="1523365" cy="11448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73579" y="8374389"/>
            <a:ext cx="5267960" cy="12598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lnSpc>
                <a:spcPts val="1380"/>
              </a:lnSpc>
              <a:spcBef>
                <a:spcPts val="195"/>
              </a:spcBef>
            </a:pP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-5" dirty="0">
                <a:latin typeface="Times New Roman"/>
                <a:cs typeface="Times New Roman"/>
              </a:rPr>
              <a:t>целью гражданско-патриотического воспитания подрастающего поколения </a:t>
            </a:r>
            <a:r>
              <a:rPr sz="1200" dirty="0">
                <a:latin typeface="Times New Roman"/>
                <a:cs typeface="Times New Roman"/>
              </a:rPr>
              <a:t>и  </a:t>
            </a:r>
            <a:r>
              <a:rPr sz="1200" spc="-5" dirty="0">
                <a:latin typeface="Times New Roman"/>
                <a:cs typeface="Times New Roman"/>
              </a:rPr>
              <a:t>формирования </a:t>
            </a:r>
            <a:r>
              <a:rPr sz="1200" dirty="0">
                <a:latin typeface="Times New Roman"/>
                <a:cs typeface="Times New Roman"/>
              </a:rPr>
              <a:t>у </a:t>
            </a:r>
            <a:r>
              <a:rPr sz="1200" spc="-5" dirty="0">
                <a:latin typeface="Times New Roman"/>
                <a:cs typeface="Times New Roman"/>
              </a:rPr>
              <a:t>молодежи чувства патриотизма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уважения </a:t>
            </a:r>
            <a:r>
              <a:rPr sz="1200" dirty="0">
                <a:latin typeface="Times New Roman"/>
                <a:cs typeface="Times New Roman"/>
              </a:rPr>
              <a:t>к </a:t>
            </a:r>
            <a:r>
              <a:rPr sz="1200" spc="-5" dirty="0">
                <a:latin typeface="Times New Roman"/>
                <a:cs typeface="Times New Roman"/>
              </a:rPr>
              <a:t>ветеранам </a:t>
            </a:r>
            <a:r>
              <a:rPr sz="1200" dirty="0">
                <a:latin typeface="Times New Roman"/>
                <a:cs typeface="Times New Roman"/>
              </a:rPr>
              <a:t>войны  и </a:t>
            </a:r>
            <a:r>
              <a:rPr sz="1200" spc="-5" dirty="0">
                <a:latin typeface="Times New Roman"/>
                <a:cs typeface="Times New Roman"/>
              </a:rPr>
              <a:t>военных событий, волонтеры отряда "Прометей" Первотаровского казачьего  сельского поселения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рамках проекта «Герои среди нас» организовали  патриотическую акцию по оказанию адресной помощи. </a:t>
            </a:r>
            <a:r>
              <a:rPr sz="1200" dirty="0">
                <a:latin typeface="Times New Roman"/>
                <a:cs typeface="Times New Roman"/>
              </a:rPr>
              <a:t>28 </a:t>
            </a:r>
            <a:r>
              <a:rPr sz="1200" spc="-5" dirty="0">
                <a:latin typeface="Times New Roman"/>
                <a:cs typeface="Times New Roman"/>
              </a:rPr>
              <a:t>февраля активисты  посетили тружеников тыла оказав им посильную помощь. Почистили снег  возле дома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очистили траншеи для отхода </a:t>
            </a:r>
            <a:r>
              <a:rPr sz="1200" dirty="0">
                <a:latin typeface="Times New Roman"/>
                <a:cs typeface="Times New Roman"/>
              </a:rPr>
              <a:t>воды в </a:t>
            </a:r>
            <a:r>
              <a:rPr sz="1200" spc="-5" dirty="0">
                <a:latin typeface="Times New Roman"/>
                <a:cs typeface="Times New Roman"/>
              </a:rPr>
              <a:t>весенний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период.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7334" y="9150994"/>
            <a:ext cx="7034530" cy="0"/>
          </a:xfrm>
          <a:custGeom>
            <a:avLst/>
            <a:gdLst/>
            <a:ahLst/>
            <a:cxnLst/>
            <a:rect l="l" t="t" r="r" b="b"/>
            <a:pathLst>
              <a:path w="7034530">
                <a:moveTo>
                  <a:pt x="0" y="0"/>
                </a:moveTo>
                <a:lnTo>
                  <a:pt x="703453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0509" y="360689"/>
            <a:ext cx="0" cy="8793480"/>
          </a:xfrm>
          <a:custGeom>
            <a:avLst/>
            <a:gdLst/>
            <a:ahLst/>
            <a:cxnLst/>
            <a:rect l="l" t="t" r="r" b="b"/>
            <a:pathLst>
              <a:path h="8793480">
                <a:moveTo>
                  <a:pt x="0" y="0"/>
                </a:moveTo>
                <a:lnTo>
                  <a:pt x="0" y="879348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16429" y="360689"/>
            <a:ext cx="0" cy="8793480"/>
          </a:xfrm>
          <a:custGeom>
            <a:avLst/>
            <a:gdLst/>
            <a:ahLst/>
            <a:cxnLst/>
            <a:rect l="l" t="t" r="r" b="b"/>
            <a:pathLst>
              <a:path h="8793480">
                <a:moveTo>
                  <a:pt x="0" y="0"/>
                </a:moveTo>
                <a:lnTo>
                  <a:pt x="0" y="879348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8690" y="360689"/>
            <a:ext cx="0" cy="8793480"/>
          </a:xfrm>
          <a:custGeom>
            <a:avLst/>
            <a:gdLst/>
            <a:ahLst/>
            <a:cxnLst/>
            <a:rect l="l" t="t" r="r" b="b"/>
            <a:pathLst>
              <a:path h="8793480">
                <a:moveTo>
                  <a:pt x="0" y="0"/>
                </a:moveTo>
                <a:lnTo>
                  <a:pt x="0" y="879348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85645" y="440699"/>
            <a:ext cx="1591945" cy="1191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78859" y="421649"/>
            <a:ext cx="1624964" cy="1210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43195" y="367052"/>
            <a:ext cx="1842135" cy="12655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73579" y="1738639"/>
            <a:ext cx="5267325" cy="14351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Times New Roman"/>
                <a:cs typeface="Times New Roman"/>
              </a:rPr>
              <a:t>Адресную помощь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рамках проекта «Герои среди нас» волонтеры Центра по  работе </a:t>
            </a: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-5" dirty="0">
                <a:latin typeface="Times New Roman"/>
                <a:cs typeface="Times New Roman"/>
              </a:rPr>
              <a:t>детьми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молодежью оказывают на протяжении всего года. Активисты  помогают </a:t>
            </a:r>
            <a:r>
              <a:rPr sz="1200" i="1" spc="-5" dirty="0">
                <a:latin typeface="Times New Roman"/>
                <a:cs typeface="Times New Roman"/>
              </a:rPr>
              <a:t>ветеран</a:t>
            </a:r>
            <a:r>
              <a:rPr sz="1200" spc="-5" dirty="0">
                <a:latin typeface="Times New Roman"/>
                <a:cs typeface="Times New Roman"/>
              </a:rPr>
              <a:t>ам ВОВ, труженикам тыла, вдовам, сиротам войны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просто  пожилым людям, нуждающимся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помощи. Такие акции проводятся </a:t>
            </a: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-5" dirty="0">
                <a:latin typeface="Times New Roman"/>
                <a:cs typeface="Times New Roman"/>
              </a:rPr>
              <a:t>целью  патриотического воспитания молодежи, уважения </a:t>
            </a:r>
            <a:r>
              <a:rPr sz="1200" dirty="0">
                <a:latin typeface="Times New Roman"/>
                <a:cs typeface="Times New Roman"/>
              </a:rPr>
              <a:t>к </a:t>
            </a:r>
            <a:r>
              <a:rPr sz="1200" spc="-5" dirty="0">
                <a:latin typeface="Times New Roman"/>
                <a:cs typeface="Times New Roman"/>
              </a:rPr>
              <a:t>старшему поколению. Так,  активисты волонтерского отряда "Импульс" </a:t>
            </a:r>
            <a:r>
              <a:rPr sz="1200" dirty="0">
                <a:latin typeface="Times New Roman"/>
                <a:cs typeface="Times New Roman"/>
              </a:rPr>
              <a:t>21 </a:t>
            </a:r>
            <a:r>
              <a:rPr sz="1200" spc="-5" dirty="0">
                <a:latin typeface="Times New Roman"/>
                <a:cs typeface="Times New Roman"/>
              </a:rPr>
              <a:t>марта посетили Прокопенко  Любовь Викторовну (труженица тыла). Добровольцы помогли убрать снег </a:t>
            </a:r>
            <a:r>
              <a:rPr sz="1200" dirty="0">
                <a:latin typeface="Times New Roman"/>
                <a:cs typeface="Times New Roman"/>
              </a:rPr>
              <a:t>с  </a:t>
            </a:r>
            <a:r>
              <a:rPr sz="1200" spc="-5" dirty="0">
                <a:latin typeface="Times New Roman"/>
                <a:cs typeface="Times New Roman"/>
              </a:rPr>
              <a:t>крыши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дома.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85645" y="3289944"/>
            <a:ext cx="1979295" cy="14852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42409" y="3487429"/>
            <a:ext cx="1720850" cy="12877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73579" y="4880619"/>
            <a:ext cx="5267960" cy="73406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Times New Roman"/>
                <a:cs typeface="Times New Roman"/>
              </a:rPr>
              <a:t>Добровольцы посетили Коняеву Зинаиду Антоновну, </a:t>
            </a:r>
            <a:r>
              <a:rPr sz="1200" i="1" spc="-5" dirty="0">
                <a:latin typeface="Times New Roman"/>
                <a:cs typeface="Times New Roman"/>
              </a:rPr>
              <a:t>ветеран</a:t>
            </a:r>
            <a:r>
              <a:rPr sz="1200" spc="-5" dirty="0">
                <a:latin typeface="Times New Roman"/>
                <a:cs typeface="Times New Roman"/>
              </a:rPr>
              <a:t>а труда. Ребята  убрали придомовой участок </a:t>
            </a:r>
            <a:r>
              <a:rPr sz="1200" dirty="0">
                <a:latin typeface="Times New Roman"/>
                <a:cs typeface="Times New Roman"/>
              </a:rPr>
              <a:t>от </a:t>
            </a:r>
            <a:r>
              <a:rPr sz="1200" spc="-5" dirty="0">
                <a:latin typeface="Times New Roman"/>
                <a:cs typeface="Times New Roman"/>
              </a:rPr>
              <a:t>снега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льда. Зинаида Антоновна была очень  благодарна волонтерам за помощь. Такие акции проводятся </a:t>
            </a: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-5" dirty="0">
                <a:latin typeface="Times New Roman"/>
                <a:cs typeface="Times New Roman"/>
              </a:rPr>
              <a:t>целью  патриотического воспитания молодежи, уважения </a:t>
            </a:r>
            <a:r>
              <a:rPr sz="1200" dirty="0">
                <a:latin typeface="Times New Roman"/>
                <a:cs typeface="Times New Roman"/>
              </a:rPr>
              <a:t>к </a:t>
            </a:r>
            <a:r>
              <a:rPr sz="1200" spc="-5" dirty="0">
                <a:latin typeface="Times New Roman"/>
                <a:cs typeface="Times New Roman"/>
              </a:rPr>
              <a:t>старшему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поколению.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85645" y="5737234"/>
            <a:ext cx="1660525" cy="12274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85540" y="5731519"/>
            <a:ext cx="1663700" cy="12331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88609" y="5748029"/>
            <a:ext cx="1647189" cy="12166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973579" y="7070100"/>
            <a:ext cx="5269865" cy="196088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8890" algn="just">
              <a:lnSpc>
                <a:spcPts val="1380"/>
              </a:lnSpc>
              <a:spcBef>
                <a:spcPts val="195"/>
              </a:spcBef>
            </a:pP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-5" dirty="0">
                <a:latin typeface="Times New Roman"/>
                <a:cs typeface="Times New Roman"/>
              </a:rPr>
              <a:t>целью гражданско-патриотического воспитания подрастающего поколения,  </a:t>
            </a:r>
            <a:r>
              <a:rPr sz="1200" dirty="0">
                <a:latin typeface="Times New Roman"/>
                <a:cs typeface="Times New Roman"/>
              </a:rPr>
              <a:t>22 </a:t>
            </a:r>
            <a:r>
              <a:rPr sz="1200" spc="-5" dirty="0">
                <a:latin typeface="Times New Roman"/>
                <a:cs typeface="Times New Roman"/>
              </a:rPr>
              <a:t>марта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Первотаровском казачьем сельском поселении проведена акция по  оказанию   адресной   помощи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ветеранам   войны.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Акция   проводится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целью: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ts val="1315"/>
              </a:lnSpc>
              <a:tabLst>
                <a:tab pos="1490980" algn="l"/>
                <a:tab pos="2042160" algn="l"/>
                <a:tab pos="3417570" algn="l"/>
                <a:tab pos="4389755" algn="l"/>
              </a:tabLst>
            </a:pPr>
            <a:r>
              <a:rPr sz="1200" spc="-5" dirty="0">
                <a:latin typeface="Times New Roman"/>
                <a:cs typeface="Times New Roman"/>
              </a:rPr>
              <a:t>-формирования	</a:t>
            </a:r>
            <a:r>
              <a:rPr sz="1200" dirty="0">
                <a:latin typeface="Times New Roman"/>
                <a:cs typeface="Times New Roman"/>
              </a:rPr>
              <a:t>у	</a:t>
            </a:r>
            <a:r>
              <a:rPr sz="1200" spc="-5" dirty="0">
                <a:latin typeface="Times New Roman"/>
                <a:cs typeface="Times New Roman"/>
              </a:rPr>
              <a:t>обучающихся	чувства	патриотизма;</a:t>
            </a:r>
            <a:endParaRPr sz="1200">
              <a:latin typeface="Times New Roman"/>
              <a:cs typeface="Times New Roman"/>
            </a:endParaRPr>
          </a:p>
          <a:p>
            <a:pPr marL="368935" indent="-356870" algn="just">
              <a:lnSpc>
                <a:spcPts val="1380"/>
              </a:lnSpc>
              <a:buChar char="-"/>
              <a:tabLst>
                <a:tab pos="369570" algn="l"/>
              </a:tabLst>
            </a:pPr>
            <a:r>
              <a:rPr sz="1200" spc="-5" dirty="0">
                <a:latin typeface="Times New Roman"/>
                <a:cs typeface="Times New Roman"/>
              </a:rPr>
              <a:t>уважения        </a:t>
            </a:r>
            <a:r>
              <a:rPr sz="1200" dirty="0">
                <a:latin typeface="Times New Roman"/>
                <a:cs typeface="Times New Roman"/>
              </a:rPr>
              <a:t>к        </a:t>
            </a:r>
            <a:r>
              <a:rPr sz="1200" i="1" spc="-5" dirty="0">
                <a:latin typeface="Times New Roman"/>
                <a:cs typeface="Times New Roman"/>
              </a:rPr>
              <a:t>ветеран</a:t>
            </a:r>
            <a:r>
              <a:rPr sz="1200" spc="-5" dirty="0">
                <a:latin typeface="Times New Roman"/>
                <a:cs typeface="Times New Roman"/>
              </a:rPr>
              <a:t>ам        войны        </a:t>
            </a:r>
            <a:r>
              <a:rPr sz="1200" dirty="0">
                <a:latin typeface="Times New Roman"/>
                <a:cs typeface="Times New Roman"/>
              </a:rPr>
              <a:t>и        </a:t>
            </a:r>
            <a:r>
              <a:rPr sz="1200" spc="-5" dirty="0">
                <a:latin typeface="Times New Roman"/>
                <a:cs typeface="Times New Roman"/>
              </a:rPr>
              <a:t>военных       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событий;</a:t>
            </a:r>
            <a:endParaRPr sz="1200">
              <a:latin typeface="Times New Roman"/>
              <a:cs typeface="Times New Roman"/>
            </a:endParaRPr>
          </a:p>
          <a:p>
            <a:pPr marL="128905" indent="-116839" algn="just">
              <a:lnSpc>
                <a:spcPts val="1380"/>
              </a:lnSpc>
              <a:buChar char="-"/>
              <a:tabLst>
                <a:tab pos="129539" algn="l"/>
              </a:tabLst>
            </a:pPr>
            <a:r>
              <a:rPr sz="1200" spc="-5" dirty="0">
                <a:latin typeface="Times New Roman"/>
                <a:cs typeface="Times New Roman"/>
              </a:rPr>
              <a:t>причастности </a:t>
            </a:r>
            <a:r>
              <a:rPr sz="1200" dirty="0">
                <a:latin typeface="Times New Roman"/>
                <a:cs typeface="Times New Roman"/>
              </a:rPr>
              <a:t>к </a:t>
            </a:r>
            <a:r>
              <a:rPr sz="1200" spc="-5" dirty="0">
                <a:latin typeface="Times New Roman"/>
                <a:cs typeface="Times New Roman"/>
              </a:rPr>
              <a:t>судьбе Отечества, его прошлому, настоящему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будущему;</a:t>
            </a:r>
            <a:endParaRPr sz="1200">
              <a:latin typeface="Times New Roman"/>
              <a:cs typeface="Times New Roman"/>
            </a:endParaRPr>
          </a:p>
          <a:p>
            <a:pPr marL="446405" indent="-434340" algn="just">
              <a:lnSpc>
                <a:spcPts val="1380"/>
              </a:lnSpc>
              <a:buChar char="-"/>
              <a:tabLst>
                <a:tab pos="447040" algn="l"/>
              </a:tabLst>
            </a:pPr>
            <a:r>
              <a:rPr sz="1200" spc="-5" dirty="0">
                <a:latin typeface="Times New Roman"/>
                <a:cs typeface="Times New Roman"/>
              </a:rPr>
              <a:t>сохранения истории Великой Отечественной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войны;</a:t>
            </a:r>
            <a:endParaRPr sz="1200">
              <a:latin typeface="Times New Roman"/>
              <a:cs typeface="Times New Roman"/>
            </a:endParaRPr>
          </a:p>
          <a:p>
            <a:pPr marL="12700" marR="9525">
              <a:lnSpc>
                <a:spcPts val="1380"/>
              </a:lnSpc>
              <a:spcBef>
                <a:spcPts val="65"/>
              </a:spcBef>
              <a:buChar char="-"/>
              <a:tabLst>
                <a:tab pos="113030" algn="l"/>
              </a:tabLst>
            </a:pPr>
            <a:r>
              <a:rPr sz="1200" spc="-5" dirty="0">
                <a:latin typeface="Times New Roman"/>
                <a:cs typeface="Times New Roman"/>
              </a:rPr>
              <a:t>бережного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уважительного отношения </a:t>
            </a:r>
            <a:r>
              <a:rPr sz="1200" dirty="0">
                <a:latin typeface="Times New Roman"/>
                <a:cs typeface="Times New Roman"/>
              </a:rPr>
              <a:t>к </a:t>
            </a:r>
            <a:r>
              <a:rPr sz="1200" spc="-5" dirty="0">
                <a:latin typeface="Times New Roman"/>
                <a:cs typeface="Times New Roman"/>
              </a:rPr>
              <a:t>памяти защитников </a:t>
            </a:r>
            <a:r>
              <a:rPr sz="1200" spc="5" dirty="0">
                <a:latin typeface="Times New Roman"/>
                <a:cs typeface="Times New Roman"/>
              </a:rPr>
              <a:t>своей </a:t>
            </a:r>
            <a:r>
              <a:rPr sz="1200" spc="-5" dirty="0">
                <a:latin typeface="Times New Roman"/>
                <a:cs typeface="Times New Roman"/>
              </a:rPr>
              <a:t>Родины.  Активисты волонтёрского отряда «Прометей» оказали адресную помощь  Закорко Валентине Степановне, относящейся </a:t>
            </a:r>
            <a:r>
              <a:rPr sz="1200" dirty="0">
                <a:latin typeface="Times New Roman"/>
                <a:cs typeface="Times New Roman"/>
              </a:rPr>
              <a:t>к </a:t>
            </a:r>
            <a:r>
              <a:rPr sz="1200" spc="-5" dirty="0">
                <a:latin typeface="Times New Roman"/>
                <a:cs typeface="Times New Roman"/>
              </a:rPr>
              <a:t>категории "Дети войны".  Добровольцы очистили канавы </a:t>
            </a:r>
            <a:r>
              <a:rPr sz="1200" dirty="0">
                <a:latin typeface="Times New Roman"/>
                <a:cs typeface="Times New Roman"/>
              </a:rPr>
              <a:t>от </a:t>
            </a:r>
            <a:r>
              <a:rPr sz="1200" spc="-5" dirty="0">
                <a:latin typeface="Times New Roman"/>
                <a:cs typeface="Times New Roman"/>
              </a:rPr>
              <a:t>листвы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сухой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травы.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7334" y="9853304"/>
            <a:ext cx="7034530" cy="0"/>
          </a:xfrm>
          <a:custGeom>
            <a:avLst/>
            <a:gdLst/>
            <a:ahLst/>
            <a:cxnLst/>
            <a:rect l="l" t="t" r="r" b="b"/>
            <a:pathLst>
              <a:path w="7034530">
                <a:moveTo>
                  <a:pt x="0" y="0"/>
                </a:moveTo>
                <a:lnTo>
                  <a:pt x="703453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0509" y="360689"/>
            <a:ext cx="0" cy="9495790"/>
          </a:xfrm>
          <a:custGeom>
            <a:avLst/>
            <a:gdLst/>
            <a:ahLst/>
            <a:cxnLst/>
            <a:rect l="l" t="t" r="r" b="b"/>
            <a:pathLst>
              <a:path h="9495790">
                <a:moveTo>
                  <a:pt x="0" y="0"/>
                </a:moveTo>
                <a:lnTo>
                  <a:pt x="0" y="949579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16429" y="360689"/>
            <a:ext cx="0" cy="9495790"/>
          </a:xfrm>
          <a:custGeom>
            <a:avLst/>
            <a:gdLst/>
            <a:ahLst/>
            <a:cxnLst/>
            <a:rect l="l" t="t" r="r" b="b"/>
            <a:pathLst>
              <a:path h="9495790">
                <a:moveTo>
                  <a:pt x="0" y="0"/>
                </a:moveTo>
                <a:lnTo>
                  <a:pt x="0" y="949579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8690" y="360689"/>
            <a:ext cx="0" cy="9495790"/>
          </a:xfrm>
          <a:custGeom>
            <a:avLst/>
            <a:gdLst/>
            <a:ahLst/>
            <a:cxnLst/>
            <a:rect l="l" t="t" r="r" b="b"/>
            <a:pathLst>
              <a:path h="9495790">
                <a:moveTo>
                  <a:pt x="0" y="0"/>
                </a:moveTo>
                <a:lnTo>
                  <a:pt x="0" y="949579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85645" y="389264"/>
            <a:ext cx="1210945" cy="1614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74059" y="367039"/>
            <a:ext cx="2179319" cy="1636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73579" y="2109479"/>
            <a:ext cx="5266690" cy="1084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41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рамках проекта «Герои среди нас» доброволец волонтерского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отряда</a:t>
            </a:r>
            <a:endParaRPr sz="1200">
              <a:latin typeface="Times New Roman"/>
              <a:cs typeface="Times New Roman"/>
            </a:endParaRPr>
          </a:p>
          <a:p>
            <a:pPr marL="12700" marR="6350" algn="just">
              <a:lnSpc>
                <a:spcPts val="1380"/>
              </a:lnSpc>
              <a:spcBef>
                <a:spcPts val="65"/>
              </a:spcBef>
            </a:pPr>
            <a:r>
              <a:rPr sz="1200" spc="-5" dirty="0">
                <a:latin typeface="Times New Roman"/>
                <a:cs typeface="Times New Roman"/>
              </a:rPr>
              <a:t>«Тайфун» Подольник Константин, </a:t>
            </a:r>
            <a:r>
              <a:rPr sz="1200" dirty="0">
                <a:latin typeface="Times New Roman"/>
                <a:cs typeface="Times New Roman"/>
              </a:rPr>
              <a:t>24 </a:t>
            </a:r>
            <a:r>
              <a:rPr sz="1200" spc="-5" dirty="0">
                <a:latin typeface="Times New Roman"/>
                <a:cs typeface="Times New Roman"/>
              </a:rPr>
              <a:t>марта посетил Кузнецову Татьяну  Иванову. Активист наносил </a:t>
            </a:r>
            <a:r>
              <a:rPr sz="1200" dirty="0">
                <a:latin typeface="Times New Roman"/>
                <a:cs typeface="Times New Roman"/>
              </a:rPr>
              <a:t>воды в </a:t>
            </a:r>
            <a:r>
              <a:rPr sz="1200" spc="-5" dirty="0">
                <a:latin typeface="Times New Roman"/>
                <a:cs typeface="Times New Roman"/>
              </a:rPr>
              <a:t>дом бабушке, убрал придомовую  территорию </a:t>
            </a:r>
            <a:r>
              <a:rPr sz="1200" dirty="0">
                <a:latin typeface="Times New Roman"/>
                <a:cs typeface="Times New Roman"/>
              </a:rPr>
              <a:t>от </a:t>
            </a:r>
            <a:r>
              <a:rPr sz="1200" spc="-5" dirty="0">
                <a:latin typeface="Times New Roman"/>
                <a:cs typeface="Times New Roman"/>
              </a:rPr>
              <a:t>мусора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сухой листвы. Бабушка была благодарна активисту за  помощь. Активисты волонтерского отряда «Тайфун» всегда приходят на  помощь при любой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просьбе.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85645" y="3326774"/>
            <a:ext cx="829309" cy="14712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92425" y="3321059"/>
            <a:ext cx="829310" cy="14770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99204" y="3453557"/>
            <a:ext cx="837564" cy="13445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73579" y="4903479"/>
            <a:ext cx="5266690" cy="12598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lnSpc>
                <a:spcPts val="1380"/>
              </a:lnSpc>
              <a:spcBef>
                <a:spcPts val="195"/>
              </a:spcBef>
            </a:pPr>
            <a:r>
              <a:rPr sz="1200" dirty="0">
                <a:latin typeface="Times New Roman"/>
                <a:cs typeface="Times New Roman"/>
              </a:rPr>
              <a:t>24 </a:t>
            </a:r>
            <a:r>
              <a:rPr sz="1200" spc="-5" dirty="0">
                <a:latin typeface="Times New Roman"/>
                <a:cs typeface="Times New Roman"/>
              </a:rPr>
              <a:t>марта, добровольцы волонтерского отряда «Пазл жизни» Лесного сельского  поселения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рамках проекта «Герои среди нас» провели патриотическую акцию  по оказанию адресной помощи ветеранам ВОВ. Ребята помогли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уборке  придомовой территории </a:t>
            </a:r>
            <a:r>
              <a:rPr sz="1200" dirty="0">
                <a:latin typeface="Times New Roman"/>
                <a:cs typeface="Times New Roman"/>
              </a:rPr>
              <a:t>от </a:t>
            </a:r>
            <a:r>
              <a:rPr sz="1200" spc="-5" dirty="0">
                <a:latin typeface="Times New Roman"/>
                <a:cs typeface="Times New Roman"/>
              </a:rPr>
              <a:t>прошлогодних листьев, мусора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очистили заросли  малины </a:t>
            </a:r>
            <a:r>
              <a:rPr sz="1200" dirty="0">
                <a:latin typeface="Times New Roman"/>
                <a:cs typeface="Times New Roman"/>
              </a:rPr>
              <a:t>у </a:t>
            </a:r>
            <a:r>
              <a:rPr sz="1200" i="1" spc="-5" dirty="0">
                <a:latin typeface="Times New Roman"/>
                <a:cs typeface="Times New Roman"/>
              </a:rPr>
              <a:t>ветеран</a:t>
            </a:r>
            <a:r>
              <a:rPr sz="1200" spc="-5" dirty="0">
                <a:latin typeface="Times New Roman"/>
                <a:cs typeface="Times New Roman"/>
              </a:rPr>
              <a:t>а Великой Отечественной войны Таравитова Николая  Никифоровича </a:t>
            </a:r>
            <a:r>
              <a:rPr sz="1200" dirty="0">
                <a:latin typeface="Times New Roman"/>
                <a:cs typeface="Times New Roman"/>
              </a:rPr>
              <a:t>и у </a:t>
            </a:r>
            <a:r>
              <a:rPr sz="1200" spc="-5" dirty="0">
                <a:latin typeface="Times New Roman"/>
                <a:cs typeface="Times New Roman"/>
              </a:rPr>
              <a:t>вдовы </a:t>
            </a:r>
            <a:r>
              <a:rPr sz="1200" i="1" spc="-5" dirty="0">
                <a:latin typeface="Times New Roman"/>
                <a:cs typeface="Times New Roman"/>
              </a:rPr>
              <a:t>ветеран</a:t>
            </a:r>
            <a:r>
              <a:rPr sz="1200" spc="-5" dirty="0">
                <a:latin typeface="Times New Roman"/>
                <a:cs typeface="Times New Roman"/>
              </a:rPr>
              <a:t>а ВОВ Гапона Николая Лукича </a:t>
            </a:r>
            <a:r>
              <a:rPr sz="1200" dirty="0">
                <a:latin typeface="Times New Roman"/>
                <a:cs typeface="Times New Roman"/>
              </a:rPr>
              <a:t>– </a:t>
            </a:r>
            <a:r>
              <a:rPr sz="1200" spc="-5" dirty="0">
                <a:latin typeface="Times New Roman"/>
                <a:cs typeface="Times New Roman"/>
              </a:rPr>
              <a:t>Орецкис  Ирины Донатовны.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85645" y="6290954"/>
            <a:ext cx="1027430" cy="13754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52445" y="6280172"/>
            <a:ext cx="1043305" cy="13861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35120" y="6288414"/>
            <a:ext cx="1035050" cy="13779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09540" y="6288414"/>
            <a:ext cx="1029969" cy="13779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973579" y="7772409"/>
            <a:ext cx="5270500" cy="196088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Times New Roman"/>
                <a:cs typeface="Times New Roman"/>
              </a:rPr>
              <a:t>Всё дальше уходит война. Всё меньше остаётся </a:t>
            </a:r>
            <a:r>
              <a:rPr sz="1200" i="1" spc="-5" dirty="0">
                <a:latin typeface="Times New Roman"/>
                <a:cs typeface="Times New Roman"/>
              </a:rPr>
              <a:t>ветеран</a:t>
            </a:r>
            <a:r>
              <a:rPr sz="1200" spc="-5" dirty="0">
                <a:latin typeface="Times New Roman"/>
                <a:cs typeface="Times New Roman"/>
              </a:rPr>
              <a:t>ов.  Поэтому сохранить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памяти их воспоминания, познакомиться </a:t>
            </a: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-5" dirty="0">
                <a:latin typeface="Times New Roman"/>
                <a:cs typeface="Times New Roman"/>
              </a:rPr>
              <a:t>их трудными  судьбами, поблагодарить </a:t>
            </a:r>
            <a:r>
              <a:rPr sz="1200" i="1" spc="-5" dirty="0">
                <a:latin typeface="Times New Roman"/>
                <a:cs typeface="Times New Roman"/>
              </a:rPr>
              <a:t>ветеран</a:t>
            </a:r>
            <a:r>
              <a:rPr sz="1200" spc="-5" dirty="0">
                <a:latin typeface="Times New Roman"/>
                <a:cs typeface="Times New Roman"/>
              </a:rPr>
              <a:t>ов при встрече, сказав несколько сердечных  слов благодарности, это </a:t>
            </a:r>
            <a:r>
              <a:rPr sz="1200" dirty="0">
                <a:latin typeface="Times New Roman"/>
                <a:cs typeface="Times New Roman"/>
              </a:rPr>
              <a:t>– </a:t>
            </a:r>
            <a:r>
              <a:rPr sz="1200" spc="-5" dirty="0">
                <a:latin typeface="Times New Roman"/>
                <a:cs typeface="Times New Roman"/>
              </a:rPr>
              <a:t>главная задача подрастающего</a:t>
            </a:r>
            <a:r>
              <a:rPr sz="1200" spc="2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поколения.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ts val="1315"/>
              </a:lnSpc>
            </a:pP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деревне Хутор-12 прошла акция ««Герои среди нас». Волонтерский</a:t>
            </a:r>
            <a:r>
              <a:rPr sz="1200" spc="-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отряд</a:t>
            </a:r>
            <a:endParaRPr sz="1200">
              <a:latin typeface="Times New Roman"/>
              <a:cs typeface="Times New Roman"/>
            </a:endParaRPr>
          </a:p>
          <a:p>
            <a:pPr marL="12700" marR="9525" algn="just">
              <a:lnSpc>
                <a:spcPts val="1380"/>
              </a:lnSpc>
              <a:spcBef>
                <a:spcPts val="65"/>
              </a:spcBef>
            </a:pPr>
            <a:r>
              <a:rPr sz="1200" spc="-5" dirty="0">
                <a:latin typeface="Times New Roman"/>
                <a:cs typeface="Times New Roman"/>
              </a:rPr>
              <a:t>«Вектор» Солнцевского сельского поселения </a:t>
            </a:r>
            <a:r>
              <a:rPr sz="1200" dirty="0">
                <a:latin typeface="Times New Roman"/>
                <a:cs typeface="Times New Roman"/>
              </a:rPr>
              <a:t>а </a:t>
            </a:r>
            <a:r>
              <a:rPr sz="1200" spc="-5" dirty="0">
                <a:latin typeface="Times New Roman"/>
                <a:cs typeface="Times New Roman"/>
              </a:rPr>
              <a:t>также не равнодушная  молодежь поселения, посетили </a:t>
            </a:r>
            <a:r>
              <a:rPr sz="1200" dirty="0">
                <a:latin typeface="Times New Roman"/>
                <a:cs typeface="Times New Roman"/>
              </a:rPr>
              <a:t>7 </a:t>
            </a:r>
            <a:r>
              <a:rPr sz="1200" spc="-5" dirty="0">
                <a:latin typeface="Times New Roman"/>
                <a:cs typeface="Times New Roman"/>
              </a:rPr>
              <a:t>пенсионеров </a:t>
            </a:r>
            <a:r>
              <a:rPr sz="1200" dirty="0">
                <a:latin typeface="Times New Roman"/>
                <a:cs typeface="Times New Roman"/>
              </a:rPr>
              <a:t>– </a:t>
            </a:r>
            <a:r>
              <a:rPr sz="1200" spc="-5" dirty="0">
                <a:latin typeface="Times New Roman"/>
                <a:cs typeface="Times New Roman"/>
              </a:rPr>
              <a:t>детей</a:t>
            </a:r>
            <a:r>
              <a:rPr sz="1200" spc="2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войны.</a:t>
            </a:r>
            <a:endParaRPr sz="1200">
              <a:latin typeface="Times New Roman"/>
              <a:cs typeface="Times New Roman"/>
            </a:endParaRPr>
          </a:p>
          <a:p>
            <a:pPr marL="12700" marR="12065" algn="just">
              <a:lnSpc>
                <a:spcPts val="1380"/>
              </a:lnSpc>
            </a:pPr>
            <a:r>
              <a:rPr sz="1200" spc="-5" dirty="0">
                <a:latin typeface="Times New Roman"/>
                <a:cs typeface="Times New Roman"/>
              </a:rPr>
              <a:t>Ребята окружали их вниманием, взяли </a:t>
            </a:r>
            <a:r>
              <a:rPr sz="1200" dirty="0">
                <a:latin typeface="Times New Roman"/>
                <a:cs typeface="Times New Roman"/>
              </a:rPr>
              <a:t>у </a:t>
            </a:r>
            <a:r>
              <a:rPr sz="1200" spc="-5" dirty="0">
                <a:latin typeface="Times New Roman"/>
                <a:cs typeface="Times New Roman"/>
              </a:rPr>
              <a:t>ни интервью, поздравили их </a:t>
            </a:r>
            <a:r>
              <a:rPr sz="1200" dirty="0">
                <a:latin typeface="Times New Roman"/>
                <a:cs typeface="Times New Roman"/>
              </a:rPr>
              <a:t>с  </a:t>
            </a:r>
            <a:r>
              <a:rPr sz="1200" spc="-5" dirty="0">
                <a:latin typeface="Times New Roman"/>
                <a:cs typeface="Times New Roman"/>
              </a:rPr>
              <a:t>праздниками </a:t>
            </a:r>
            <a:r>
              <a:rPr sz="1200" dirty="0">
                <a:latin typeface="Times New Roman"/>
                <a:cs typeface="Times New Roman"/>
              </a:rPr>
              <a:t>23 </a:t>
            </a:r>
            <a:r>
              <a:rPr sz="1200" spc="-5" dirty="0">
                <a:latin typeface="Times New Roman"/>
                <a:cs typeface="Times New Roman"/>
              </a:rPr>
              <a:t>февраля </a:t>
            </a:r>
            <a:r>
              <a:rPr sz="1200" dirty="0">
                <a:latin typeface="Times New Roman"/>
                <a:cs typeface="Times New Roman"/>
              </a:rPr>
              <a:t>и 8 </a:t>
            </a:r>
            <a:r>
              <a:rPr sz="1200" spc="-5" dirty="0">
                <a:latin typeface="Times New Roman"/>
                <a:cs typeface="Times New Roman"/>
              </a:rPr>
              <a:t>марта.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рамках акции волонтёры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знак внимания 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уважения вручили поздравительные открытки, </a:t>
            </a: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-5" dirty="0">
                <a:latin typeface="Times New Roman"/>
                <a:cs typeface="Times New Roman"/>
              </a:rPr>
              <a:t>пожеланиями здоровья,  благополучия, долгих лет жизни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всего самого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доброго.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5645" y="589302"/>
            <a:ext cx="1871980" cy="14058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96995" y="381009"/>
            <a:ext cx="1210945" cy="1614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7309" y="367039"/>
            <a:ext cx="1210944" cy="1628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67334" y="360689"/>
          <a:ext cx="7028179" cy="8107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/>
                <a:gridCol w="5382259"/>
              </a:tblGrid>
              <a:tr h="4400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9850" algn="just">
                        <a:lnSpc>
                          <a:spcPts val="141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рамках</a:t>
                      </a:r>
                      <a:r>
                        <a:rPr sz="12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проекта</a:t>
                      </a:r>
                      <a:r>
                        <a:rPr sz="12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«Герои</a:t>
                      </a:r>
                      <a:r>
                        <a:rPr sz="12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среди</a:t>
                      </a:r>
                      <a:r>
                        <a:rPr sz="12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нас»</a:t>
                      </a:r>
                      <a:r>
                        <a:rPr sz="12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активисты</a:t>
                      </a:r>
                      <a:r>
                        <a:rPr sz="12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волонтерского</a:t>
                      </a:r>
                      <a:r>
                        <a:rPr sz="12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отряда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325" algn="just">
                        <a:lnSpc>
                          <a:spcPts val="1380"/>
                        </a:lnSpc>
                        <a:spcBef>
                          <a:spcPts val="7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«Прометей» провели акцию «Праздник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дом ветерана».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 ходе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акции ребята  поздравили тружеников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сирот Великой Отечественной войны, взяли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у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них  интервью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сделали фото на память. Для них прозвучали стихи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военных лет.  Основной целью акции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не только </a:t>
                      </a:r>
                      <a:r>
                        <a:rPr sz="1200" i="1" spc="-5" dirty="0">
                          <a:latin typeface="Times New Roman"/>
                          <a:cs typeface="Times New Roman"/>
                        </a:rPr>
                        <a:t>поздравление ветеранов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, но главное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-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простое человеческое общение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пожилыми людьми, которым этого порой не  хватает больше всего. Накануне праздника. Эти встречи остались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сердцах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 памятных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фотографиях.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57909">
                <a:tc>
                  <a:txBody>
                    <a:bodyPr/>
                    <a:lstStyle/>
                    <a:p>
                      <a:pPr marL="69850" marR="287020">
                        <a:lnSpc>
                          <a:spcPts val="1380"/>
                        </a:lnSpc>
                        <a:spcBef>
                          <a:spcPts val="40"/>
                        </a:spcBef>
                        <a:tabLst>
                          <a:tab pos="1193165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казате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которым  оцениваются  результаты  реализации  проекта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5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Количество вовлеченных добровольцев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 70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человек,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41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количество благополучателей, получивших помощь более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230</a:t>
                      </a:r>
                      <a:r>
                        <a:rPr sz="12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человек.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624">
                <a:tc>
                  <a:txBody>
                    <a:bodyPr/>
                    <a:lstStyle/>
                    <a:p>
                      <a:pPr marL="69850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Перспективы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3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дальнейшем проект "Герои среди нас" будет существовать. На базе центра</a:t>
                      </a:r>
                      <a:r>
                        <a:rPr sz="12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tabLst>
                          <a:tab pos="840105" algn="l"/>
                        </a:tabLst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развития	проекта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работе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детьми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молодежью будет запланирован цикл мероприятий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для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5259"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(краткосрочный,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учащихся школ Исилькульского района по презентации</a:t>
                      </a:r>
                      <a:r>
                        <a:rPr sz="12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информационно-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tabLst>
                          <a:tab pos="1267460" algn="l"/>
                        </a:tabLst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долгосрочный	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патриотического альбома "Герои среди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нас"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5259"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т.д.)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рамках проекта «Герои среди нас» стараемся рассказать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судьбах</a:t>
                      </a:r>
                      <a:r>
                        <a:rPr sz="12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людей-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свидетелей Великой Отечественной войны. Показать ветеранам, что мы</a:t>
                      </a:r>
                      <a:r>
                        <a:rPr sz="12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только говорим, но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делаем. Общение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поддержка ветеранов.</a:t>
                      </a:r>
                      <a:r>
                        <a:rPr sz="12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Проект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5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долгосрочный, так как ежегодно волонтеры оказывают поддержку</a:t>
                      </a:r>
                      <a:r>
                        <a:rPr sz="12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ветеранам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Великой Отечественной войны, труженикам тыла, сиротам войны. Тем</a:t>
                      </a:r>
                      <a:r>
                        <a:rPr sz="12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самым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5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добровольцы показывают свое внимательное отношение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людям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старшего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поколения, желание заботиться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них; сохранять память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тех, благодаря</a:t>
                      </a:r>
                      <a:r>
                        <a:rPr sz="12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кому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Победа стала возможной.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Исилькульском районе ветеранов осталось не</a:t>
                      </a:r>
                      <a:r>
                        <a:rPr sz="12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так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5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много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всем им добровольцы стараются помочь, оказать внимание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адресную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505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3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помощь.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985645" y="3674119"/>
            <a:ext cx="1279525" cy="9588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04540" y="3652542"/>
            <a:ext cx="1304289" cy="9804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48200" y="3666499"/>
            <a:ext cx="1282064" cy="9664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69634" y="3710314"/>
            <a:ext cx="1224914" cy="9226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32550" y="337829"/>
            <a:ext cx="963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Приложение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02279" y="513089"/>
            <a:ext cx="1649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СТРУКТУРА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ПРОЕКТА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9079" y="688349"/>
            <a:ext cx="7134859" cy="967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1. </a:t>
            </a:r>
            <a:r>
              <a:rPr sz="1200" spc="-5" dirty="0">
                <a:latin typeface="Times New Roman"/>
                <a:cs typeface="Times New Roman"/>
              </a:rPr>
              <a:t>Содержание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проекта.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sz="1200" b="1" spc="-5" dirty="0">
                <a:latin typeface="Times New Roman"/>
                <a:cs typeface="Times New Roman"/>
              </a:rPr>
              <a:t>Актуальность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проекта</a:t>
            </a:r>
            <a:endParaRPr sz="1200">
              <a:latin typeface="Times New Roman"/>
              <a:cs typeface="Times New Roman"/>
            </a:endParaRPr>
          </a:p>
          <a:p>
            <a:pPr marL="12700" marR="637540">
              <a:lnSpc>
                <a:spcPts val="1380"/>
              </a:lnSpc>
              <a:spcBef>
                <a:spcPts val="65"/>
              </a:spcBef>
            </a:pPr>
            <a:r>
              <a:rPr sz="1200" spc="-5" dirty="0">
                <a:latin typeface="Times New Roman"/>
                <a:cs typeface="Times New Roman"/>
              </a:rPr>
              <a:t>Великая Отечественная война </a:t>
            </a:r>
            <a:r>
              <a:rPr sz="1200" dirty="0">
                <a:latin typeface="Times New Roman"/>
                <a:cs typeface="Times New Roman"/>
              </a:rPr>
              <a:t>1941-1945 </a:t>
            </a:r>
            <a:r>
              <a:rPr sz="1200" spc="-5" dirty="0">
                <a:latin typeface="Times New Roman"/>
                <a:cs typeface="Times New Roman"/>
              </a:rPr>
              <a:t>годов </a:t>
            </a:r>
            <a:r>
              <a:rPr sz="1200" dirty="0">
                <a:latin typeface="Times New Roman"/>
                <a:cs typeface="Times New Roman"/>
              </a:rPr>
              <a:t>– </a:t>
            </a:r>
            <a:r>
              <a:rPr sz="1200" spc="-5" dirty="0">
                <a:latin typeface="Times New Roman"/>
                <a:cs typeface="Times New Roman"/>
              </a:rPr>
              <a:t>одно из наиболее значительных событий истории,  кардинально изменившее состояние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мира.</a:t>
            </a:r>
            <a:endParaRPr sz="1200">
              <a:latin typeface="Times New Roman"/>
              <a:cs typeface="Times New Roman"/>
            </a:endParaRPr>
          </a:p>
          <a:p>
            <a:pPr marL="12700" marR="205740">
              <a:lnSpc>
                <a:spcPts val="1380"/>
              </a:lnSpc>
            </a:pPr>
            <a:r>
              <a:rPr sz="1200" spc="-5" dirty="0">
                <a:latin typeface="Times New Roman"/>
                <a:cs typeface="Times New Roman"/>
              </a:rPr>
              <a:t>Сколько судеб она исковеркала, </a:t>
            </a:r>
            <a:r>
              <a:rPr sz="1200" dirty="0">
                <a:latin typeface="Times New Roman"/>
                <a:cs typeface="Times New Roman"/>
              </a:rPr>
              <a:t>а </a:t>
            </a:r>
            <a:r>
              <a:rPr sz="1200" spc="-5" dirty="0">
                <a:latin typeface="Times New Roman"/>
                <a:cs typeface="Times New Roman"/>
              </a:rPr>
              <a:t>сколько унесла жизней. </a:t>
            </a:r>
            <a:r>
              <a:rPr sz="1200" dirty="0">
                <a:latin typeface="Times New Roman"/>
                <a:cs typeface="Times New Roman"/>
              </a:rPr>
              <a:t>Но </a:t>
            </a:r>
            <a:r>
              <a:rPr sz="1200" spc="-5" dirty="0">
                <a:latin typeface="Times New Roman"/>
                <a:cs typeface="Times New Roman"/>
              </a:rPr>
              <a:t>каждый год мы </a:t>
            </a: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-5" dirty="0">
                <a:latin typeface="Times New Roman"/>
                <a:cs typeface="Times New Roman"/>
              </a:rPr>
              <a:t>радостью вспоминаем май  1945г.- долгожданную победу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Великой Отечественной войне. Проблемой данного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проекта</a:t>
            </a:r>
            <a:endParaRPr sz="1200">
              <a:latin typeface="Times New Roman"/>
              <a:cs typeface="Times New Roman"/>
            </a:endParaRPr>
          </a:p>
          <a:p>
            <a:pPr marL="12700" marR="198120">
              <a:lnSpc>
                <a:spcPts val="1380"/>
              </a:lnSpc>
            </a:pPr>
            <a:r>
              <a:rPr sz="1200" spc="-5" dirty="0">
                <a:latin typeface="Times New Roman"/>
                <a:cs typeface="Times New Roman"/>
              </a:rPr>
              <a:t>является отсутствие должного внимания подрастающего поколения </a:t>
            </a:r>
            <a:r>
              <a:rPr sz="1200" dirty="0">
                <a:latin typeface="Times New Roman"/>
                <a:cs typeface="Times New Roman"/>
              </a:rPr>
              <a:t>к </a:t>
            </a:r>
            <a:r>
              <a:rPr sz="1200" spc="-5" dirty="0">
                <a:latin typeface="Times New Roman"/>
                <a:cs typeface="Times New Roman"/>
              </a:rPr>
              <a:t>ветеранам ВОВ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пожилым людям.  Среди молодого поколения появляются мнения, что современным людям, не нужно знать </a:t>
            </a:r>
            <a:r>
              <a:rPr sz="1200" dirty="0">
                <a:latin typeface="Times New Roman"/>
                <a:cs typeface="Times New Roman"/>
              </a:rPr>
              <a:t>о </a:t>
            </a:r>
            <a:r>
              <a:rPr sz="1200" spc="-5" dirty="0">
                <a:latin typeface="Times New Roman"/>
                <a:cs typeface="Times New Roman"/>
              </a:rPr>
              <a:t>Великой  Отечественной войне. Многие не знают не только имён героев, но даже имён своих родственников,  переживших эти страшные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времена.</a:t>
            </a:r>
            <a:endParaRPr sz="1200">
              <a:latin typeface="Times New Roman"/>
              <a:cs typeface="Times New Roman"/>
            </a:endParaRPr>
          </a:p>
          <a:p>
            <a:pPr marL="12700" marR="44450">
              <a:lnSpc>
                <a:spcPts val="1380"/>
              </a:lnSpc>
            </a:pPr>
            <a:r>
              <a:rPr sz="1200" spc="-5" dirty="0">
                <a:latin typeface="Times New Roman"/>
                <a:cs typeface="Times New Roman"/>
              </a:rPr>
              <a:t>Всем пожилым людям очень приятно, когда </a:t>
            </a:r>
            <a:r>
              <a:rPr sz="1200" dirty="0">
                <a:latin typeface="Times New Roman"/>
                <a:cs typeface="Times New Roman"/>
              </a:rPr>
              <a:t>к </a:t>
            </a:r>
            <a:r>
              <a:rPr sz="1200" spc="-5" dirty="0">
                <a:latin typeface="Times New Roman"/>
                <a:cs typeface="Times New Roman"/>
              </a:rPr>
              <a:t>ним </a:t>
            </a: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-5" dirty="0">
                <a:latin typeface="Times New Roman"/>
                <a:cs typeface="Times New Roman"/>
              </a:rPr>
              <a:t>почтением относится молодежь. Как </a:t>
            </a:r>
            <a:r>
              <a:rPr sz="1200" dirty="0">
                <a:latin typeface="Times New Roman"/>
                <a:cs typeface="Times New Roman"/>
              </a:rPr>
              <a:t>же </a:t>
            </a:r>
            <a:r>
              <a:rPr sz="1200" spc="-5" dirty="0">
                <a:latin typeface="Times New Roman"/>
                <a:cs typeface="Times New Roman"/>
              </a:rPr>
              <a:t>они радуются  любому вниманию </a:t>
            </a: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-5" dirty="0">
                <a:latin typeface="Times New Roman"/>
                <a:cs typeface="Times New Roman"/>
              </a:rPr>
              <a:t>нашей стороны.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пока среди нас живёт хоть один человек, для которого не  существует исторической памяти, наша задача сделать так, чтобы никто не имел права забывать ужасы этой  войны. </a:t>
            </a:r>
            <a:r>
              <a:rPr sz="1200" dirty="0">
                <a:latin typeface="Times New Roman"/>
                <a:cs typeface="Times New Roman"/>
              </a:rPr>
              <a:t>Мы </a:t>
            </a:r>
            <a:r>
              <a:rPr sz="1200" spc="-5" dirty="0">
                <a:latin typeface="Times New Roman"/>
                <a:cs typeface="Times New Roman"/>
              </a:rPr>
              <a:t>не имеем права забыть тех солдат, которые погибли ради того, чтобы мы сейчас жили. </a:t>
            </a:r>
            <a:r>
              <a:rPr sz="1200" dirty="0">
                <a:latin typeface="Times New Roman"/>
                <a:cs typeface="Times New Roman"/>
              </a:rPr>
              <a:t>Мы  </a:t>
            </a:r>
            <a:r>
              <a:rPr sz="1200" spc="-5" dirty="0">
                <a:latin typeface="Times New Roman"/>
                <a:cs typeface="Times New Roman"/>
              </a:rPr>
              <a:t>обязаны помнить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всё!</a:t>
            </a:r>
            <a:endParaRPr sz="1200">
              <a:latin typeface="Times New Roman"/>
              <a:cs typeface="Times New Roman"/>
            </a:endParaRPr>
          </a:p>
          <a:p>
            <a:pPr marL="12700" marR="63500" indent="190500">
              <a:lnSpc>
                <a:spcPts val="1380"/>
              </a:lnSpc>
            </a:pPr>
            <a:r>
              <a:rPr sz="1200" spc="-5" dirty="0">
                <a:latin typeface="Times New Roman"/>
                <a:cs typeface="Times New Roman"/>
              </a:rPr>
              <a:t>Забота </a:t>
            </a:r>
            <a:r>
              <a:rPr sz="1200" dirty="0">
                <a:latin typeface="Times New Roman"/>
                <a:cs typeface="Times New Roman"/>
              </a:rPr>
              <a:t>о </a:t>
            </a:r>
            <a:r>
              <a:rPr sz="1200" spc="-5" dirty="0">
                <a:latin typeface="Times New Roman"/>
                <a:cs typeface="Times New Roman"/>
              </a:rPr>
              <a:t>ветеранах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нашей Центре была всегда. Волонтеры их поздравляют </a:t>
            </a: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-5" dirty="0">
                <a:latin typeface="Times New Roman"/>
                <a:cs typeface="Times New Roman"/>
              </a:rPr>
              <a:t>праздниками, приглашают 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Центр на беседы, концерты, утренники, оказывали посильную помощь. </a:t>
            </a:r>
            <a:r>
              <a:rPr sz="1200" dirty="0">
                <a:latin typeface="Times New Roman"/>
                <a:cs typeface="Times New Roman"/>
              </a:rPr>
              <a:t>Но </a:t>
            </a:r>
            <a:r>
              <a:rPr sz="1200" spc="-5" dirty="0">
                <a:latin typeface="Times New Roman"/>
                <a:cs typeface="Times New Roman"/>
              </a:rPr>
              <a:t>оценив все, мы решили  сделать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этом году что-то большее для наших освободителей. Ребята сразу отметили необходимость  дополнительных встреч </a:t>
            </a: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-5" dirty="0">
                <a:latin typeface="Times New Roman"/>
                <a:cs typeface="Times New Roman"/>
              </a:rPr>
              <a:t>ветераном ВОВ, тружениками тыла, организации им посильной бытовой  помощи. </a:t>
            </a:r>
            <a:r>
              <a:rPr sz="1200" dirty="0">
                <a:latin typeface="Times New Roman"/>
                <a:cs typeface="Times New Roman"/>
              </a:rPr>
              <a:t>А </a:t>
            </a:r>
            <a:r>
              <a:rPr sz="1200" spc="-5" dirty="0">
                <a:latin typeface="Times New Roman"/>
                <a:cs typeface="Times New Roman"/>
              </a:rPr>
              <a:t>еще мы решили побольше разузнать </a:t>
            </a:r>
            <a:r>
              <a:rPr sz="1200" dirty="0">
                <a:latin typeface="Times New Roman"/>
                <a:cs typeface="Times New Roman"/>
              </a:rPr>
              <a:t>от </a:t>
            </a:r>
            <a:r>
              <a:rPr sz="1200" spc="-5" dirty="0">
                <a:latin typeface="Times New Roman"/>
                <a:cs typeface="Times New Roman"/>
              </a:rPr>
              <a:t>наших земляков </a:t>
            </a:r>
            <a:r>
              <a:rPr sz="1200" dirty="0">
                <a:latin typeface="Times New Roman"/>
                <a:cs typeface="Times New Roman"/>
              </a:rPr>
              <a:t>о </a:t>
            </a:r>
            <a:r>
              <a:rPr sz="1200" spc="-5" dirty="0">
                <a:latin typeface="Times New Roman"/>
                <a:cs typeface="Times New Roman"/>
              </a:rPr>
              <a:t>малоизвестных событиях тех суровых  дней. </a:t>
            </a:r>
            <a:r>
              <a:rPr sz="1200" dirty="0">
                <a:latin typeface="Times New Roman"/>
                <a:cs typeface="Times New Roman"/>
              </a:rPr>
              <a:t>Мы </a:t>
            </a:r>
            <a:r>
              <a:rPr sz="1200" spc="-5" dirty="0">
                <a:latin typeface="Times New Roman"/>
                <a:cs typeface="Times New Roman"/>
              </a:rPr>
              <a:t>решили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рамках проекта «Живой голос Победы» обогатить сведения </a:t>
            </a:r>
            <a:r>
              <a:rPr sz="1200" dirty="0">
                <a:latin typeface="Times New Roman"/>
                <a:cs typeface="Times New Roman"/>
              </a:rPr>
              <a:t>о </a:t>
            </a:r>
            <a:r>
              <a:rPr sz="1200" spc="-5" dirty="0">
                <a:latin typeface="Times New Roman"/>
                <a:cs typeface="Times New Roman"/>
              </a:rPr>
              <a:t>военных буднях  ветеранов войны. Создать альбом «Наши прадедушки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прабабушки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годы Великой Отечественной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войны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sz="1200" dirty="0">
                <a:latin typeface="Times New Roman"/>
                <a:cs typeface="Times New Roman"/>
              </a:rPr>
              <a:t>…»</a:t>
            </a:r>
            <a:endParaRPr sz="1200">
              <a:latin typeface="Times New Roman"/>
              <a:cs typeface="Times New Roman"/>
            </a:endParaRPr>
          </a:p>
          <a:p>
            <a:pPr marL="12700" marR="75565">
              <a:lnSpc>
                <a:spcPts val="138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Основная идея проекта: </a:t>
            </a:r>
            <a:r>
              <a:rPr sz="1200" spc="-5" dirty="0">
                <a:latin typeface="Times New Roman"/>
                <a:cs typeface="Times New Roman"/>
              </a:rPr>
              <a:t>Рассказать </a:t>
            </a:r>
            <a:r>
              <a:rPr sz="1200" dirty="0">
                <a:latin typeface="Times New Roman"/>
                <a:cs typeface="Times New Roman"/>
              </a:rPr>
              <a:t>о </a:t>
            </a:r>
            <a:r>
              <a:rPr sz="1200" spc="-5" dirty="0">
                <a:latin typeface="Times New Roman"/>
                <a:cs typeface="Times New Roman"/>
              </a:rPr>
              <a:t>судьбах людей-свидетелей Великой Отечественной войны. Показать  ветеранам, что мы не только говорим, но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делаем. Общение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поддержка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ветеранов.</a:t>
            </a:r>
            <a:endParaRPr sz="1200">
              <a:latin typeface="Times New Roman"/>
              <a:cs typeface="Times New Roman"/>
            </a:endParaRPr>
          </a:p>
          <a:p>
            <a:pPr marL="12700" marR="59690" indent="38100">
              <a:lnSpc>
                <a:spcPts val="1380"/>
              </a:lnSpc>
            </a:pPr>
            <a:r>
              <a:rPr sz="1200" spc="-5" dirty="0">
                <a:latin typeface="Times New Roman"/>
                <a:cs typeface="Times New Roman"/>
              </a:rPr>
              <a:t>Надо сказать, что пожилые люди первоначально побаивались внимания волонтеров: </a:t>
            </a:r>
            <a:r>
              <a:rPr sz="1200" dirty="0">
                <a:latin typeface="Times New Roman"/>
                <a:cs typeface="Times New Roman"/>
              </a:rPr>
              <a:t>уж </a:t>
            </a:r>
            <a:r>
              <a:rPr sz="1200" spc="-5" dirty="0">
                <a:latin typeface="Times New Roman"/>
                <a:cs typeface="Times New Roman"/>
              </a:rPr>
              <a:t>очень это было для  них непривычно. Но добровольцы сумели расположить их </a:t>
            </a:r>
            <a:r>
              <a:rPr sz="1200" dirty="0">
                <a:latin typeface="Times New Roman"/>
                <a:cs typeface="Times New Roman"/>
              </a:rPr>
              <a:t>к </a:t>
            </a:r>
            <a:r>
              <a:rPr sz="1200" spc="-5" dirty="0">
                <a:latin typeface="Times New Roman"/>
                <a:cs typeface="Times New Roman"/>
              </a:rPr>
              <a:t>себе, вошли, что называется,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доверие своими  добрыми делами. Волонтеры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снег во дворе почистят,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листву по осени соберут,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за хлебом сходят, </a:t>
            </a:r>
            <a:r>
              <a:rPr sz="1200" dirty="0">
                <a:latin typeface="Times New Roman"/>
                <a:cs typeface="Times New Roman"/>
              </a:rPr>
              <a:t>и  </a:t>
            </a:r>
            <a:r>
              <a:rPr sz="1200" spc="-5" dirty="0">
                <a:latin typeface="Times New Roman"/>
                <a:cs typeface="Times New Roman"/>
              </a:rPr>
              <a:t>порядок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доме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наведут.</a:t>
            </a:r>
            <a:endParaRPr sz="1200">
              <a:latin typeface="Times New Roman"/>
              <a:cs typeface="Times New Roman"/>
            </a:endParaRPr>
          </a:p>
          <a:p>
            <a:pPr marL="12700" marR="76200">
              <a:lnSpc>
                <a:spcPts val="1380"/>
              </a:lnSpc>
              <a:buChar char="-"/>
              <a:tabLst>
                <a:tab pos="101600" algn="l"/>
              </a:tabLst>
            </a:pP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рамках проекта внести свой вклад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формирование тёплого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бережного отношения </a:t>
            </a:r>
            <a:r>
              <a:rPr sz="1200" dirty="0">
                <a:latin typeface="Times New Roman"/>
                <a:cs typeface="Times New Roman"/>
              </a:rPr>
              <a:t>к </a:t>
            </a:r>
            <a:r>
              <a:rPr sz="1200" spc="-5" dirty="0">
                <a:latin typeface="Times New Roman"/>
                <a:cs typeface="Times New Roman"/>
              </a:rPr>
              <a:t>старшему  поколению, оказание посильной практической помощи. Особо важно воспитание патриотических качеств </a:t>
            </a:r>
            <a:r>
              <a:rPr sz="1200" dirty="0">
                <a:latin typeface="Times New Roman"/>
                <a:cs typeface="Times New Roman"/>
              </a:rPr>
              <a:t>у  </a:t>
            </a:r>
            <a:r>
              <a:rPr sz="1200" spc="-5" dirty="0">
                <a:latin typeface="Times New Roman"/>
                <a:cs typeface="Times New Roman"/>
              </a:rPr>
              <a:t>подрастающего поколения. Проект направлен на оказание практической помощи ветеранам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решении  бытовых проблем.</a:t>
            </a:r>
            <a:endParaRPr sz="1200">
              <a:latin typeface="Times New Roman"/>
              <a:cs typeface="Times New Roman"/>
            </a:endParaRPr>
          </a:p>
          <a:p>
            <a:pPr marL="12700" marR="48260">
              <a:lnSpc>
                <a:spcPts val="1380"/>
              </a:lnSpc>
              <a:buChar char="-"/>
              <a:tabLst>
                <a:tab pos="101600" algn="l"/>
              </a:tabLst>
            </a:pPr>
            <a:r>
              <a:rPr sz="1200" spc="-5" dirty="0">
                <a:latin typeface="Times New Roman"/>
                <a:cs typeface="Times New Roman"/>
              </a:rPr>
              <a:t>Создавать условия для реализации потребности ветеранов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общении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передаче своего жизненного опыта  молодёжи.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рамках проекта организованы встречи </a:t>
            </a: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-5" dirty="0">
                <a:latin typeface="Times New Roman"/>
                <a:cs typeface="Times New Roman"/>
              </a:rPr>
              <a:t>ветеранами Великой Отечественной войны.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endParaRPr sz="1200">
              <a:latin typeface="Times New Roman"/>
              <a:cs typeface="Times New Roman"/>
            </a:endParaRPr>
          </a:p>
          <a:p>
            <a:pPr marL="12700" marR="271780">
              <a:lnSpc>
                <a:spcPts val="1380"/>
              </a:lnSpc>
            </a:pPr>
            <a:r>
              <a:rPr sz="1200" spc="-5" dirty="0">
                <a:latin typeface="Times New Roman"/>
                <a:cs typeface="Times New Roman"/>
              </a:rPr>
              <a:t>-Проявление внимания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уважения ветеранам, пожилым людям. Освоение доступных знаний </a:t>
            </a:r>
            <a:r>
              <a:rPr sz="1200" dirty="0">
                <a:latin typeface="Times New Roman"/>
                <a:cs typeface="Times New Roman"/>
              </a:rPr>
              <a:t>об </a:t>
            </a:r>
            <a:r>
              <a:rPr sz="1200" spc="-5" dirty="0">
                <a:latin typeface="Times New Roman"/>
                <a:cs typeface="Times New Roman"/>
              </a:rPr>
              <a:t>истории  родного Отечества. Приобретение волонтерами навыков социального общения </a:t>
            </a:r>
            <a:r>
              <a:rPr sz="1200" dirty="0">
                <a:latin typeface="Times New Roman"/>
                <a:cs typeface="Times New Roman"/>
              </a:rPr>
              <a:t>с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взрослыми.</a:t>
            </a:r>
            <a:endParaRPr sz="1200">
              <a:latin typeface="Times New Roman"/>
              <a:cs typeface="Times New Roman"/>
            </a:endParaRPr>
          </a:p>
          <a:p>
            <a:pPr marL="12700" marR="98425">
              <a:lnSpc>
                <a:spcPts val="1380"/>
              </a:lnSpc>
            </a:pPr>
            <a:r>
              <a:rPr sz="1200" spc="-5" dirty="0">
                <a:latin typeface="Times New Roman"/>
                <a:cs typeface="Times New Roman"/>
              </a:rPr>
              <a:t>Положительные отзывы волонтеров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определение системы дальнейшей деятельности по патриотическому  воспитанию подрастающего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поколения.</a:t>
            </a:r>
            <a:endParaRPr sz="1200">
              <a:latin typeface="Times New Roman"/>
              <a:cs typeface="Times New Roman"/>
            </a:endParaRPr>
          </a:p>
          <a:p>
            <a:pPr marL="12700" marR="113664">
              <a:lnSpc>
                <a:spcPts val="1380"/>
              </a:lnSpc>
            </a:pPr>
            <a:r>
              <a:rPr sz="1200" b="1" spc="-5" dirty="0">
                <a:latin typeface="Times New Roman"/>
                <a:cs typeface="Times New Roman"/>
              </a:rPr>
              <a:t>Цель: </a:t>
            </a:r>
            <a:r>
              <a:rPr sz="1200" spc="-5" dirty="0">
                <a:latin typeface="Times New Roman"/>
                <a:cs typeface="Times New Roman"/>
              </a:rPr>
              <a:t>Рассказать </a:t>
            </a:r>
            <a:r>
              <a:rPr sz="1200" dirty="0">
                <a:latin typeface="Times New Roman"/>
                <a:cs typeface="Times New Roman"/>
              </a:rPr>
              <a:t>о </a:t>
            </a:r>
            <a:r>
              <a:rPr sz="1200" spc="-5" dirty="0">
                <a:latin typeface="Times New Roman"/>
                <a:cs typeface="Times New Roman"/>
              </a:rPr>
              <a:t>судьбах людей-свидетелей Великой Отечественной войны. Показать ветеранам, что мы  не только говорим, но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делаем. Общение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поддержка ветеранов. Оказание внимания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поддержки  ветеранам войны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труда, оказание адресной помощи участникам ВОВ, труженикам тыла, сиротам войны.  Наш проект записывает воспоминания ветеранов Великой Отечественной войны. Мы навещаем </a:t>
            </a:r>
            <a:r>
              <a:rPr sz="1200" dirty="0">
                <a:latin typeface="Times New Roman"/>
                <a:cs typeface="Times New Roman"/>
              </a:rPr>
              <a:t>и  </a:t>
            </a:r>
            <a:r>
              <a:rPr sz="1200" spc="-5" dirty="0">
                <a:latin typeface="Times New Roman"/>
                <a:cs typeface="Times New Roman"/>
              </a:rPr>
              <a:t>поздравляем их </a:t>
            </a: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-5" dirty="0">
                <a:latin typeface="Times New Roman"/>
                <a:cs typeface="Times New Roman"/>
              </a:rPr>
              <a:t>праздниками, днями рождения, навещаем ветеранов поём </a:t>
            </a: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-5" dirty="0">
                <a:latin typeface="Times New Roman"/>
                <a:cs typeface="Times New Roman"/>
              </a:rPr>
              <a:t>ними песни, дарим им  памятные фотографии </a:t>
            </a:r>
            <a:r>
              <a:rPr sz="1200" dirty="0">
                <a:latin typeface="Times New Roman"/>
                <a:cs typeface="Times New Roman"/>
              </a:rPr>
              <a:t>и т </a:t>
            </a:r>
            <a:r>
              <a:rPr sz="1200" spc="-5" dirty="0">
                <a:latin typeface="Times New Roman"/>
                <a:cs typeface="Times New Roman"/>
              </a:rPr>
              <a:t>д. Говорим </a:t>
            </a: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-5" dirty="0">
                <a:latin typeface="Times New Roman"/>
                <a:cs typeface="Times New Roman"/>
              </a:rPr>
              <a:t>ними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слушаем их. Многих ветеранов провожаем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последний  путь...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380"/>
              </a:lnSpc>
            </a:pPr>
            <a:r>
              <a:rPr sz="1200" b="1" spc="-5" dirty="0">
                <a:latin typeface="Times New Roman"/>
                <a:cs typeface="Times New Roman"/>
              </a:rPr>
              <a:t>Задачи: </a:t>
            </a:r>
            <a:r>
              <a:rPr sz="1200" dirty="0">
                <a:latin typeface="Times New Roman"/>
                <a:cs typeface="Times New Roman"/>
              </a:rPr>
              <a:t>На </a:t>
            </a:r>
            <a:r>
              <a:rPr sz="1200" spc="-5" dirty="0">
                <a:latin typeface="Times New Roman"/>
                <a:cs typeface="Times New Roman"/>
              </a:rPr>
              <a:t>своем примере показывать окружающим уважительное отношение </a:t>
            </a:r>
            <a:r>
              <a:rPr sz="1200" dirty="0">
                <a:latin typeface="Times New Roman"/>
                <a:cs typeface="Times New Roman"/>
              </a:rPr>
              <a:t>к </a:t>
            </a:r>
            <a:r>
              <a:rPr sz="1200" spc="-5" dirty="0">
                <a:latin typeface="Times New Roman"/>
                <a:cs typeface="Times New Roman"/>
              </a:rPr>
              <a:t>ветеранам, участникам  ВОВ, труженикам тыла, сиротам </a:t>
            </a:r>
            <a:r>
              <a:rPr sz="1200" dirty="0">
                <a:latin typeface="Times New Roman"/>
                <a:cs typeface="Times New Roman"/>
              </a:rPr>
              <a:t>войны, </a:t>
            </a:r>
            <a:r>
              <a:rPr sz="1200" spc="-5" dirty="0">
                <a:latin typeface="Times New Roman"/>
                <a:cs typeface="Times New Roman"/>
              </a:rPr>
              <a:t>воспитание внимательного отношения </a:t>
            </a:r>
            <a:r>
              <a:rPr sz="1200" dirty="0">
                <a:latin typeface="Times New Roman"/>
                <a:cs typeface="Times New Roman"/>
              </a:rPr>
              <a:t>к </a:t>
            </a:r>
            <a:r>
              <a:rPr sz="1200" spc="-5" dirty="0">
                <a:latin typeface="Times New Roman"/>
                <a:cs typeface="Times New Roman"/>
              </a:rPr>
              <a:t>людям старшего  поколения, желания заботиться </a:t>
            </a:r>
            <a:r>
              <a:rPr sz="1200" dirty="0">
                <a:latin typeface="Times New Roman"/>
                <a:cs typeface="Times New Roman"/>
              </a:rPr>
              <a:t>о </a:t>
            </a:r>
            <a:r>
              <a:rPr sz="1200" spc="-5" dirty="0">
                <a:latin typeface="Times New Roman"/>
                <a:cs typeface="Times New Roman"/>
              </a:rPr>
              <a:t>них; сохранить память </a:t>
            </a:r>
            <a:r>
              <a:rPr sz="1200" dirty="0">
                <a:latin typeface="Times New Roman"/>
                <a:cs typeface="Times New Roman"/>
              </a:rPr>
              <a:t>о </a:t>
            </a:r>
            <a:r>
              <a:rPr sz="1200" spc="-5" dirty="0">
                <a:latin typeface="Times New Roman"/>
                <a:cs typeface="Times New Roman"/>
              </a:rPr>
              <a:t>тех, благодаря кому Победа стала возможной;  создать условия для воспитания патриотических чувств </a:t>
            </a:r>
            <a:r>
              <a:rPr sz="1200" dirty="0">
                <a:latin typeface="Times New Roman"/>
                <a:cs typeface="Times New Roman"/>
              </a:rPr>
              <a:t>у </a:t>
            </a:r>
            <a:r>
              <a:rPr sz="1200" spc="-5" dirty="0">
                <a:latin typeface="Times New Roman"/>
                <a:cs typeface="Times New Roman"/>
              </a:rPr>
              <a:t>учащихся через взаимодействие </a:t>
            </a: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-5" dirty="0">
                <a:latin typeface="Times New Roman"/>
                <a:cs typeface="Times New Roman"/>
              </a:rPr>
              <a:t>ветеранами </a:t>
            </a:r>
            <a:r>
              <a:rPr sz="1200" dirty="0">
                <a:latin typeface="Times New Roman"/>
                <a:cs typeface="Times New Roman"/>
              </a:rPr>
              <a:t>и  </a:t>
            </a:r>
            <a:r>
              <a:rPr sz="1200" spc="-5" dirty="0">
                <a:latin typeface="Times New Roman"/>
                <a:cs typeface="Times New Roman"/>
              </a:rPr>
              <a:t>участниками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войны;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ts val="1315"/>
              </a:lnSpc>
            </a:pPr>
            <a:r>
              <a:rPr sz="1200" b="1" spc="-5" dirty="0">
                <a:latin typeface="Times New Roman"/>
                <a:cs typeface="Times New Roman"/>
              </a:rPr>
              <a:t>Механизм реализации проекта: </a:t>
            </a:r>
            <a:r>
              <a:rPr sz="1200" spc="-5" dirty="0">
                <a:latin typeface="Times New Roman"/>
                <a:cs typeface="Times New Roman"/>
              </a:rPr>
              <a:t>Поиск ветеранов, нуждающихся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помощи,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ts val="1380"/>
              </a:lnSpc>
            </a:pPr>
            <a:r>
              <a:rPr sz="1200" spc="-5" dirty="0">
                <a:latin typeface="Times New Roman"/>
                <a:cs typeface="Times New Roman"/>
              </a:rPr>
              <a:t>организация встреч </a:t>
            </a: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-5" dirty="0">
                <a:latin typeface="Times New Roman"/>
                <a:cs typeface="Times New Roman"/>
              </a:rPr>
              <a:t>ветераном ВОВ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тружениками тыла; оказание им посильной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помощи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ts val="1410"/>
              </a:lnSpc>
            </a:pPr>
            <a:r>
              <a:rPr sz="1200" b="1" spc="-5" dirty="0">
                <a:latin typeface="Times New Roman"/>
                <a:cs typeface="Times New Roman"/>
              </a:rPr>
              <a:t>Целевая аудитория, партнеры проекта: </a:t>
            </a:r>
            <a:r>
              <a:rPr sz="1200" spc="-5" dirty="0">
                <a:latin typeface="Times New Roman"/>
                <a:cs typeface="Times New Roman"/>
              </a:rPr>
              <a:t>Ветераны, труженики тыла, сироты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войны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079" y="337829"/>
            <a:ext cx="7132320" cy="295402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31115">
              <a:lnSpc>
                <a:spcPct val="95800"/>
              </a:lnSpc>
              <a:spcBef>
                <a:spcPts val="160"/>
              </a:spcBef>
            </a:pPr>
            <a:r>
              <a:rPr sz="1200" b="1" spc="-5" dirty="0">
                <a:latin typeface="Times New Roman"/>
                <a:cs typeface="Times New Roman"/>
              </a:rPr>
              <a:t>Конечные результаты реализации проекта: </a:t>
            </a:r>
            <a:r>
              <a:rPr sz="1200" spc="-5" dirty="0">
                <a:latin typeface="Times New Roman"/>
                <a:cs typeface="Times New Roman"/>
              </a:rPr>
              <a:t>За время существования проекта мы навестили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записали  воспоминания более </a:t>
            </a:r>
            <a:r>
              <a:rPr sz="1200" dirty="0">
                <a:latin typeface="Times New Roman"/>
                <a:cs typeface="Times New Roman"/>
              </a:rPr>
              <a:t>270 </a:t>
            </a:r>
            <a:r>
              <a:rPr sz="1200" spc="-5" dirty="0">
                <a:latin typeface="Times New Roman"/>
                <a:cs typeface="Times New Roman"/>
              </a:rPr>
              <a:t>ветеранов (участники ВОВ, труженики тыла, сироты войны) Исилькульского  района. Результат </a:t>
            </a:r>
            <a:r>
              <a:rPr sz="1200" dirty="0">
                <a:latin typeface="Times New Roman"/>
                <a:cs typeface="Times New Roman"/>
              </a:rPr>
              <a:t>- </a:t>
            </a:r>
            <a:r>
              <a:rPr sz="1200" spc="-5" dirty="0">
                <a:latin typeface="Times New Roman"/>
                <a:cs typeface="Times New Roman"/>
              </a:rPr>
              <a:t>это целый архив фотографий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историй ветеранов, </a:t>
            </a: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-5" dirty="0">
                <a:latin typeface="Times New Roman"/>
                <a:cs typeface="Times New Roman"/>
              </a:rPr>
              <a:t>которым мы знакомим учащихся  школ, </a:t>
            </a:r>
            <a:r>
              <a:rPr sz="1200" dirty="0">
                <a:latin typeface="Times New Roman"/>
                <a:cs typeface="Times New Roman"/>
              </a:rPr>
              <a:t>а </a:t>
            </a:r>
            <a:r>
              <a:rPr sz="1200" spc="-5" dirty="0">
                <a:latin typeface="Times New Roman"/>
                <a:cs typeface="Times New Roman"/>
              </a:rPr>
              <a:t>также выкладываем информацию </a:t>
            </a:r>
            <a:r>
              <a:rPr sz="1200" dirty="0">
                <a:latin typeface="Times New Roman"/>
                <a:cs typeface="Times New Roman"/>
              </a:rPr>
              <a:t>( </a:t>
            </a:r>
            <a:r>
              <a:rPr sz="1200" spc="-5" dirty="0">
                <a:latin typeface="Times New Roman"/>
                <a:cs typeface="Times New Roman"/>
              </a:rPr>
              <a:t>фронтовые письма, воспоминания ветеранов)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группе молодежь  Исилькульского района (https://vk.com/molodoisilkul </a:t>
            </a:r>
            <a:r>
              <a:rPr sz="1200" dirty="0">
                <a:latin typeface="Times New Roman"/>
                <a:cs typeface="Times New Roman"/>
              </a:rPr>
              <a:t>). </a:t>
            </a:r>
            <a:r>
              <a:rPr sz="1200" spc="-5" dirty="0">
                <a:latin typeface="Times New Roman"/>
                <a:cs typeface="Times New Roman"/>
              </a:rPr>
              <a:t>Главный результат </a:t>
            </a:r>
            <a:r>
              <a:rPr sz="1200" dirty="0">
                <a:latin typeface="Times New Roman"/>
                <a:cs typeface="Times New Roman"/>
              </a:rPr>
              <a:t>- </a:t>
            </a:r>
            <a:r>
              <a:rPr sz="1200" spc="-5" dirty="0">
                <a:latin typeface="Times New Roman"/>
                <a:cs typeface="Times New Roman"/>
              </a:rPr>
              <a:t>это более </a:t>
            </a:r>
            <a:r>
              <a:rPr sz="1200" dirty="0">
                <a:latin typeface="Times New Roman"/>
                <a:cs typeface="Times New Roman"/>
              </a:rPr>
              <a:t>100 </a:t>
            </a:r>
            <a:r>
              <a:rPr sz="1200" spc="-5" dirty="0">
                <a:latin typeface="Times New Roman"/>
                <a:cs typeface="Times New Roman"/>
              </a:rPr>
              <a:t>живых историй  ветеранов, </a:t>
            </a:r>
            <a:r>
              <a:rPr sz="1200" dirty="0">
                <a:latin typeface="Times New Roman"/>
                <a:cs typeface="Times New Roman"/>
              </a:rPr>
              <a:t>о </a:t>
            </a:r>
            <a:r>
              <a:rPr sz="1200" spc="-5" dirty="0">
                <a:latin typeface="Times New Roman"/>
                <a:cs typeface="Times New Roman"/>
              </a:rPr>
              <a:t>которых мы рассказываем на протяжении всего года.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планах создать альбом </a:t>
            </a:r>
            <a:r>
              <a:rPr sz="1400" spc="-5" dirty="0">
                <a:latin typeface="Times New Roman"/>
                <a:cs typeface="Times New Roman"/>
              </a:rPr>
              <a:t>"Герои среди  нас"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80"/>
              </a:lnSpc>
            </a:pP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рамках проекта </a:t>
            </a:r>
            <a:r>
              <a:rPr sz="1400" spc="-5" dirty="0">
                <a:latin typeface="Times New Roman"/>
                <a:cs typeface="Times New Roman"/>
              </a:rPr>
              <a:t>"Герои среди нас" </a:t>
            </a:r>
            <a:r>
              <a:rPr sz="1200" spc="-5" dirty="0">
                <a:latin typeface="Times New Roman"/>
                <a:cs typeface="Times New Roman"/>
              </a:rPr>
              <a:t>происходит формирование патриотических качеств </a:t>
            </a:r>
            <a:r>
              <a:rPr sz="1200" dirty="0">
                <a:latin typeface="Times New Roman"/>
                <a:cs typeface="Times New Roman"/>
              </a:rPr>
              <a:t>у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волонтеров,</a:t>
            </a:r>
            <a:endParaRPr sz="1200">
              <a:latin typeface="Times New Roman"/>
              <a:cs typeface="Times New Roman"/>
            </a:endParaRPr>
          </a:p>
          <a:p>
            <a:pPr marL="12700" marR="7620">
              <a:lnSpc>
                <a:spcPts val="1380"/>
              </a:lnSpc>
              <a:spcBef>
                <a:spcPts val="65"/>
              </a:spcBef>
            </a:pPr>
            <a:r>
              <a:rPr sz="1200" spc="-5" dirty="0">
                <a:latin typeface="Times New Roman"/>
                <a:cs typeface="Times New Roman"/>
              </a:rPr>
              <a:t>учитывается активное участие активистов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проекте. Проявление внимания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уважения ветеранам, пожилым  людям. Освоение доступных знаний </a:t>
            </a:r>
            <a:r>
              <a:rPr sz="1200" dirty="0">
                <a:latin typeface="Times New Roman"/>
                <a:cs typeface="Times New Roman"/>
              </a:rPr>
              <a:t>об </a:t>
            </a:r>
            <a:r>
              <a:rPr sz="1200" spc="-5" dirty="0">
                <a:latin typeface="Times New Roman"/>
                <a:cs typeface="Times New Roman"/>
              </a:rPr>
              <a:t>истории родного Отечества. Приобретение волонтерами навыков  социального общения </a:t>
            </a: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-5" dirty="0">
                <a:latin typeface="Times New Roman"/>
                <a:cs typeface="Times New Roman"/>
              </a:rPr>
              <a:t>взрослыми. Положительные отзывы волонтеров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определение системы дальнейшей  деятельности по патриотическому воспитанию подрастающего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поколения.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420"/>
              </a:lnSpc>
              <a:spcBef>
                <a:spcPts val="160"/>
              </a:spcBef>
            </a:pP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рамках проекта </a:t>
            </a:r>
            <a:r>
              <a:rPr sz="1400" spc="-5" dirty="0">
                <a:latin typeface="Times New Roman"/>
                <a:cs typeface="Times New Roman"/>
              </a:rPr>
              <a:t>"Герои среди нас" </a:t>
            </a:r>
            <a:r>
              <a:rPr sz="1200" spc="-5" dirty="0">
                <a:latin typeface="Times New Roman"/>
                <a:cs typeface="Times New Roman"/>
              </a:rPr>
              <a:t>активисты волонтерского отряда «Пульс жизни» регулярно  посещает участников Великой Отечественной войны, ветеранов боевых действий, помогая им по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хозяйству.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2 . </a:t>
            </a:r>
            <a:r>
              <a:rPr sz="1200" b="1" spc="-5" dirty="0">
                <a:latin typeface="Times New Roman"/>
                <a:cs typeface="Times New Roman"/>
              </a:rPr>
              <a:t>Календарный план мероприятий по реализации</a:t>
            </a:r>
            <a:r>
              <a:rPr sz="1200" b="1" spc="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проекта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6214" y="3408689"/>
          <a:ext cx="7095488" cy="58902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7990"/>
                <a:gridCol w="3780790"/>
                <a:gridCol w="1440179"/>
                <a:gridCol w="1446529"/>
              </a:tblGrid>
              <a:tr h="483870">
                <a:tc>
                  <a:txBody>
                    <a:bodyPr/>
                    <a:lstStyle/>
                    <a:p>
                      <a:pPr marL="142240">
                        <a:lnSpc>
                          <a:spcPts val="138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25600" marR="226060" indent="-1390650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Мероприятия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указанием использованных форм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методов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11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сп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ол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ните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8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сроки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marR="825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9690">
                        <a:lnSpc>
                          <a:spcPts val="1380"/>
                        </a:lnSpc>
                        <a:spcBef>
                          <a:spcPts val="40"/>
                        </a:spcBef>
                        <a:tabLst>
                          <a:tab pos="1087120" algn="l"/>
                          <a:tab pos="2215515" algn="l"/>
                          <a:tab pos="2820035" algn="l"/>
                          <a:tab pos="3644900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Ор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ганиза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я	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адици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ых	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ст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ч	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ете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ан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ов	с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молодежью, посвященных Победе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ВОВ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1941-1945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г.г.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785" algn="r">
                        <a:lnSpc>
                          <a:spcPts val="138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МКУ</a:t>
                      </a:r>
                      <a:r>
                        <a:rPr sz="12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«ЦРДиМ»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8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Январь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2020г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34389">
                <a:tc>
                  <a:txBody>
                    <a:bodyPr/>
                    <a:lstStyle/>
                    <a:p>
                      <a:pPr marR="825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1594" algn="just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Организация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проведение районной патриотической  акции по оказанию помощи участникам ВОВ, вдовам  участников ВОВ, одиноко проживающим пожилым  людям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785" algn="r">
                        <a:lnSpc>
                          <a:spcPts val="138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МКУ</a:t>
                      </a:r>
                      <a:r>
                        <a:rPr sz="12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«ЦРДиМ»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340995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Ян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рь-д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екабрь  2020г.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59129">
                <a:tc>
                  <a:txBody>
                    <a:bodyPr/>
                    <a:lstStyle/>
                    <a:p>
                      <a:pPr marR="825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55"/>
                        </a:lnSpc>
                        <a:tabLst>
                          <a:tab pos="2117725" algn="l"/>
                        </a:tabLst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Организация  </a:t>
                      </a:r>
                      <a:r>
                        <a:rPr sz="12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12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проведение	информационных</a:t>
                      </a:r>
                      <a:r>
                        <a:rPr sz="12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дней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1594">
                        <a:lnSpc>
                          <a:spcPts val="1380"/>
                        </a:lnSpc>
                        <a:spcBef>
                          <a:spcPts val="6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«Поколение, которое победило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войне», посвященных  70-летию Сталинградской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битвы.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785" algn="r">
                        <a:lnSpc>
                          <a:spcPts val="138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МКУ</a:t>
                      </a:r>
                      <a:r>
                        <a:rPr sz="12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«ЦРДиМ»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8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Февраль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2020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marR="825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2230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Организация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проведение районной патриотической  акции «Не бывает чужих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ветеранов!»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785" algn="r">
                        <a:lnSpc>
                          <a:spcPts val="138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МКУ</a:t>
                      </a:r>
                      <a:r>
                        <a:rPr sz="12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«ЦРДиМ»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8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Апрель 2020г.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59129">
                <a:tc>
                  <a:txBody>
                    <a:bodyPr/>
                    <a:lstStyle/>
                    <a:p>
                      <a:pPr marR="825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1594">
                        <a:lnSpc>
                          <a:spcPts val="1380"/>
                        </a:lnSpc>
                        <a:spcBef>
                          <a:spcPts val="40"/>
                        </a:spcBef>
                        <a:tabLst>
                          <a:tab pos="784225" algn="l"/>
                          <a:tab pos="1054735" algn="l"/>
                          <a:tab pos="1842770" algn="l"/>
                          <a:tab pos="2026920" algn="l"/>
                          <a:tab pos="3107690" algn="l"/>
                          <a:tab pos="3326129" algn="l"/>
                          <a:tab pos="3638550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Ор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ганиза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я	р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ай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ых	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добро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во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чески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х	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акци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й	в  р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амка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х	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Все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ро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ссий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ой		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пат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ич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ск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ой		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акци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4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«Весенняя неделя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добра»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785" algn="r">
                        <a:lnSpc>
                          <a:spcPts val="138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МКУ</a:t>
                      </a:r>
                      <a:r>
                        <a:rPr sz="12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«ЦРДиМ»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8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Май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2020г.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marR="825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6.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4135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Организация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проведение выездного патриотического  мероприятия «Твори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добро»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785" algn="r">
                        <a:lnSpc>
                          <a:spcPts val="138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МКУ</a:t>
                      </a:r>
                      <a:r>
                        <a:rPr sz="12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«ЦРДиМ»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340995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Ян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рь-д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екабрь  2020г.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3869">
                <a:tc>
                  <a:txBody>
                    <a:bodyPr/>
                    <a:lstStyle/>
                    <a:p>
                      <a:pPr marR="825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7.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55"/>
                        </a:lnSpc>
                        <a:tabLst>
                          <a:tab pos="1116330" algn="l"/>
                          <a:tab pos="1404620" algn="l"/>
                          <a:tab pos="2359025" algn="l"/>
                          <a:tab pos="3324860" algn="l"/>
                        </a:tabLst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Организация	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	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проведение	социальной	акции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41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«Марафон добрых дел»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785" algn="r">
                        <a:lnSpc>
                          <a:spcPts val="138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МКУ</a:t>
                      </a:r>
                      <a:r>
                        <a:rPr sz="12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«ЦРДиМ»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8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Июнь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2020г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59130">
                <a:tc>
                  <a:txBody>
                    <a:bodyPr/>
                    <a:lstStyle/>
                    <a:p>
                      <a:pPr marR="825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8.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0325" algn="just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Организация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проведение акции «Протяни руку  помощи», посвященной Международному дню  пожилых людей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785" algn="r">
                        <a:lnSpc>
                          <a:spcPts val="138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МКУ</a:t>
                      </a:r>
                      <a:r>
                        <a:rPr sz="12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«ЦРДиМ»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323850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ктябр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ябрь 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2020г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59130">
                <a:tc>
                  <a:txBody>
                    <a:bodyPr/>
                    <a:lstStyle/>
                    <a:p>
                      <a:pPr marR="825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9.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5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Участие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областном благотворительном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марафоне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230">
                        <a:lnSpc>
                          <a:spcPts val="1380"/>
                        </a:lnSpc>
                        <a:spcBef>
                          <a:spcPts val="6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«Подари тепло», посвященного Международному Дню  добровольца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785" algn="r">
                        <a:lnSpc>
                          <a:spcPts val="138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МКУ</a:t>
                      </a:r>
                      <a:r>
                        <a:rPr sz="12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«ЦРДиМ»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8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Декабрь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2020г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3035</Words>
  <Application>Microsoft Office PowerPoint</Application>
  <PresentationFormat>Произвольный</PresentationFormat>
  <Paragraphs>203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Иркутская региональная молодёжная благотворительная общественная организация «Центр поддержки и развития добровольчества «Т в о р и   д о б р о»</dc:title>
  <dc:creator>ритм</dc:creator>
  <cp:lastModifiedBy>user</cp:lastModifiedBy>
  <cp:revision>1</cp:revision>
  <dcterms:created xsi:type="dcterms:W3CDTF">2020-03-23T13:06:39Z</dcterms:created>
  <dcterms:modified xsi:type="dcterms:W3CDTF">2020-03-24T03:50:49Z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2020-03-24T00:00:00Z</vt:filetime>
  </property>
  <property fmtid="{D5CDD505-2E9C-101B-9397-08002B2CF9AE}" pid="3" name="Creator">
    <vt:lpwstr>Writer</vt:lpwstr>
  </property>
  <property fmtid="{D5CDD505-2E9C-101B-9397-08002B2CF9AE}" pid="4" name="LastSaved">
    <vt:filetime>2020-03-24T00:00:00Z</vt:filetime>
  </property>
</Properties>
</file>