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4" r:id="rId5"/>
    <p:sldId id="266" r:id="rId6"/>
    <p:sldId id="269" r:id="rId7"/>
    <p:sldId id="267" r:id="rId8"/>
    <p:sldId id="265" r:id="rId9"/>
    <p:sldId id="261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08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29E1E-FC42-45AB-B323-6B061153923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3D16B-0278-4DEB-ACED-0B8763322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692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64251-3F86-4906-802B-4ADDC5606A8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7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42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11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7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48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4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55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58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798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57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04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accent1">
                <a:lumMod val="5000"/>
                <a:lumOff val="95000"/>
              </a:schemeClr>
            </a:gs>
            <a:gs pos="17000">
              <a:srgbClr val="FF6600">
                <a:alpha val="71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51F30-A02E-4F49-9BF4-B1951B7AF729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5884-621D-46D2-879A-7B28AB9C5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70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shag-vmeste.ru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10" Type="http://schemas.openxmlformats.org/officeDocument/2006/relationships/hyperlink" Target="mailto:pressa@shag-vmeste.ru" TargetMode="External"/><Relationship Id="rId4" Type="http://schemas.openxmlformats.org/officeDocument/2006/relationships/image" Target="../media/image37.png"/><Relationship Id="rId9" Type="http://schemas.openxmlformats.org/officeDocument/2006/relationships/hyperlink" Target="mailto:pr@shag-vmeste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8303" y="1406142"/>
            <a:ext cx="7184195" cy="780010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Благотворительный фонд </a:t>
            </a:r>
            <a:br>
              <a:rPr lang="ru-RU" sz="3200" b="1" i="1" dirty="0">
                <a:solidFill>
                  <a:srgbClr val="C00000"/>
                </a:solidFill>
              </a:rPr>
            </a:br>
            <a:r>
              <a:rPr lang="ru-RU" sz="3200" b="1" i="1" dirty="0">
                <a:solidFill>
                  <a:srgbClr val="C00000"/>
                </a:solidFill>
              </a:rPr>
              <a:t>Гоши Куценко</a:t>
            </a:r>
            <a:r>
              <a:rPr lang="ru-RU" sz="3200" b="1" i="1" dirty="0">
                <a:solidFill>
                  <a:schemeClr val="bg1"/>
                </a:solidFill>
              </a:rPr>
              <a:t/>
            </a:r>
            <a:br>
              <a:rPr lang="ru-RU" sz="3200" b="1" i="1" dirty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</a:rPr>
              <a:t>помощи детям, больным ДЦП </a:t>
            </a:r>
            <a:br>
              <a:rPr lang="ru-RU" sz="3200" b="1" i="1" dirty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</a:rPr>
              <a:t>«ШАГ ВМЕСТЕ»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06" y="189569"/>
            <a:ext cx="2346559" cy="19965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9005" y="2367498"/>
            <a:ext cx="8117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«ШАГ ВМЕСТЕ» — это группа единомышленников, которым небезразлична чужая жизнь и чужие страдания. Вместе мы можем помочь тем, кто нуждается в поддержке больше всех, тем, кто волею судьбы оказался беззащитен перед лицом грозной болезни. Мы оказываем посильное содействие детям, больным детским церебральным параличом (ДЦП). В наших с вами силах подарить детям каплю радости и надежду на выздоровление.</a:t>
            </a:r>
          </a:p>
          <a:p>
            <a:endParaRPr lang="ru-RU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00" y="4807804"/>
            <a:ext cx="3733800" cy="1752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284" y="4838256"/>
            <a:ext cx="1687566" cy="1722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480" y="4807804"/>
            <a:ext cx="2550500" cy="1752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509" y="3086681"/>
            <a:ext cx="2887731" cy="34737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5168" y="121334"/>
            <a:ext cx="1783560" cy="19754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89637" y="2186152"/>
            <a:ext cx="2154621" cy="53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1" dirty="0">
                <a:solidFill>
                  <a:schemeClr val="bg1"/>
                </a:solidFill>
              </a:rPr>
              <a:t>ХОЧЕШЬ ПОМОЧЬ - ПЕРЕЙДИ В ПРИЛОЖЕНИЕ БАНКА И ОТСКАНИРУЙ КОД</a:t>
            </a:r>
          </a:p>
        </p:txBody>
      </p:sp>
    </p:spTree>
    <p:extLst>
      <p:ext uri="{BB962C8B-B14F-4D97-AF65-F5344CB8AC3E}">
        <p14:creationId xmlns:p14="http://schemas.microsoft.com/office/powerpoint/2010/main" val="40691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319665"/>
            <a:ext cx="2111858" cy="17968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0858" y="519024"/>
            <a:ext cx="9505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bg1"/>
                </a:solidFill>
              </a:rPr>
              <a:t>Контакты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12750" y="3594437"/>
            <a:ext cx="4277851" cy="1817409"/>
            <a:chOff x="425450" y="4013875"/>
            <a:chExt cx="4277851" cy="181740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949325" y="4615021"/>
              <a:ext cx="37539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https://ok.ru/group/52830561239160</a:t>
              </a:r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949325" y="5210016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949325" y="5435679"/>
              <a:ext cx="29917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https://vk.com/club12961338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450" y="5355034"/>
              <a:ext cx="571500" cy="476250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949325" y="4120793"/>
              <a:ext cx="24352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https://shag-vmeste.ru/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356" y="4013875"/>
              <a:ext cx="547687" cy="455306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527" y="3541305"/>
            <a:ext cx="3258208" cy="26196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198" y="4365171"/>
            <a:ext cx="3635843" cy="24167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74" y="4204102"/>
            <a:ext cx="476251" cy="5027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73631" y="319665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b="1" dirty="0">
                <a:latin typeface="helvetica" panose="020B0604020202020204" pitchFamily="34" charset="0"/>
              </a:rPr>
              <a:t>Тел.: 8(495) 988 88 89</a:t>
            </a:r>
          </a:p>
          <a:p>
            <a:pPr algn="just"/>
            <a:endParaRPr lang="ru-RU" b="1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helvetica" panose="020B0604020202020204" pitchFamily="34" charset="0"/>
              </a:rPr>
              <a:t>По вопросам адресной помощи:</a:t>
            </a:r>
            <a:endParaRPr lang="ru-R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CA3200"/>
                </a:solidFill>
                <a:latin typeface="helvetica" panose="020B0604020202020204" pitchFamily="34" charset="0"/>
                <a:hlinkClick r:id="rId8"/>
              </a:rPr>
              <a:t>info@shag-vmeste.ru</a:t>
            </a:r>
            <a:endParaRPr lang="ru-RU" dirty="0">
              <a:solidFill>
                <a:srgbClr val="CA3200"/>
              </a:solidFill>
              <a:latin typeface="helvetica" panose="020B0604020202020204" pitchFamily="34" charset="0"/>
            </a:endParaRPr>
          </a:p>
          <a:p>
            <a:pPr algn="just"/>
            <a:endParaRPr lang="ru-R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helvetica" panose="020B0604020202020204" pitchFamily="34" charset="0"/>
              </a:rPr>
              <a:t>По вопросам партнерства:</a:t>
            </a:r>
            <a:endParaRPr lang="ru-R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CA3200"/>
                </a:solidFill>
                <a:latin typeface="helvetica" panose="020B0604020202020204" pitchFamily="34" charset="0"/>
                <a:hlinkClick r:id="rId9"/>
              </a:rPr>
              <a:t>pr@shag-vmeste.ru</a:t>
            </a:r>
            <a:endParaRPr lang="ru-RU" dirty="0">
              <a:solidFill>
                <a:srgbClr val="CA3200"/>
              </a:solidFill>
              <a:latin typeface="helvetica" panose="020B0604020202020204" pitchFamily="34" charset="0"/>
            </a:endParaRPr>
          </a:p>
          <a:p>
            <a:pPr algn="just"/>
            <a:endParaRPr lang="ru-R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helvetica" panose="020B0604020202020204" pitchFamily="34" charset="0"/>
              </a:rPr>
              <a:t>Контакты для СМИ:</a:t>
            </a:r>
            <a:endParaRPr lang="ru-R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 </a:t>
            </a:r>
            <a:r>
              <a:rPr lang="ru-RU" dirty="0">
                <a:solidFill>
                  <a:srgbClr val="FF9966"/>
                </a:solidFill>
                <a:latin typeface="helvetica" panose="020B0604020202020204" pitchFamily="34" charset="0"/>
                <a:hlinkClick r:id="rId10"/>
              </a:rPr>
              <a:t>pressa@shag-vmeste.ru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 Мила Соловьева</a:t>
            </a:r>
            <a:endParaRPr lang="ru-RU" b="1" dirty="0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57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49" y="80313"/>
            <a:ext cx="2111858" cy="17968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02985" y="80313"/>
            <a:ext cx="55825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Учредитель Фонда «ШАГ ВМЕСТЕ» - российский актер театра и кино, кинорежиссер, сценарист, продюсер, певец и общественный деятель Гоша Куценко. </a:t>
            </a:r>
          </a:p>
          <a:p>
            <a:pPr algn="just"/>
            <a:endParaRPr lang="ru-R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Фонд ГОШИ КУЦЕНКО «ШАГ ВМЕСТЕ» осуществляет свою деятельность с августа 2011 года. Фонд оказывает помощь в лечении и реабилитации детей с диагнозом Детский Церебральный Паралич. Задачи Фонда – это оказание максимально возможной помощи детям с ДЦП и их семьям, привлечение общественного внимания к теме ДЦП и формирование толерантного отношения к детям с особенностями. Основная цель Фонда – максимальная интеграция ребенка с ДЦП в общество здоровых детей.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49" y="5124731"/>
            <a:ext cx="7620000" cy="1485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249" y="5124731"/>
            <a:ext cx="2144111" cy="1485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2999" y="5124731"/>
            <a:ext cx="2043385" cy="1485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400" y="80313"/>
            <a:ext cx="3200400" cy="32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65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49" y="263349"/>
            <a:ext cx="2111858" cy="17968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42021" y="526931"/>
            <a:ext cx="8744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i="1" dirty="0"/>
          </a:p>
          <a:p>
            <a:r>
              <a:rPr lang="ru-RU" sz="2000" i="1" dirty="0"/>
              <a:t>Все средства, собранные фондом, направляются на адресную поддержку детей с особенностями – подопечных Фонда Гоши Куценко «ШАГ ВМЕСТЕ» помощи детям, больным ДЦП.</a:t>
            </a:r>
          </a:p>
          <a:p>
            <a:endParaRPr lang="ru-RU" sz="20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80" y="4786783"/>
            <a:ext cx="10231211" cy="1715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011" y="1990963"/>
            <a:ext cx="290085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1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49" y="80313"/>
            <a:ext cx="2111858" cy="17968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1207" y="1957662"/>
            <a:ext cx="1153007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Помощь детям с детским </a:t>
            </a:r>
            <a:r>
              <a:rPr lang="ru-RU" sz="2400" dirty="0" err="1"/>
              <a:t>целебральным</a:t>
            </a:r>
            <a:r>
              <a:rPr lang="ru-RU" sz="2400" dirty="0"/>
              <a:t> параличом (закупка медикаментов, лечебного оборудования, </a:t>
            </a:r>
            <a:r>
              <a:rPr lang="ru-RU" sz="2400" dirty="0" err="1"/>
              <a:t>реабелитация</a:t>
            </a:r>
            <a:r>
              <a:rPr lang="ru-RU" sz="2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Консультационная помощь (на базе Детской психоневрологической больницы № 18)</a:t>
            </a:r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Юридическая помощь</a:t>
            </a:r>
          </a:p>
          <a:p>
            <a:endParaRPr lang="ru-RU" sz="2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6700" y="1132601"/>
            <a:ext cx="9356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Направления работы Фонда Гоши Куценко «Шаг вместе»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39800" y="4736757"/>
            <a:ext cx="10700862" cy="1776848"/>
            <a:chOff x="450614" y="4778799"/>
            <a:chExt cx="10700862" cy="177684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614" y="4778800"/>
              <a:ext cx="3733800" cy="175260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9751" y="4778800"/>
              <a:ext cx="2083342" cy="171815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8430" y="4778800"/>
              <a:ext cx="1848825" cy="177684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2592" y="4778799"/>
              <a:ext cx="2628884" cy="176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426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0"/>
            <a:ext cx="12192000" cy="73152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60782" y="0"/>
            <a:ext cx="9782293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highlight>
                  <a:srgbClr val="FF6600"/>
                </a:highlight>
              </a:rPr>
              <a:t>С целью привлечения внимания к проблеме детей с ДЦП фонд Гоши Куценко «ШАГ ВМЕСТЕ» ежегодно проводит Благотворительный баскетбольный матч, участие в котором принимают олимпийские чемпионы, известные актеры, банкиры и бизнесмены, политики и руководители России. </a:t>
            </a:r>
          </a:p>
          <a:p>
            <a:r>
              <a:rPr lang="ru-RU" sz="2000" dirty="0">
                <a:solidFill>
                  <a:schemeClr val="bg1"/>
                </a:solidFill>
                <a:highlight>
                  <a:srgbClr val="FF6600"/>
                </a:highlight>
              </a:rPr>
              <a:t>Не на словах а на деле участники протягивают руку помощи тем, кто нуждается в нашей поддержке, кто волею судьбы оказался беззащитен перед лицом грозной болезни.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1858" cy="1796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E68AF3-8FC4-30C9-E5A4-ED5384CDADE0}"/>
              </a:ext>
            </a:extLst>
          </p:cNvPr>
          <p:cNvSpPr txBox="1"/>
          <p:nvPr/>
        </p:nvSpPr>
        <p:spPr>
          <a:xfrm>
            <a:off x="572992" y="6076613"/>
            <a:ext cx="11619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В 2022 году прошел </a:t>
            </a:r>
            <a:r>
              <a:rPr lang="en-US" sz="2800" dirty="0"/>
              <a:t>X </a:t>
            </a:r>
            <a:r>
              <a:rPr lang="ru-RU" sz="2800" dirty="0"/>
              <a:t>юбилейный благотворительный баскетбольный матч, организованный фондом Гоши Куценко.</a:t>
            </a:r>
          </a:p>
        </p:txBody>
      </p:sp>
    </p:spTree>
    <p:extLst>
      <p:ext uri="{BB962C8B-B14F-4D97-AF65-F5344CB8AC3E}">
        <p14:creationId xmlns:p14="http://schemas.microsoft.com/office/powerpoint/2010/main" val="1120841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Изображение выглядит как человек, позир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54E7FF9E-8CF7-0698-55C2-4202C110A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r="7071"/>
          <a:stretch/>
        </p:blipFill>
        <p:spPr>
          <a:xfrm>
            <a:off x="1690096" y="-18722"/>
            <a:ext cx="4117998" cy="3239873"/>
          </a:xfrm>
          <a:prstGeom prst="rect">
            <a:avLst/>
          </a:prstGeom>
          <a:effectLst>
            <a:outerShdw blurRad="50800" dist="63500" dir="5400000" algn="ctr" rotWithShape="0">
              <a:srgbClr val="000000">
                <a:alpha val="72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2DD65-B210-B563-1000-6923E0E8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89" y="519784"/>
            <a:ext cx="4919035" cy="1545769"/>
          </a:xfrm>
        </p:spPr>
        <p:txBody>
          <a:bodyPr anchor="b">
            <a:normAutofit fontScale="90000"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EC8763B-DC3A-4AE1-A5CB-BC78AED1A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57" y="5993261"/>
            <a:ext cx="933868" cy="803959"/>
          </a:xfrm>
          <a:prstGeom prst="rect">
            <a:avLst/>
          </a:prstGeom>
          <a:effectLst>
            <a:outerShdw blurRad="342900" algn="ctr" rotWithShape="0">
              <a:srgbClr val="002060">
                <a:alpha val="74000"/>
              </a:srgbClr>
            </a:outerShdw>
          </a:effectLst>
        </p:spPr>
      </p:pic>
      <p:pic>
        <p:nvPicPr>
          <p:cNvPr id="36" name="Рисунок 35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BC541333-17CF-653F-D53D-1766DE085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4" y="5981700"/>
            <a:ext cx="773429" cy="84487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84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  <a:effectLst>
            <a:outerShdw blurRad="266700" dist="139700" dir="6120000" sx="119000" sy="119000" algn="ctr" rotWithShape="0">
              <a:srgbClr val="002060">
                <a:alpha val="44000"/>
              </a:srgbClr>
            </a:outerShdw>
            <a:reflection stA="0" endPos="65000" dir="5400000" sy="-100000" algn="bl" rotWithShape="0"/>
          </a:effectLst>
        </p:spPr>
      </p:pic>
      <p:pic>
        <p:nvPicPr>
          <p:cNvPr id="34" name="Рисунок 33" descr="Изображение выглядит как человек, пол, корт, спортивная игра&#10;&#10;Автоматически созданное описание">
            <a:extLst>
              <a:ext uri="{FF2B5EF4-FFF2-40B4-BE49-F238E27FC236}">
                <a16:creationId xmlns:a16="http://schemas.microsoft.com/office/drawing/2014/main" id="{240DCB1B-D858-3298-2391-59CEBDD36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28" y="3212125"/>
            <a:ext cx="4926805" cy="365247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человек, спорт, спортивная игр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9B71B674-5FF2-7CA1-F996-51D943570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10" y="3213801"/>
            <a:ext cx="2780129" cy="365214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еловек, футбол, спортивная игра, игры&#10;&#10;Автоматически созданное описание">
            <a:extLst>
              <a:ext uri="{FF2B5EF4-FFF2-40B4-BE49-F238E27FC236}">
                <a16:creationId xmlns:a16="http://schemas.microsoft.com/office/drawing/2014/main" id="{F6983506-F18B-9590-7BA3-6627EB38E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18" y="3207203"/>
            <a:ext cx="4240285" cy="365266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портивная игра, спорт, человек, баскетбол&#10;&#10;Автоматически созданное описание">
            <a:extLst>
              <a:ext uri="{FF2B5EF4-FFF2-40B4-BE49-F238E27FC236}">
                <a16:creationId xmlns:a16="http://schemas.microsoft.com/office/drawing/2014/main" id="{08AB4459-4A0E-E721-B7D5-C1C1380BBD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547" y="2794598"/>
            <a:ext cx="2845659" cy="4064336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спорт, на открытом воздухе, игрок&#10;&#10;Автоматически созданное описание">
            <a:extLst>
              <a:ext uri="{FF2B5EF4-FFF2-40B4-BE49-F238E27FC236}">
                <a16:creationId xmlns:a16="http://schemas.microsoft.com/office/drawing/2014/main" id="{AE4AD922-A529-E430-C4E7-D0DFFAC8F6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25675"/>
          <a:stretch/>
        </p:blipFill>
        <p:spPr>
          <a:xfrm>
            <a:off x="-243718" y="-4775"/>
            <a:ext cx="2520887" cy="3216754"/>
          </a:xfrm>
          <a:prstGeom prst="rect">
            <a:avLst/>
          </a:prstGeom>
          <a:effectLst>
            <a:outerShdw blurRad="76200" dist="76200" dir="6840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10" name="Рисунок 9" descr="Изображение выглядит как человек, люди, толпа, событие&#10;&#10;Автоматически созданное описание">
            <a:extLst>
              <a:ext uri="{FF2B5EF4-FFF2-40B4-BE49-F238E27FC236}">
                <a16:creationId xmlns:a16="http://schemas.microsoft.com/office/drawing/2014/main" id="{84D41888-97BA-4CD8-04BC-7BC17A00DE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547" y="-51665"/>
            <a:ext cx="2998693" cy="32804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8000"/>
              </a:srgbClr>
            </a:outerShdw>
          </a:effectLst>
        </p:spPr>
      </p:pic>
      <p:pic>
        <p:nvPicPr>
          <p:cNvPr id="4" name="Рисунок 3" descr="Изображение выглядит как человек, люди, академический костюм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2B45D38C-C76D-5144-229F-635F70FE94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16530" b="2436"/>
          <a:stretch/>
        </p:blipFill>
        <p:spPr>
          <a:xfrm>
            <a:off x="4850594" y="17502"/>
            <a:ext cx="4569209" cy="32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4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8553" y="-52318"/>
            <a:ext cx="73749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900" dirty="0"/>
          </a:p>
          <a:p>
            <a:endParaRPr lang="ru-RU" sz="2100" dirty="0">
              <a:highlight>
                <a:srgbClr val="FFFF00"/>
              </a:highlight>
            </a:endParaRPr>
          </a:p>
          <a:p>
            <a:r>
              <a:rPr lang="ru-RU" sz="2000" dirty="0"/>
              <a:t>За все проведенные матчи было собрано </a:t>
            </a:r>
            <a:r>
              <a:rPr lang="ru-RU" sz="2000" b="1" dirty="0"/>
              <a:t>более 60 </a:t>
            </a:r>
            <a:r>
              <a:rPr lang="ru-RU" sz="2000" b="1" dirty="0" err="1"/>
              <a:t>млн.руб</a:t>
            </a:r>
            <a:r>
              <a:rPr lang="ru-RU" sz="2000" b="1" dirty="0"/>
              <a:t>., </a:t>
            </a:r>
            <a:r>
              <a:rPr lang="ru-RU" sz="2000" dirty="0"/>
              <a:t>которые были направлены на оказание адресной помощи подопечным фонда «Шаг вместе».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238" y="94593"/>
            <a:ext cx="2059645" cy="26234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F11DF7-7FFD-B230-6834-2D017775A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842" y="3329568"/>
            <a:ext cx="3733800" cy="1752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638B20-9560-F17E-F5DD-C825A8BBE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383" y="2905164"/>
            <a:ext cx="2550500" cy="1752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1E2879-B13A-F555-D18C-CA6098F3F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49" y="2510052"/>
            <a:ext cx="3635843" cy="24167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15337A-4586-43F7-E9B7-67EB4501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8999" y="4844878"/>
            <a:ext cx="2628884" cy="17663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33B4E0-0BDA-511E-076B-663DD5D96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17" y="5175399"/>
            <a:ext cx="7620000" cy="14859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E41E37-BE74-F5EE-0B50-3B737EECE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505" y="1483737"/>
            <a:ext cx="2900855" cy="1752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4F3795-2B38-52A7-CD64-1CCF343CB5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8023" y="1506105"/>
            <a:ext cx="1848825" cy="177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5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08751" cy="14539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82020" y="515297"/>
            <a:ext cx="95055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Подопечные Фонда «Шаг вместе»</a:t>
            </a:r>
          </a:p>
          <a:p>
            <a:endParaRPr lang="ru-RU" sz="2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5" y="1490237"/>
            <a:ext cx="5540155" cy="204861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5" y="3785539"/>
            <a:ext cx="5919787" cy="291820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700" y="1466600"/>
            <a:ext cx="6121400" cy="293723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900" y="4521339"/>
            <a:ext cx="5537200" cy="218240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9624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49" y="80313"/>
            <a:ext cx="2111858" cy="17968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08107" y="198627"/>
            <a:ext cx="95055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Правление Фонда «Шаг вместе»</a:t>
            </a:r>
          </a:p>
          <a:p>
            <a:endParaRPr lang="ru-RU" sz="2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49" y="2093793"/>
            <a:ext cx="1457372" cy="14612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56517" y="2278724"/>
            <a:ext cx="676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Гоша Куценко </a:t>
            </a:r>
            <a:r>
              <a:rPr lang="ru-RU" sz="1600" b="1" dirty="0"/>
              <a:t>– </a:t>
            </a:r>
            <a:r>
              <a:rPr lang="ru-RU" sz="1600" dirty="0"/>
              <a:t>учредитель Фонда</a:t>
            </a:r>
            <a:endParaRPr lang="ru-RU" sz="2400" dirty="0"/>
          </a:p>
          <a:p>
            <a:endParaRPr lang="ru-RU" sz="2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49" y="3997316"/>
            <a:ext cx="1185103" cy="11927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89771" y="3956597"/>
            <a:ext cx="4929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Екатерина </a:t>
            </a:r>
            <a:r>
              <a:rPr lang="ru-RU" sz="2000" b="1" dirty="0" err="1"/>
              <a:t>Качушкина</a:t>
            </a:r>
            <a:r>
              <a:rPr lang="ru-RU" sz="2000" b="1" dirty="0"/>
              <a:t> </a:t>
            </a:r>
            <a:r>
              <a:rPr lang="ru-RU" sz="2000" dirty="0"/>
              <a:t>- </a:t>
            </a:r>
            <a:r>
              <a:rPr lang="ru-RU" sz="1600" dirty="0"/>
              <a:t>Председатель Правления Фонда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940" y="2395644"/>
            <a:ext cx="1447800" cy="14658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262068" y="2276686"/>
            <a:ext cx="3814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Сергей </a:t>
            </a:r>
            <a:r>
              <a:rPr lang="ru-RU" sz="2000" b="1" dirty="0" err="1" smtClean="0"/>
              <a:t>Качушкин</a:t>
            </a:r>
            <a:r>
              <a:rPr lang="ru-RU" sz="2000" b="1" dirty="0" smtClean="0"/>
              <a:t> </a:t>
            </a:r>
            <a:r>
              <a:rPr lang="ru-RU" sz="1600" b="1" dirty="0"/>
              <a:t>- </a:t>
            </a:r>
            <a:r>
              <a:rPr lang="ru-RU" sz="1600" dirty="0"/>
              <a:t>Председатель попечительского совета Фонда "</a:t>
            </a:r>
            <a:endParaRPr lang="ru-RU" sz="16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193" y="4109095"/>
            <a:ext cx="1274862" cy="138868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62068" y="4154123"/>
            <a:ext cx="38143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Ольга Панкова</a:t>
            </a:r>
            <a:r>
              <a:rPr lang="ru-RU" dirty="0"/>
              <a:t> </a:t>
            </a:r>
            <a:r>
              <a:rPr lang="ru-RU" sz="1600" dirty="0"/>
              <a:t>- член попечительского совета, актриса, телеведущая</a:t>
            </a:r>
            <a:endParaRPr lang="ru-RU" sz="16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390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5148</TotalTime>
  <Words>419</Words>
  <Application>Microsoft Office PowerPoint</Application>
  <PresentationFormat>Широкоэкранный</PresentationFormat>
  <Paragraphs>43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Times New Roman</vt:lpstr>
      <vt:lpstr>Wingdings</vt:lpstr>
      <vt:lpstr>Тема Office</vt:lpstr>
      <vt:lpstr>Благотворительный фонд  Гоши Куценко помощи детям, больным ДЦП  «ШАГ ВМЕСТЕ»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ОАО "Электронная Москва"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Благотворительный фонд помощи детям, больным ДЦП «ШАГ ВМЕСТЕ» </dc:title>
  <dc:creator>Варфоломеева Анна Михайловна</dc:creator>
  <cp:lastModifiedBy>Варфоломеева Анна Михайловна</cp:lastModifiedBy>
  <cp:revision>34</cp:revision>
  <dcterms:created xsi:type="dcterms:W3CDTF">2023-04-06T08:35:32Z</dcterms:created>
  <dcterms:modified xsi:type="dcterms:W3CDTF">2023-05-15T10:41:43Z</dcterms:modified>
</cp:coreProperties>
</file>