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313" r:id="rId3"/>
    <p:sldId id="312" r:id="rId4"/>
    <p:sldId id="314" r:id="rId5"/>
    <p:sldId id="305" r:id="rId6"/>
    <p:sldId id="258" r:id="rId7"/>
    <p:sldId id="257" r:id="rId8"/>
    <p:sldId id="259" r:id="rId9"/>
    <p:sldId id="260" r:id="rId10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262"/>
    <a:srgbClr val="FFFFFF"/>
    <a:srgbClr val="BB1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0" autoAdjust="0"/>
    <p:restoredTop sz="93979" autoAdjust="0"/>
  </p:normalViewPr>
  <p:slideViewPr>
    <p:cSldViewPr>
      <p:cViewPr varScale="1">
        <p:scale>
          <a:sx n="152" d="100"/>
          <a:sy n="152" d="100"/>
        </p:scale>
        <p:origin x="834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0B8F7-2BAA-4E4D-AE7F-5968E538E3BA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D483B-5339-40F4-9415-84D59E645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2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483B-5339-40F4-9415-84D59E6458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6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3379" y="1850263"/>
            <a:ext cx="7597241" cy="1342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61859" y="214884"/>
            <a:ext cx="1746503" cy="174497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4165091"/>
            <a:ext cx="9144000" cy="978535"/>
          </a:xfrm>
          <a:custGeom>
            <a:avLst/>
            <a:gdLst/>
            <a:ahLst/>
            <a:cxnLst/>
            <a:rect l="l" t="t" r="r" b="b"/>
            <a:pathLst>
              <a:path w="9144000" h="978535">
                <a:moveTo>
                  <a:pt x="9144000" y="0"/>
                </a:moveTo>
                <a:lnTo>
                  <a:pt x="0" y="0"/>
                </a:lnTo>
                <a:lnTo>
                  <a:pt x="0" y="978408"/>
                </a:lnTo>
                <a:lnTo>
                  <a:pt x="9144000" y="978408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48143" y="2136648"/>
            <a:ext cx="1744979" cy="17449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0822" y="138811"/>
            <a:ext cx="544258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8131" y="2401316"/>
            <a:ext cx="7760970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46819" y="4843983"/>
            <a:ext cx="25463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vk.com/kr_kmt" TargetMode="External"/><Relationship Id="rId4" Type="http://schemas.openxmlformats.org/officeDocument/2006/relationships/hyperlink" Target="https://t.me/kgapoy100km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bro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43112" y="895351"/>
            <a:ext cx="5043288" cy="4007822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916" y="1034236"/>
            <a:ext cx="4800600" cy="304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/>
          <p:nvPr/>
        </p:nvSpPr>
        <p:spPr>
          <a:xfrm>
            <a:off x="1905000" y="273043"/>
            <a:ext cx="3691861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Знакомство</a:t>
            </a:r>
            <a:endParaRPr sz="3000" dirty="0">
              <a:latin typeface="Euclid Circular B SemiBold"/>
              <a:cs typeface="Euclid Circular B SemiBold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14" name="object 8"/>
          <p:cNvSpPr txBox="1"/>
          <p:nvPr/>
        </p:nvSpPr>
        <p:spPr>
          <a:xfrm>
            <a:off x="609600" y="1066717"/>
            <a:ext cx="4343400" cy="30681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90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Наименование организации: КГАПОУ «Красноярский многопрофильный техникум имени В.П. Астафьева»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Фактический адрес: г. Красноярск, ул. Северо-Енисейская 42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Социальные сети организации: </a:t>
            </a:r>
            <a:r>
              <a:rPr lang="en-US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  <a:hlinkClick r:id="rId4"/>
              </a:rPr>
              <a:t>https://t.me/kgapoy100kmt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  <a:hlinkClick r:id="rId5"/>
              </a:rPr>
              <a:t>https://vk.com/kr_kmt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Площадь вашего помещения:  общая площадь – 4730,8 м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  <a:sym typeface="Symbol" panose="05050102010706020507" pitchFamily="18" charset="2"/>
              </a:rPr>
              <a:t>2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Площадь помещения для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– 64,3 м2</a:t>
            </a:r>
          </a:p>
          <a:p>
            <a:pPr marL="184150" indent="-171450"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Лидер команды: Васильева Мария Владимировна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Наименование основного вида деятельности согласно ОКВЭД: 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</a:rPr>
              <a:t>Среднее </a:t>
            </a:r>
            <a:r>
              <a:rPr lang="ru-RU" sz="1050" b="1" dirty="0">
                <a:solidFill>
                  <a:srgbClr val="2B1262"/>
                </a:solidFill>
              </a:rPr>
              <a:t>профессиональное </a:t>
            </a:r>
            <a:r>
              <a:rPr lang="ru-RU" sz="1050" b="1" dirty="0" smtClean="0">
                <a:solidFill>
                  <a:srgbClr val="2B1262"/>
                </a:solidFill>
              </a:rPr>
              <a:t>образование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7" t="6897" r="12069" b="5172"/>
          <a:stretch/>
        </p:blipFill>
        <p:spPr>
          <a:xfrm>
            <a:off x="5715000" y="1123950"/>
            <a:ext cx="32004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>
          <a:xfrm>
            <a:off x="1031814" y="890366"/>
            <a:ext cx="1828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Цели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1" name="object 8"/>
          <p:cNvSpPr txBox="1"/>
          <p:nvPr/>
        </p:nvSpPr>
        <p:spPr>
          <a:xfrm>
            <a:off x="2431581" y="954397"/>
            <a:ext cx="3549807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Коротко опишите деятельность вашей организации. И ответьте на вопрос, зачем вам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?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362200" y="903422"/>
            <a:ext cx="3613195" cy="474489"/>
          </a:xfrm>
          <a:prstGeom prst="roundRect">
            <a:avLst/>
          </a:prstGeom>
          <a:noFill/>
          <a:ln w="6350">
            <a:solidFill>
              <a:srgbClr val="2B1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5193" y="1515058"/>
            <a:ext cx="7878080" cy="813039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object 8"/>
          <p:cNvSpPr txBox="1"/>
          <p:nvPr/>
        </p:nvSpPr>
        <p:spPr>
          <a:xfrm>
            <a:off x="674570" y="1486338"/>
            <a:ext cx="7707430" cy="8091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9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Чем занимается ваша организация?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9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 </a:t>
            </a:r>
            <a:r>
              <a:rPr lang="ru-RU" sz="9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Деятельность организации направлена на решение задач интеллектуального, культурного и профессионального развития человека и имеет целью подготовку квалифицированных рабочих или служащих и специалистов среднего звена по всем основным направлениям общественно полезной деятельности в соответствии с потребностями общества и </a:t>
            </a:r>
            <a:r>
              <a:rPr lang="ru-RU" sz="9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государства.</a:t>
            </a:r>
            <a:endParaRPr lang="ru-RU" sz="900" b="1" dirty="0">
              <a:solidFill>
                <a:schemeClr val="accent6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8174" y="3262539"/>
            <a:ext cx="7878080" cy="1495423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object 8"/>
          <p:cNvSpPr txBox="1"/>
          <p:nvPr/>
        </p:nvSpPr>
        <p:spPr>
          <a:xfrm>
            <a:off x="688824" y="3257550"/>
            <a:ext cx="7693176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2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Чем бы занимался ваш </a:t>
            </a:r>
            <a:r>
              <a:rPr lang="ru-RU" sz="1200" b="1" dirty="0" err="1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2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? Ответы на этот вопрос вам помогут принять решение по выбору сервисов: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endParaRPr lang="ru-RU" sz="1200" b="1" dirty="0">
              <a:solidFill>
                <a:schemeClr val="accent6"/>
              </a:solidFill>
              <a:latin typeface="Euclid Circular B SemiBold"/>
              <a:cs typeface="Euclid Circular B SemiBold"/>
            </a:endParaRPr>
          </a:p>
          <a:p>
            <a:pPr marL="355600" indent="-342900">
              <a:lnSpc>
                <a:spcPts val="1600"/>
              </a:lnSpc>
              <a:buClr>
                <a:schemeClr val="accent6"/>
              </a:buClr>
              <a:buAutoNum type="arabicPeriod"/>
            </a:pPr>
            <a:r>
              <a:rPr lang="ru-RU" sz="12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Оказание адресной помощи </a:t>
            </a:r>
          </a:p>
          <a:p>
            <a:pPr marL="355600" indent="-342900">
              <a:lnSpc>
                <a:spcPts val="1600"/>
              </a:lnSpc>
              <a:buClr>
                <a:schemeClr val="accent6"/>
              </a:buClr>
              <a:buAutoNum type="arabicPeriod"/>
            </a:pPr>
            <a:r>
              <a:rPr lang="ru-RU" sz="12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Развитие </a:t>
            </a:r>
            <a:r>
              <a:rPr lang="ru-RU" sz="1200" b="1" dirty="0" err="1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волонтерства</a:t>
            </a:r>
            <a:r>
              <a:rPr lang="ru-RU" sz="12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 в системе СПО</a:t>
            </a:r>
          </a:p>
          <a:p>
            <a:pPr marL="355600" indent="-342900">
              <a:lnSpc>
                <a:spcPts val="1600"/>
              </a:lnSpc>
              <a:buClr>
                <a:schemeClr val="accent6"/>
              </a:buClr>
              <a:buAutoNum type="arabicPeriod"/>
            </a:pPr>
            <a:r>
              <a:rPr lang="ru-RU" sz="12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Разработка и реализация социально-значимых проектов, мероприятий, событий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6970" y="2380926"/>
            <a:ext cx="7878080" cy="813039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object 8"/>
          <p:cNvSpPr txBox="1"/>
          <p:nvPr/>
        </p:nvSpPr>
        <p:spPr>
          <a:xfrm>
            <a:off x="685800" y="2343150"/>
            <a:ext cx="7696200" cy="10393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1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Зачем вам </a:t>
            </a:r>
            <a:r>
              <a:rPr lang="ru-RU" sz="1100" b="1" dirty="0" err="1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1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?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endParaRPr lang="ru-RU" sz="1100" b="1" dirty="0">
              <a:solidFill>
                <a:schemeClr val="accent6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1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Открытие </a:t>
            </a:r>
            <a:r>
              <a:rPr lang="ru-RU" sz="1100" b="1" dirty="0" err="1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1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 позволит нам расширить возможности для волонтерского движения техникума, а также оказывать помощь в развитии добровольчества другим образовательным учреждениям. 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endParaRPr lang="ru-RU" sz="90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02173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1752600" y="279456"/>
            <a:ext cx="6781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Выберите пакет «Стандарт» или «Мастер» (подчеркните ваш выбор)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7201" y="1853341"/>
            <a:ext cx="4343399" cy="1584775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object 8"/>
          <p:cNvSpPr txBox="1"/>
          <p:nvPr/>
        </p:nvSpPr>
        <p:spPr>
          <a:xfrm>
            <a:off x="627852" y="2015496"/>
            <a:ext cx="4020349" cy="1270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4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Базовые сервисы:</a:t>
            </a:r>
            <a:endParaRPr lang="ru-RU" sz="14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4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1. Информирование граждан и организаторов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2. Анкетирование граждан через Платформу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  <a:hlinkClick r:id="rId3"/>
              </a:rPr>
              <a:t>ДОБРО.РФ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3. Консультация по работе с Платформой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  <a:hlinkClick r:id="rId3"/>
              </a:rPr>
              <a:t>ДОБРО.РФ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4. Помощь в подборе проектов и мероприятий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5. Консультирование граждан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27399" y="3600271"/>
            <a:ext cx="2113109" cy="1356346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object 8"/>
          <p:cNvSpPr txBox="1"/>
          <p:nvPr/>
        </p:nvSpPr>
        <p:spPr>
          <a:xfrm>
            <a:off x="1588923" y="3790950"/>
            <a:ext cx="1790059" cy="8342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Пакет «Стандарт</a:t>
            </a:r>
            <a:r>
              <a:rPr lang="ru-RU" sz="14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» </a:t>
            </a:r>
            <a:r>
              <a:rPr lang="ru-RU" sz="140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перечислите 6 сервисов, которые вы выбрали.</a:t>
            </a:r>
            <a:endParaRPr lang="ru-RU" sz="105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876801" y="1317335"/>
            <a:ext cx="3962400" cy="3692815"/>
          </a:xfrm>
          <a:prstGeom prst="roundRect">
            <a:avLst>
              <a:gd name="adj" fmla="val 18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object 8"/>
          <p:cNvSpPr txBox="1"/>
          <p:nvPr/>
        </p:nvSpPr>
        <p:spPr>
          <a:xfrm>
            <a:off x="5038326" y="1387294"/>
            <a:ext cx="3639349" cy="35528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Укажите сервисы и пропишите, кому вы будете их оказывать. Ознакомиться </a:t>
            </a:r>
            <a:br>
              <a:rPr lang="ru-RU" sz="105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</a:br>
            <a:r>
              <a:rPr lang="ru-RU" sz="105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с сервисами можно по ссылке (еще пока ссылки нет):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2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7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1. </a:t>
            </a:r>
            <a:r>
              <a:rPr lang="ru-RU" sz="700" dirty="0" smtClean="0"/>
              <a:t>Организация и проведение мероприятий (детские дома, центры социальной помощи, студенческие объединения, волонтерские центры)</a:t>
            </a: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7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2. </a:t>
            </a:r>
            <a:r>
              <a:rPr lang="ru-RU" sz="700" dirty="0" smtClean="0"/>
              <a:t>Предоставление помещения (детские дома, центры социальной помощи, студенческие объединения, волонтерские центры)</a:t>
            </a: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7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3. </a:t>
            </a:r>
            <a:r>
              <a:rPr lang="ru-RU" sz="700" dirty="0" smtClean="0"/>
              <a:t>Содействие в проведении исследований и мониторингов (детские дома, центры социальной помощи, студенческие объединения, волонтерские центры)</a:t>
            </a: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7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4. </a:t>
            </a:r>
            <a:r>
              <a:rPr lang="ru-RU" sz="700" dirty="0" smtClean="0"/>
              <a:t>Организация взаимопомощи (детские дома, центры социальной помощи, студенческие объединения, волонтерские центры)</a:t>
            </a: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7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5. </a:t>
            </a:r>
            <a:r>
              <a:rPr lang="ru-RU" sz="700" dirty="0" smtClean="0"/>
              <a:t>Поиск и предоставление помещения для проведения мероприятия (детские дома, центры социальной помощи, студенческие объединения, волонтерские центры)</a:t>
            </a: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7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70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6. </a:t>
            </a:r>
            <a:r>
              <a:rPr lang="ru-RU" sz="700" dirty="0" smtClean="0"/>
              <a:t>Реализация обучающих программ (детские дома, центры социальной помощи, студенческие объединения, волонтерские центры)</a:t>
            </a:r>
            <a:endParaRPr lang="ru-RU" sz="7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02588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610100" y="165096"/>
            <a:ext cx="4114801" cy="779289"/>
          </a:xfrm>
          <a:prstGeom prst="round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42" y="85912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760375" y="469895"/>
            <a:ext cx="3962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Целевая аудитория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4722774" y="278703"/>
            <a:ext cx="4032607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Перечислите целевые группы, на которых направлена деятельность </a:t>
            </a:r>
            <a:r>
              <a:rPr lang="ru-RU" sz="1050" b="1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, опишите их социально-психологический портрет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381078"/>
              </p:ext>
            </p:extLst>
          </p:nvPr>
        </p:nvGraphicFramePr>
        <p:xfrm>
          <a:off x="585267" y="1369839"/>
          <a:ext cx="8049666" cy="31292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83222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2598911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2767533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Целевая группа</a:t>
                      </a:r>
                      <a:endParaRPr lang="ru-RU" sz="11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Ее портрет (возраст, образование, увлечения)</a:t>
                      </a:r>
                      <a:endParaRPr lang="ru-RU" sz="11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Инструменты по работе</a:t>
                      </a:r>
                    </a:p>
                    <a:p>
                      <a:pPr algn="ctr"/>
                      <a:r>
                        <a:rPr lang="ru-RU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с данной целевой группой</a:t>
                      </a:r>
                      <a:endParaRPr lang="ru-RU" sz="11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Студенты СПО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</a:t>
                      </a:r>
                      <a:r>
                        <a:rPr lang="ru-RU" sz="1100" baseline="0" dirty="0" smtClean="0"/>
                        <a:t> 15 до 20 лет, среднее общее образование, хотят быть социально-полезными.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/>
                        <a:t>привлечение и подготовка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/>
                        <a:t>Сопровождение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/>
                        <a:t>Мотивация и поощрение </a:t>
                      </a:r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Участники СВО и их семьи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Разновозрастные.</a:t>
                      </a:r>
                    </a:p>
                    <a:p>
                      <a:r>
                        <a:rPr lang="ru-RU" sz="1100" dirty="0" smtClean="0"/>
                        <a:t>Образование</a:t>
                      </a:r>
                      <a:r>
                        <a:rPr lang="ru-RU" sz="1100" baseline="0" dirty="0" smtClean="0"/>
                        <a:t> – не имеет значения.</a:t>
                      </a:r>
                    </a:p>
                    <a:p>
                      <a:r>
                        <a:rPr lang="ru-RU" sz="1100" baseline="0" dirty="0" smtClean="0"/>
                        <a:t>Увлечения – разное.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/>
                        <a:t>Психологическое сопровождение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/>
                        <a:t>Адресная</a:t>
                      </a:r>
                      <a:r>
                        <a:rPr lang="ru-RU" sz="1000" baseline="0" dirty="0" smtClean="0"/>
                        <a:t> помощь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/>
                        <a:t>Гуманитарная помощь</a:t>
                      </a:r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Дети-сироты</a:t>
                      </a:r>
                      <a:r>
                        <a:rPr lang="ru-RU" sz="1100" baseline="0" dirty="0" smtClean="0"/>
                        <a:t> и находящиеся в ТЖС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3 до 18 лет,</a:t>
                      </a:r>
                      <a:r>
                        <a:rPr lang="ru-RU" sz="1100" baseline="0" dirty="0" smtClean="0"/>
                        <a:t> образование – среднее общее образование/ начальное и т.д.</a:t>
                      </a:r>
                    </a:p>
                    <a:p>
                      <a:r>
                        <a:rPr lang="ru-RU" sz="1100" baseline="0" dirty="0" smtClean="0"/>
                        <a:t>Разносторонние увлечения.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/>
                        <a:t>Психологическое сопровождение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/>
                        <a:t>Адресная</a:t>
                      </a:r>
                      <a:r>
                        <a:rPr lang="ru-RU" sz="1100" baseline="0" dirty="0" smtClean="0"/>
                        <a:t> помощь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/>
                        <a:t>Гуманитарная помощь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/>
                        <a:t>Организация и проведение мероприятий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smtClean="0"/>
                        <a:t>Вовлечение в социально-значимую деятельность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78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495801" y="482545"/>
            <a:ext cx="4114801" cy="525464"/>
          </a:xfrm>
          <a:prstGeom prst="round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457200" y="895350"/>
            <a:ext cx="3962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Сообщество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4648201" y="513431"/>
            <a:ext cx="38100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Перечислите сообщества,  с которыми будут системно работать в рамках </a:t>
            </a:r>
            <a:r>
              <a:rPr lang="ru-RU" sz="1050" b="1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Добро.Центров</a:t>
            </a: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 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780976"/>
              </p:ext>
            </p:extLst>
          </p:nvPr>
        </p:nvGraphicFramePr>
        <p:xfrm>
          <a:off x="484734" y="1463112"/>
          <a:ext cx="8125868" cy="303799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410868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</a:tblGrid>
              <a:tr h="477679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Сообщество</a:t>
                      </a:r>
                      <a:endParaRPr lang="ru-RU" sz="11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Как вы видите взаимодействие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 с сообществом</a:t>
                      </a:r>
                      <a:endParaRPr lang="ru-RU" sz="11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Психологическая помощь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Консультации,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Социальное проектирование «Фонд президентских грантов»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Реализация</a:t>
                      </a:r>
                      <a:r>
                        <a:rPr lang="ru-RU" sz="1600" baseline="0" dirty="0" smtClean="0"/>
                        <a:t> и разработка социальных проектов, участие в грантовых конкурсах, обучение студентов и специалистов техникума социальному проектированию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Приложение «другое дело»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Разработка заданий, способствующих</a:t>
                      </a:r>
                      <a:r>
                        <a:rPr lang="ru-RU" sz="1600" baseline="0" dirty="0" smtClean="0"/>
                        <a:t> реализации добрых дел в рамках добровольческой деятельности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Поиск пропавших</a:t>
                      </a:r>
                      <a:r>
                        <a:rPr lang="ru-RU" sz="1600" baseline="0" dirty="0" smtClean="0"/>
                        <a:t> людей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Отклик</a:t>
                      </a:r>
                      <a:r>
                        <a:rPr lang="ru-RU" sz="1600" baseline="0" dirty="0" smtClean="0"/>
                        <a:t> на призыв о помощи, поиск и организация волонтеров для помощи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28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9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>
          <a:xfrm>
            <a:off x="1066800" y="172500"/>
            <a:ext cx="1828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Команда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2344"/>
            <a:ext cx="715661" cy="265520"/>
          </a:xfrm>
          <a:prstGeom prst="rect">
            <a:avLst/>
          </a:prstGeom>
        </p:spPr>
      </p:pic>
      <p:sp>
        <p:nvSpPr>
          <p:cNvPr id="51" name="object 8"/>
          <p:cNvSpPr txBox="1"/>
          <p:nvPr/>
        </p:nvSpPr>
        <p:spPr>
          <a:xfrm>
            <a:off x="2971799" y="223476"/>
            <a:ext cx="42672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Перечислите членов вашей команды и опишите роли, функции и закрепленные сервисы за конкретным человеком.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895600" y="125099"/>
            <a:ext cx="4343399" cy="474489"/>
          </a:xfrm>
          <a:prstGeom prst="roundRect">
            <a:avLst/>
          </a:prstGeom>
          <a:noFill/>
          <a:ln w="6350">
            <a:solidFill>
              <a:srgbClr val="2B1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794137"/>
              </p:ext>
            </p:extLst>
          </p:nvPr>
        </p:nvGraphicFramePr>
        <p:xfrm>
          <a:off x="871740" y="646989"/>
          <a:ext cx="7696200" cy="43513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565400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465735"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ФИО</a:t>
                      </a:r>
                      <a:endParaRPr lang="ru-RU" sz="8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Должность</a:t>
                      </a:r>
                      <a:endParaRPr lang="ru-RU" sz="8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Выполняемые задачи, за какие сервисы человек ответственен</a:t>
                      </a:r>
                      <a:endParaRPr lang="ru-RU" sz="8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101507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Васильева</a:t>
                      </a:r>
                      <a:r>
                        <a:rPr lang="ru-RU" sz="800" baseline="0" dirty="0" smtClean="0"/>
                        <a:t> Мария Владимировна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педагог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Организация взаимопомощи (детские дома, центры социальной помощи, студенческие объединения, волонтерские центры)</a:t>
                      </a:r>
                      <a:endParaRPr lang="ru-RU" sz="800" b="1" dirty="0" smtClean="0">
                        <a:solidFill>
                          <a:srgbClr val="2B1262"/>
                        </a:solidFill>
                        <a:latin typeface="Euclid Circular B SemiBold"/>
                        <a:cs typeface="Euclid Circular B SemiBold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Поиск и предоставление помещения для проведения мероприятия (детские дома, центры социальной помощи, студенческие объединения, волонтерские центры)</a:t>
                      </a:r>
                      <a:endParaRPr lang="ru-RU" sz="800" b="1" dirty="0" smtClean="0">
                        <a:solidFill>
                          <a:srgbClr val="2B1262"/>
                        </a:solidFill>
                        <a:latin typeface="Euclid Circular B SemiBold"/>
                        <a:cs typeface="Euclid Circular B SemiBold"/>
                      </a:endParaRPr>
                    </a:p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570373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Дампилова Анна Геннадьевна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педагог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000"/>
                        </a:lnSpc>
                        <a:buClr>
                          <a:schemeClr val="accent6"/>
                        </a:buClr>
                      </a:pPr>
                      <a:r>
                        <a:rPr lang="ru-RU" sz="800" dirty="0" smtClean="0"/>
                        <a:t>Содействие в проведении исследований и мониторингов (детские дома, центры социальной помощи, студенческие объединения, волонтерские центры)</a:t>
                      </a:r>
                      <a:endParaRPr lang="ru-RU" sz="800" b="1" dirty="0" smtClean="0">
                        <a:solidFill>
                          <a:srgbClr val="2B1262"/>
                        </a:solidFill>
                        <a:latin typeface="Euclid Circular B SemiBold"/>
                        <a:cs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551038">
                <a:tc>
                  <a:txBody>
                    <a:bodyPr/>
                    <a:lstStyle/>
                    <a:p>
                      <a:r>
                        <a:rPr lang="ru-RU" sz="800" dirty="0" err="1" smtClean="0"/>
                        <a:t>Тактаева</a:t>
                      </a:r>
                      <a:r>
                        <a:rPr lang="ru-RU" sz="800" dirty="0" smtClean="0"/>
                        <a:t> Анастасия Витальевна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педагог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Организация и проведение мероприятий (детские дома, центры социальной помощи, студенческие объединения, волонтерские центры)</a:t>
                      </a:r>
                      <a:endParaRPr lang="ru-RU" sz="800" b="1" dirty="0" smtClean="0">
                        <a:solidFill>
                          <a:srgbClr val="2B1262"/>
                        </a:solidFill>
                        <a:latin typeface="Euclid Circular B SemiBold"/>
                        <a:cs typeface="Euclid Circular B SemiBold"/>
                      </a:endParaRPr>
                    </a:p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  <a:tr h="971981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Котельникова Ольга Юрьевна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Реализация обучающих программ (детские дома, центры социальной помощи, студенческие объединения, волонтерские центры)</a:t>
                      </a:r>
                      <a:endParaRPr lang="ru-RU" sz="800" b="1" dirty="0" smtClean="0">
                        <a:solidFill>
                          <a:srgbClr val="2B1262"/>
                        </a:solidFill>
                        <a:latin typeface="Euclid Circular B SemiBold"/>
                        <a:cs typeface="Euclid Circular B SemiBold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/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Предоставление помещения (детские дома, центры социальной помощи, студенческие объединения, волонтерские центры)</a:t>
                      </a:r>
                      <a:endParaRPr lang="ru-RU" sz="800" b="1" dirty="0" smtClean="0">
                        <a:solidFill>
                          <a:srgbClr val="2B1262"/>
                        </a:solidFill>
                        <a:latin typeface="Euclid Circular B SemiBold"/>
                        <a:cs typeface="Euclid Circular B SemiBold"/>
                      </a:endParaRPr>
                    </a:p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28747"/>
                  </a:ext>
                </a:extLst>
              </a:tr>
              <a:tr h="551038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Андриянов Павел Вадимович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Председатель волонтерского </a:t>
                      </a:r>
                      <a:r>
                        <a:rPr lang="ru-RU" sz="800" dirty="0" smtClean="0"/>
                        <a:t>движения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Организация и проведение мероприятий (детские дома, центры социальной помощи, студенческие объединения, волонтерские центры)</a:t>
                      </a:r>
                      <a:endParaRPr lang="ru-RU" sz="800" b="1" dirty="0" smtClean="0">
                        <a:solidFill>
                          <a:srgbClr val="2B1262"/>
                        </a:solidFill>
                        <a:latin typeface="Euclid Circular B SemiBold"/>
                        <a:cs typeface="Euclid Circular B SemiBold"/>
                      </a:endParaRPr>
                    </a:p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65858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0" y="0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61" name="Скругленный прямоугольник 60"/>
          <p:cNvSpPr/>
          <p:nvPr/>
        </p:nvSpPr>
        <p:spPr>
          <a:xfrm>
            <a:off x="457199" y="1876517"/>
            <a:ext cx="8157243" cy="486144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63" name="object 2"/>
          <p:cNvSpPr txBox="1"/>
          <p:nvPr/>
        </p:nvSpPr>
        <p:spPr>
          <a:xfrm>
            <a:off x="1752600" y="220204"/>
            <a:ext cx="7162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Финансирование и организационная модель </a:t>
            </a:r>
            <a:r>
              <a:rPr lang="ru-RU" sz="3000" b="1" spc="-20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64" name="object 8"/>
          <p:cNvSpPr txBox="1"/>
          <p:nvPr/>
        </p:nvSpPr>
        <p:spPr>
          <a:xfrm>
            <a:off x="681959" y="1933320"/>
            <a:ext cx="78486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Опишите основные источники для получения финансирования, какие потребности они могут закрыть, опишите пошаговый план, чтобы получить это финансирование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672478"/>
              </p:ext>
            </p:extLst>
          </p:nvPr>
        </p:nvGraphicFramePr>
        <p:xfrm>
          <a:off x="499960" y="2426995"/>
          <a:ext cx="8157243" cy="179070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719081">
                  <a:extLst>
                    <a:ext uri="{9D8B030D-6E8A-4147-A177-3AD203B41FA5}">
                      <a16:colId xmlns:a16="http://schemas.microsoft.com/office/drawing/2014/main" val="491557576"/>
                    </a:ext>
                  </a:extLst>
                </a:gridCol>
                <a:gridCol w="2719081">
                  <a:extLst>
                    <a:ext uri="{9D8B030D-6E8A-4147-A177-3AD203B41FA5}">
                      <a16:colId xmlns:a16="http://schemas.microsoft.com/office/drawing/2014/main" val="689377150"/>
                    </a:ext>
                  </a:extLst>
                </a:gridCol>
                <a:gridCol w="2719081">
                  <a:extLst>
                    <a:ext uri="{9D8B030D-6E8A-4147-A177-3AD203B41FA5}">
                      <a16:colId xmlns:a16="http://schemas.microsoft.com/office/drawing/2014/main" val="2997061127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Источник финансирования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Для чего обращаемся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к этому источники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нужно сделать, чтобы получить финансирование?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51077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5325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646708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915483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447328" y="1243349"/>
            <a:ext cx="8167114" cy="596598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681959" y="1359354"/>
            <a:ext cx="6248400" cy="1822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Укажите, какая организация является учредителем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: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199" y="4282028"/>
            <a:ext cx="8167114" cy="804321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609599" y="4381876"/>
            <a:ext cx="7920959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Каким образом вы можете сделать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финансово стабильной организацией (участие в грантах, коммерческая деятельности и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тп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). Опишите, пожалуйста.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886200" y="954261"/>
            <a:ext cx="3048000" cy="779289"/>
          </a:xfrm>
          <a:prstGeom prst="round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4" name="object 2"/>
          <p:cNvSpPr txBox="1"/>
          <p:nvPr/>
        </p:nvSpPr>
        <p:spPr>
          <a:xfrm>
            <a:off x="457200" y="895350"/>
            <a:ext cx="3962399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Взаимодействие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с партнерами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55" name="object 8"/>
          <p:cNvSpPr txBox="1"/>
          <p:nvPr/>
        </p:nvSpPr>
        <p:spPr>
          <a:xfrm>
            <a:off x="4114800" y="1067868"/>
            <a:ext cx="266700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Пропишите потенциальных партнеров, а также условия, на которых вы выстроите работу</a:t>
            </a: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78866"/>
              </p:ext>
            </p:extLst>
          </p:nvPr>
        </p:nvGraphicFramePr>
        <p:xfrm>
          <a:off x="484734" y="2088357"/>
          <a:ext cx="8049666" cy="25400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83222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2683222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2683222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Партнер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вы можете дать партнеру?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вы хотите получить</a:t>
                      </a:r>
                    </a:p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от партнера?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2874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>
          <a:xfrm>
            <a:off x="457200" y="1581150"/>
            <a:ext cx="8229600" cy="762000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33" name="object 2"/>
          <p:cNvSpPr txBox="1"/>
          <p:nvPr/>
        </p:nvSpPr>
        <p:spPr>
          <a:xfrm>
            <a:off x="457200" y="895350"/>
            <a:ext cx="7162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Пространство и </a:t>
            </a:r>
            <a:r>
              <a:rPr lang="ru-RU" sz="3000" b="1" spc="-20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брендинг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609600" y="1686113"/>
            <a:ext cx="784860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Представьте план пространства с описанными функциональными зонами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Какие ценности вы закладываете в пространство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? В чем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аутеничность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(особенность) вашего пространства? Приложите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референсы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пространства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11552</TotalTime>
  <Words>774</Words>
  <Application>Microsoft Office PowerPoint</Application>
  <PresentationFormat>Экран (16:9)</PresentationFormat>
  <Paragraphs>133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Euclid Circular B</vt:lpstr>
      <vt:lpstr>Euclid Circular B Medium</vt:lpstr>
      <vt:lpstr>Euclid Circular B SemiBold</vt:lpstr>
      <vt:lpstr>Symbol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Арина</dc:creator>
  <cp:lastModifiedBy>Сергей Сергеевич Филончик</cp:lastModifiedBy>
  <cp:revision>180</cp:revision>
  <dcterms:created xsi:type="dcterms:W3CDTF">2023-03-13T00:14:48Z</dcterms:created>
  <dcterms:modified xsi:type="dcterms:W3CDTF">2023-05-05T03:37:31Z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2023-03-13T00:00:00Z</vt:filetime>
  </property>
</Properties>
</file>