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82" r:id="rId4"/>
    <p:sldId id="265" r:id="rId5"/>
    <p:sldId id="281" r:id="rId6"/>
    <p:sldId id="264" r:id="rId7"/>
    <p:sldId id="283" r:id="rId8"/>
    <p:sldId id="285" r:id="rId9"/>
    <p:sldId id="284" r:id="rId10"/>
    <p:sldId id="280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65" d="100"/>
          <a:sy n="65" d="100"/>
        </p:scale>
        <p:origin x="91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tableStyles" Target="tableStyles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A32BF-DBC6-495F-8439-5B44B33AD19E}" type="datetimeFigureOut">
              <a:rPr lang="ru-RU" smtClean="0"/>
              <a:t>29.05.2020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CC85B-6D18-4EBE-882F-713BA343FA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4572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A32BF-DBC6-495F-8439-5B44B33AD19E}" type="datetimeFigureOut">
              <a:rPr lang="ru-RU" smtClean="0"/>
              <a:t>29.05.2020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CC85B-6D18-4EBE-882F-713BA343FA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9737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A32BF-DBC6-495F-8439-5B44B33AD19E}" type="datetimeFigureOut">
              <a:rPr lang="ru-RU" smtClean="0"/>
              <a:t>29.05.2020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CC85B-6D18-4EBE-882F-713BA343FA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2758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A32BF-DBC6-495F-8439-5B44B33AD19E}" type="datetimeFigureOut">
              <a:rPr lang="ru-RU" smtClean="0"/>
              <a:t>29.05.2020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CC85B-6D18-4EBE-882F-713BA343FA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4163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A32BF-DBC6-495F-8439-5B44B33AD19E}" type="datetimeFigureOut">
              <a:rPr lang="ru-RU" smtClean="0"/>
              <a:t>29.05.2020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CC85B-6D18-4EBE-882F-713BA343FA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5311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A32BF-DBC6-495F-8439-5B44B33AD19E}" type="datetimeFigureOut">
              <a:rPr lang="ru-RU" smtClean="0"/>
              <a:t>29.05.2020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CC85B-6D18-4EBE-882F-713BA343FA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9495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A32BF-DBC6-495F-8439-5B44B33AD19E}" type="datetimeFigureOut">
              <a:rPr lang="ru-RU" smtClean="0"/>
              <a:t>29.05.2020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CC85B-6D18-4EBE-882F-713BA343FA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0366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A32BF-DBC6-495F-8439-5B44B33AD19E}" type="datetimeFigureOut">
              <a:rPr lang="ru-RU" smtClean="0"/>
              <a:t>29.05.2020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CC85B-6D18-4EBE-882F-713BA343FA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0905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A32BF-DBC6-495F-8439-5B44B33AD19E}" type="datetimeFigureOut">
              <a:rPr lang="ru-RU" smtClean="0"/>
              <a:t>29.05.2020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CC85B-6D18-4EBE-882F-713BA343FA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0778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A32BF-DBC6-495F-8439-5B44B33AD19E}" type="datetimeFigureOut">
              <a:rPr lang="ru-RU" smtClean="0"/>
              <a:t>29.05.2020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CC85B-6D18-4EBE-882F-713BA343FA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0538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A32BF-DBC6-495F-8439-5B44B33AD19E}" type="datetimeFigureOut">
              <a:rPr lang="ru-RU" smtClean="0"/>
              <a:t>29.05.2020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CC85B-6D18-4EBE-882F-713BA343FA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9501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EA32BF-DBC6-495F-8439-5B44B33AD19E}" type="datetimeFigureOut">
              <a:rPr lang="ru-RU" smtClean="0"/>
              <a:t>29.05.2020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FCC85B-6D18-4EBE-882F-713BA343FA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1946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 /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 /><Relationship Id="rId2" Type="http://schemas.openxmlformats.org/officeDocument/2006/relationships/image" Target="../media/image6.png" /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 /><Relationship Id="rId2" Type="http://schemas.openxmlformats.org/officeDocument/2006/relationships/image" Target="../media/image2.jp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 /><Relationship Id="rId2" Type="http://schemas.openxmlformats.org/officeDocument/2006/relationships/image" Target="../media/image2.jp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 /><Relationship Id="rId2" Type="http://schemas.openxmlformats.org/officeDocument/2006/relationships/image" Target="../media/image2.jp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 /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4">
            <a:extLst>
              <a:ext uri="{FF2B5EF4-FFF2-40B4-BE49-F238E27FC236}">
                <a16:creationId xmlns:a16="http://schemas.microsoft.com/office/drawing/2014/main" id="{0D2F9E16-4908-4BA1-A39F-4228488035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9821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309351" y="2913958"/>
            <a:ext cx="7573298" cy="1030083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ru-RU" b="1"/>
              <a:t>Прокачай свой мозг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93996"/>
            <a:ext cx="9144000" cy="1655762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740437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31495" y="4727331"/>
            <a:ext cx="2005170" cy="1867035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>
                <a:solidFill>
                  <a:srgbClr val="C00000"/>
                </a:solidFill>
              </a:rPr>
              <a:t>Спасибо за внимание!</a:t>
            </a:r>
          </a:p>
        </p:txBody>
      </p:sp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7F1097CF-5ECA-B34E-AA6E-B99DBEE6D42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2964" y="1690688"/>
            <a:ext cx="5739905" cy="4445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2826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7151" y="18255"/>
            <a:ext cx="10515600" cy="1325563"/>
          </a:xfrm>
        </p:spPr>
        <p:txBody>
          <a:bodyPr/>
          <a:lstStyle/>
          <a:p>
            <a:r>
              <a:rPr lang="ru-RU" b="1">
                <a:solidFill>
                  <a:srgbClr val="C00000"/>
                </a:solidFill>
              </a:rPr>
              <a:t>Актуальность 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41749" y="1077384"/>
            <a:ext cx="6794055" cy="5371178"/>
          </a:xfrm>
        </p:spPr>
        <p:txBody>
          <a:bodyPr>
            <a:normAutofit lnSpcReduction="10000"/>
          </a:bodyPr>
          <a:lstStyle/>
          <a:p>
            <a:r>
              <a:rPr lang="ru-RU" sz="2600" b="0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Умение удерживать в памяти огромное количество информации, быстро переключаться между задачами на сегодняшний день является чрезвычайно важным в условиях активного развития информационных технологий.</a:t>
            </a:r>
          </a:p>
          <a:p>
            <a:r>
              <a:rPr lang="ru-RU" sz="2600" b="0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Особенно остро эта проблема затрагивает именно молодежь, среди которой распространено ухудшение концентрации внимания, запоминания, так как данная группа населения является активным пользователем средств информационных технологий (сети Интернет, гаджетов)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903" t="20116" r="34774" b="22904"/>
          <a:stretch/>
        </p:blipFill>
        <p:spPr>
          <a:xfrm>
            <a:off x="10044268" y="4920139"/>
            <a:ext cx="1931421" cy="1794857"/>
          </a:xfrm>
          <a:prstGeom prst="rect">
            <a:avLst/>
          </a:prstGeom>
        </p:spPr>
      </p:pic>
      <p:pic>
        <p:nvPicPr>
          <p:cNvPr id="5" name="Рисунок 5">
            <a:extLst>
              <a:ext uri="{FF2B5EF4-FFF2-40B4-BE49-F238E27FC236}">
                <a16:creationId xmlns:a16="http://schemas.microsoft.com/office/drawing/2014/main" id="{6DC0F751-C8CD-0D42-B932-FA54FE05F9B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8658" y="622724"/>
            <a:ext cx="3169803" cy="4491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3383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903" t="20116" r="34774" b="22904"/>
          <a:stretch/>
        </p:blipFill>
        <p:spPr>
          <a:xfrm>
            <a:off x="10535946" y="5238217"/>
            <a:ext cx="1594718" cy="148196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4308" y="137823"/>
            <a:ext cx="10515600" cy="1325563"/>
          </a:xfrm>
        </p:spPr>
        <p:txBody>
          <a:bodyPr/>
          <a:lstStyle/>
          <a:p>
            <a:r>
              <a:rPr lang="ru-RU" b="1">
                <a:solidFill>
                  <a:srgbClr val="C00000"/>
                </a:solidFill>
              </a:rPr>
              <a:t>Актуальность</a:t>
            </a:r>
            <a:r>
              <a:rPr lang="ru-RU"/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0634" y="1463386"/>
            <a:ext cx="5994755" cy="5346432"/>
          </a:xfrm>
        </p:spPr>
        <p:txBody>
          <a:bodyPr>
            <a:noAutofit/>
          </a:bodyPr>
          <a:lstStyle/>
          <a:p>
            <a:r>
              <a:rPr lang="ru-RU" sz="2000" b="0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 связи с интеллектуальной  нагрузкой, которая ложится на плечи школьников и студентов (экзамены, ЕГЭ и т.д.) очевидна необходимость профилактики перенапряжения нервной системы их обучение мнемотехникам, техникам скорочтения,  облегчающим процесс обучения как со стороны студента/школьника, так и педагога. </a:t>
            </a:r>
          </a:p>
          <a:p>
            <a:r>
              <a:rPr lang="ru-RU" sz="2000" b="0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При проведении диагностических исследований выявлено, что у современных учащихся в условиях информационно-коммуникационного развития достаточно высоко развита кратковременная память, в связи с чем доминирует запоминание информации на незначительный промежуток времени, причем как учебной, так и неформальной</a:t>
            </a:r>
            <a:r>
              <a:rPr lang="ru-RU" sz="1800" b="0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  <a:endParaRPr lang="ru-RU" sz="2000" dirty="0"/>
          </a:p>
        </p:txBody>
      </p:sp>
      <p:pic>
        <p:nvPicPr>
          <p:cNvPr id="5" name="Рисунок 5">
            <a:extLst>
              <a:ext uri="{FF2B5EF4-FFF2-40B4-BE49-F238E27FC236}">
                <a16:creationId xmlns:a16="http://schemas.microsoft.com/office/drawing/2014/main" id="{86265523-0E1F-7840-92FC-0F1A2B7C0B7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9063" y="1273784"/>
            <a:ext cx="4814242" cy="3754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82403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903" t="20116" r="34774" b="22904"/>
          <a:stretch/>
        </p:blipFill>
        <p:spPr>
          <a:xfrm>
            <a:off x="10239930" y="4838729"/>
            <a:ext cx="1780005" cy="1654146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>
                <a:solidFill>
                  <a:srgbClr val="C00000"/>
                </a:solidFill>
              </a:rPr>
              <a:t>Актуальность</a:t>
            </a:r>
            <a:r>
              <a:rPr lang="ru-RU"/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816236"/>
            <a:ext cx="8366847" cy="4368528"/>
          </a:xfrm>
        </p:spPr>
        <p:txBody>
          <a:bodyPr>
            <a:noAutofit/>
          </a:bodyPr>
          <a:lstStyle/>
          <a:p>
            <a:r>
              <a:rPr lang="ru-RU" sz="2000" b="0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Приоритетом развития Санкт-Петербурга, согласно “Стратегии социально-экономического развития Санкт-Петербурга до 2035 года”, является  развитие инновационно-технологической деятельности, характеризующейся постоянным развитием человеческого капитала, внедрением инноваций и передовых технологий во все сферы жизнедеятельности.</a:t>
            </a:r>
            <a:endParaRPr lang="ru-RU" sz="20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ru-RU" sz="2000" b="0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“Концепция долгосрочного социально-экономического развития Российской Федерации на период до 2020 года” предполагает повышение конкурентоспособности кадрового потенциала страны, поэтому вместе с техническим прогрессом растут и требования к будущим соискателям, то есть сегодняшним школьникам и студентам.</a:t>
            </a:r>
          </a:p>
          <a:p>
            <a:r>
              <a:rPr lang="ru-RU" sz="2000" b="0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Каждому профессионалу (и стремящемуся таковому быть) важно овладеть способностями к поиску, обработке и сохранению информации с последующей возможностью ее использования для решения профессионально-практических задач. </a:t>
            </a:r>
            <a:endParaRPr lang="ru-RU" sz="20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ru-RU" sz="2000" dirty="0"/>
          </a:p>
        </p:txBody>
      </p:sp>
      <p:pic>
        <p:nvPicPr>
          <p:cNvPr id="5" name="Рисунок 5">
            <a:extLst>
              <a:ext uri="{FF2B5EF4-FFF2-40B4-BE49-F238E27FC236}">
                <a16:creationId xmlns:a16="http://schemas.microsoft.com/office/drawing/2014/main" id="{14C3165A-EA04-FA44-BAC9-6D302CCD6D9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3195" y="57151"/>
            <a:ext cx="4036739" cy="31311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21091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903" t="20116" r="34774" b="22904"/>
          <a:stretch/>
        </p:blipFill>
        <p:spPr>
          <a:xfrm>
            <a:off x="10239930" y="4838729"/>
            <a:ext cx="1780005" cy="1654146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>
                <a:solidFill>
                  <a:srgbClr val="C00000"/>
                </a:solidFill>
              </a:rPr>
              <a:t>Цель</a:t>
            </a:r>
            <a:r>
              <a:rPr lang="ru-RU"/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9389" y="1857247"/>
            <a:ext cx="10515600" cy="4351338"/>
          </a:xfrm>
        </p:spPr>
        <p:txBody>
          <a:bodyPr>
            <a:noAutofit/>
          </a:bodyPr>
          <a:lstStyle/>
          <a:p>
            <a:pPr marL="0" indent="0" rtl="0">
              <a:buNone/>
            </a:pPr>
            <a:endParaRPr lang="ru-RU" sz="2000">
              <a:effectLst/>
            </a:endParaRPr>
          </a:p>
          <a:p>
            <a:pPr marL="0" indent="0" algn="ctr" rtl="0">
              <a:buNone/>
            </a:pPr>
            <a:r>
              <a:rPr lang="ru-RU" sz="2400" b="0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Совершенствование когнитивных способностей школьников средних и старших классов, а также студентов, с целью адаптации к современным высоким требованиям учебной деятельности в условиях постоянного технического прогресса к 31 мая 2021 года.</a:t>
            </a:r>
            <a:endParaRPr lang="ru-RU" sz="240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7258276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31049" y="4872869"/>
            <a:ext cx="1855624" cy="1727792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3261" y="0"/>
            <a:ext cx="10515600" cy="1325563"/>
          </a:xfrm>
        </p:spPr>
        <p:txBody>
          <a:bodyPr/>
          <a:lstStyle/>
          <a:p>
            <a:r>
              <a:rPr lang="ru-RU" b="1">
                <a:solidFill>
                  <a:srgbClr val="C00000"/>
                </a:solidFill>
              </a:rPr>
              <a:t>Задачи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223D2BBC-C65A-C44B-8446-5A7D3E7702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0044" y="1101260"/>
            <a:ext cx="10515600" cy="4906963"/>
          </a:xfrm>
        </p:spPr>
        <p:txBody>
          <a:bodyPr>
            <a:noAutofit/>
          </a:bodyPr>
          <a:lstStyle/>
          <a:p>
            <a:pPr rtl="0"/>
            <a:r>
              <a:rPr lang="ru-RU" sz="1800" b="0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Создание команды посредством привлечения студентов и педагогов, специализирующихся в области медицины (Волонтеры-медики), психологии, </a:t>
            </a:r>
            <a:r>
              <a:rPr lang="af-ZA" sz="1800" b="0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IT </a:t>
            </a:r>
            <a:r>
              <a:rPr lang="ru-RU" sz="1800" b="0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технологий.</a:t>
            </a:r>
          </a:p>
          <a:p>
            <a:pPr rtl="0" fontAlgn="base"/>
            <a:r>
              <a:rPr lang="ru-RU" sz="1800" b="0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Разработка учебно-методического плана лекций, мастер-классов, направленных на учащихся средних и высших образовательных учреждений.</a:t>
            </a:r>
          </a:p>
          <a:p>
            <a:pPr rtl="0" fontAlgn="base"/>
            <a:r>
              <a:rPr lang="ru-RU" sz="1800" b="0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Развитие партнерства между общеобразовательными и медицинскими учреждениями.</a:t>
            </a:r>
          </a:p>
          <a:p>
            <a:pPr rtl="0" fontAlgn="base"/>
            <a:r>
              <a:rPr lang="ru-RU" sz="1800" b="0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Проведение мастер-классов, тренингов специалистами, волонтерами-медиками по скорочтению, мнемотехникам и другим практикам совершенствования когнитивных способностей с учетом половозрастных и нейрофизиологических особенностей учащихся средних общеобразовательных, специализированных (дополнительного образования) и высших учебных заведений.</a:t>
            </a:r>
          </a:p>
          <a:p>
            <a:pPr rtl="0" fontAlgn="base"/>
            <a:r>
              <a:rPr lang="ru-RU" sz="1800" b="0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Организация олимпиад на базе средних образовательных учреждений, стимулирующих и мотивирующих к освоению новых навыков запоминания и скорочтения.</a:t>
            </a:r>
          </a:p>
          <a:p>
            <a:pPr rtl="0" fontAlgn="base"/>
            <a:r>
              <a:rPr lang="ru-RU" sz="1800" b="0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Привлечение специалистов в </a:t>
            </a:r>
            <a:r>
              <a:rPr lang="af-ZA" sz="1800" b="0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IT-</a:t>
            </a:r>
            <a:r>
              <a:rPr lang="ru-RU" sz="1800" b="0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сфере с целью разработки программного обеспечения, адаптированного для развития мыслительных способностей на базе разработанных и проводимых мастер-классах и уроках в средних и высших образовательных учреждениях.</a:t>
            </a:r>
          </a:p>
          <a:p>
            <a:pPr rtl="0" fontAlgn="base"/>
            <a:r>
              <a:rPr lang="ru-RU" sz="1800" b="0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Организация форума, ориентированного на обогащение опыта в совершенствовании навыков скорочтения и запоминания у молодежи.</a:t>
            </a:r>
          </a:p>
        </p:txBody>
      </p:sp>
    </p:spTree>
    <p:extLst>
      <p:ext uri="{BB962C8B-B14F-4D97-AF65-F5344CB8AC3E}">
        <p14:creationId xmlns:p14="http://schemas.microsoft.com/office/powerpoint/2010/main" val="35416677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903" t="20116" r="34774" b="22904"/>
          <a:stretch/>
        </p:blipFill>
        <p:spPr>
          <a:xfrm>
            <a:off x="10239930" y="4838729"/>
            <a:ext cx="1780005" cy="1654146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4332" y="0"/>
            <a:ext cx="10515600" cy="1325563"/>
          </a:xfrm>
        </p:spPr>
        <p:txBody>
          <a:bodyPr/>
          <a:lstStyle/>
          <a:p>
            <a:r>
              <a:rPr lang="ru-RU" b="1">
                <a:solidFill>
                  <a:srgbClr val="C00000"/>
                </a:solidFill>
              </a:rPr>
              <a:t>Ожидаемые результаты </a:t>
            </a:r>
            <a:r>
              <a:rPr lang="ru-RU"/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1906" y="1325563"/>
            <a:ext cx="11542080" cy="5051080"/>
          </a:xfrm>
        </p:spPr>
        <p:txBody>
          <a:bodyPr>
            <a:noAutofit/>
          </a:bodyPr>
          <a:lstStyle/>
          <a:p>
            <a:pPr rtl="0" fontAlgn="base"/>
            <a:r>
              <a:rPr lang="ru-RU" sz="2000" b="0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Планируется создание команды, состоящая из волонтеров-медиков, психологов, педагогов специалистов </a:t>
            </a:r>
            <a:r>
              <a:rPr lang="af-ZA" sz="2000" b="0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IT </a:t>
            </a:r>
            <a:r>
              <a:rPr lang="ru-RU" sz="2000" b="0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технологий, специализирующихся в данной области (50  человек)</a:t>
            </a:r>
          </a:p>
          <a:p>
            <a:pPr rtl="0" fontAlgn="base"/>
            <a:r>
              <a:rPr lang="ru-RU" sz="2000" b="0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Организация лекций, мастер-классов 3 типов с учётом половозрастных и психо-физиологических особенностей целевой аудитории.</a:t>
            </a:r>
          </a:p>
          <a:p>
            <a:pPr rtl="0" fontAlgn="base"/>
            <a:r>
              <a:rPr lang="ru-RU" sz="2000" b="0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Планируется развитие долгосрочного сотрудничества с 40 школами и 20 высшими и средними учебными заведениями города Санкт-Петербурга.</a:t>
            </a:r>
          </a:p>
          <a:p>
            <a:pPr rtl="0" fontAlgn="base"/>
            <a:r>
              <a:rPr lang="ru-RU" sz="2000" b="0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Будет проведено 700 лекций 3 типов для школьников и студентов участниками команды на базах средних и высших учебных учреждений.</a:t>
            </a:r>
          </a:p>
          <a:p>
            <a:pPr rtl="0" fontAlgn="base"/>
            <a:r>
              <a:rPr lang="ru-RU" sz="2000" b="0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Будут привлечены 15 экспертов в области психологии, социальной педагогики, нейрофизиологии, которые в дальнейшем будут приглашены для проведения 300 мастер-классов и 200 консультаций по скорочтению, мнемотехникам и другим практикам совершенствования когнитивных способностей.</a:t>
            </a:r>
          </a:p>
          <a:p>
            <a:pPr rtl="0"/>
            <a:endParaRPr lang="ru-RU" sz="1800" b="0" i="0" u="none" strike="noStrike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7160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903" t="20116" r="34774" b="22904"/>
          <a:stretch/>
        </p:blipFill>
        <p:spPr>
          <a:xfrm>
            <a:off x="10239930" y="4838729"/>
            <a:ext cx="1780005" cy="1654146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5124" y="116454"/>
            <a:ext cx="10515600" cy="1325563"/>
          </a:xfrm>
        </p:spPr>
        <p:txBody>
          <a:bodyPr/>
          <a:lstStyle/>
          <a:p>
            <a:r>
              <a:rPr lang="ru-RU" b="1">
                <a:solidFill>
                  <a:srgbClr val="C00000"/>
                </a:solidFill>
              </a:rPr>
              <a:t>Ожидаемые результаты </a:t>
            </a:r>
            <a:r>
              <a:rPr lang="ru-RU"/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45124" y="1696353"/>
            <a:ext cx="10515600" cy="4351338"/>
          </a:xfrm>
        </p:spPr>
        <p:txBody>
          <a:bodyPr>
            <a:noAutofit/>
          </a:bodyPr>
          <a:lstStyle/>
          <a:p>
            <a:pPr rtl="0" fontAlgn="base"/>
            <a:r>
              <a:rPr lang="ru-RU" sz="2000" b="0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Проект позволит обучить школьников и студентов новым методам совершенствования когнитивных способностей, скорочтения, практикам снятия умственного напряжения после продолжительной учебы, а также грамотно и целесообразно проводить профилактику снижения концентрации и запоминания, что улучшит качество жизни и здоровье подрастающего поколения.</a:t>
            </a:r>
          </a:p>
          <a:p>
            <a:pPr rtl="0" fontAlgn="base"/>
            <a:r>
              <a:rPr lang="ru-RU" sz="2000" b="0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Будет проведено взаимодействие с руководством и педагогическим коллективом средних и высших учебных учреждений с целью внедрения дополнительного специализированного элективного курса по разработанной методике совершенствования когнитивных способностей, скорочтения</a:t>
            </a:r>
          </a:p>
          <a:p>
            <a:pPr rtl="0" fontAlgn="base"/>
            <a:r>
              <a:rPr lang="ru-RU" sz="2000" b="0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Будут проведены беседы в формате лекций, нацеленных на вовлечение школьников и студентов в медицинское добровольческое движение</a:t>
            </a:r>
          </a:p>
          <a:p>
            <a:pPr rtl="0" fontAlgn="base"/>
            <a:r>
              <a:rPr lang="ru-RU" sz="2000" b="0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1000 человек будет вовлечено в медицинское добровольчество</a:t>
            </a:r>
          </a:p>
          <a:p>
            <a:pPr marL="0" indent="0">
              <a:buNone/>
            </a:pP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8177937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903" t="20116" r="34774" b="22904"/>
          <a:stretch/>
        </p:blipFill>
        <p:spPr>
          <a:xfrm>
            <a:off x="10239930" y="4838729"/>
            <a:ext cx="1780005" cy="1654146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0067" y="119815"/>
            <a:ext cx="10515600" cy="1325563"/>
          </a:xfrm>
        </p:spPr>
        <p:txBody>
          <a:bodyPr/>
          <a:lstStyle/>
          <a:p>
            <a:r>
              <a:rPr lang="ru-RU" b="1">
                <a:solidFill>
                  <a:srgbClr val="C00000"/>
                </a:solidFill>
              </a:rPr>
              <a:t>Ожидаемые результаты </a:t>
            </a:r>
            <a:r>
              <a:rPr lang="ru-RU"/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4074" y="1314464"/>
            <a:ext cx="10515600" cy="4351338"/>
          </a:xfrm>
        </p:spPr>
        <p:txBody>
          <a:bodyPr>
            <a:noAutofit/>
          </a:bodyPr>
          <a:lstStyle/>
          <a:p>
            <a:pPr rtl="0" fontAlgn="base"/>
            <a:r>
              <a:rPr lang="ru-RU" sz="2000" b="0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Будет проведено 200 олимпиад на базе средних образовательных учреждений, стимулирующих и мотивирующих к освоению новых навыков запоминания и скорочтения.</a:t>
            </a:r>
          </a:p>
          <a:p>
            <a:pPr rtl="0" fontAlgn="base"/>
            <a:r>
              <a:rPr lang="ru-RU" sz="2000" b="0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Будет привлечено 30 специалистов в </a:t>
            </a:r>
            <a:r>
              <a:rPr lang="af-ZA" sz="2000" b="0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IT-</a:t>
            </a:r>
            <a:r>
              <a:rPr lang="ru-RU" sz="2000" b="0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сфере с целью разработки программного обеспечения, адаптированного для развития мыслительных способностей на базе разработанных и проводимых мастер-классах, консультаций, уроков в средних и высших образовательных учреждениях.</a:t>
            </a:r>
          </a:p>
          <a:p>
            <a:pPr rtl="0" fontAlgn="base"/>
            <a:r>
              <a:rPr lang="ru-RU" sz="2000" b="0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Планируется организация форума, ориентированного на обогащение опыта в совершенствовании навыков скорочтения и запоминания у молодежи при поддержке партнёров в области </a:t>
            </a:r>
            <a:r>
              <a:rPr lang="af-ZA" sz="2000" b="0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IT-</a:t>
            </a:r>
            <a:r>
              <a:rPr lang="ru-RU" sz="2000" b="0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технологий,  СМИ, добровольческих организаций на отдельно выделенной для этого площадке, с привлечением ведущих специалистов в данной области (в том числе,  иностранных).</a:t>
            </a:r>
          </a:p>
          <a:p>
            <a:pPr rtl="0" fontAlgn="base"/>
            <a:r>
              <a:rPr lang="ru-RU" sz="2000" b="0" i="0" u="none" strike="noStrike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Общий охват проекта будет составлять 3000 человек за год его реализации, а благодаря эффективной работе специалистов и волонтеров в данной деятельности мы можем увеличить целевую аудиторию проекта и способствовать его дальнейшей  реализации на следующий год.</a:t>
            </a:r>
          </a:p>
        </p:txBody>
      </p:sp>
    </p:spTree>
    <p:extLst>
      <p:ext uri="{BB962C8B-B14F-4D97-AF65-F5344CB8AC3E}">
        <p14:creationId xmlns:p14="http://schemas.microsoft.com/office/powerpoint/2010/main" val="364066823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524</Words>
  <Application>Microsoft Office PowerPoint</Application>
  <PresentationFormat>Широкоэкранный</PresentationFormat>
  <Paragraphs>60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Прокачай свой мозг</vt:lpstr>
      <vt:lpstr>Актуальность </vt:lpstr>
      <vt:lpstr>Актуальность </vt:lpstr>
      <vt:lpstr>Актуальность </vt:lpstr>
      <vt:lpstr>Цель </vt:lpstr>
      <vt:lpstr>Задачи</vt:lpstr>
      <vt:lpstr>Ожидаемые результаты  </vt:lpstr>
      <vt:lpstr>Ожидаемые результаты  </vt:lpstr>
      <vt:lpstr>Ожидаемые результаты  </vt:lpstr>
      <vt:lpstr>Спасибо за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Профилактика нарушений зрения</dc:title>
  <dc:creator>Сергей Сушилов</dc:creator>
  <cp:lastModifiedBy>Сергей Сушилов</cp:lastModifiedBy>
  <cp:revision>16</cp:revision>
  <dcterms:created xsi:type="dcterms:W3CDTF">2020-03-17T05:55:59Z</dcterms:created>
  <dcterms:modified xsi:type="dcterms:W3CDTF">2020-05-29T20:46:23Z</dcterms:modified>
</cp:coreProperties>
</file>