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60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52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-60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rgbClr val="04060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C1B5-4195-4940-9E68-25E5F31938BC}" type="datetimeFigureOut">
              <a:rPr lang="ru-RU" smtClean="0"/>
              <a:t>22.11.2016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3C01B-931A-47AD-B0DF-C51900901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217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C1B5-4195-4940-9E68-25E5F31938BC}" type="datetimeFigureOut">
              <a:rPr lang="ru-RU" smtClean="0"/>
              <a:t>22.11.2016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3C01B-931A-47AD-B0DF-C51900901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930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C1B5-4195-4940-9E68-25E5F31938BC}" type="datetimeFigureOut">
              <a:rPr lang="ru-RU" smtClean="0"/>
              <a:t>22.11.2016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3C01B-931A-47AD-B0DF-C51900901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3309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C1B5-4195-4940-9E68-25E5F31938BC}" type="datetimeFigureOut">
              <a:rPr lang="ru-RU" smtClean="0"/>
              <a:t>22.11.2016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3C01B-931A-47AD-B0DF-C51900901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314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305008"/>
            <a:ext cx="10515600" cy="28527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184733"/>
            <a:ext cx="10515600" cy="150018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rgbClr val="04060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C1B5-4195-4940-9E68-25E5F31938BC}" type="datetimeFigureOut">
              <a:rPr lang="ru-RU" smtClean="0"/>
              <a:t>22.11.2016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3C01B-931A-47AD-B0DF-C51900901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933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C1B5-4195-4940-9E68-25E5F31938BC}" type="datetimeFigureOut">
              <a:rPr lang="ru-RU" smtClean="0"/>
              <a:t>22.11.2016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3C01B-931A-47AD-B0DF-C51900901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371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C1B5-4195-4940-9E68-25E5F31938BC}" type="datetimeFigureOut">
              <a:rPr lang="ru-RU" smtClean="0"/>
              <a:t>22.11.2016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3C01B-931A-47AD-B0DF-C51900901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5671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C1B5-4195-4940-9E68-25E5F31938BC}" type="datetimeFigureOut">
              <a:rPr lang="ru-RU" smtClean="0"/>
              <a:t>22.11.2016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3C01B-931A-47AD-B0DF-C51900901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682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C1B5-4195-4940-9E68-25E5F31938BC}" type="datetimeFigureOut">
              <a:rPr lang="ru-RU" smtClean="0"/>
              <a:t>22.11.2016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3C01B-931A-47AD-B0DF-C51900901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714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C1B5-4195-4940-9E68-25E5F31938BC}" type="datetimeFigureOut">
              <a:rPr lang="ru-RU" smtClean="0"/>
              <a:t>22.11.2016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3C01B-931A-47AD-B0DF-C51900901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4541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8C1B5-4195-4940-9E68-25E5F31938BC}" type="datetimeFigureOut">
              <a:rPr lang="ru-RU" smtClean="0"/>
              <a:t>22.11.2016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3C01B-931A-47AD-B0DF-C51900901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855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94479"/>
            <a:ext cx="10515600" cy="8962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chilly" dir="t"/>
            </a:scene3d>
            <a:sp3d extrusionH="57150" prstMaterial="metal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8C1B5-4195-4940-9E68-25E5F31938BC}" type="datetimeFigureOut">
              <a:rPr lang="ru-RU" smtClean="0"/>
              <a:t>22.11.2016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3C01B-931A-47AD-B0DF-C519009010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990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640000"/>
          </a:solidFill>
          <a:effectLst/>
          <a:latin typeface="Arial Black" panose="020B0A04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slide" Target="slide1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ramki-photoshop.ru/predmet/knigi5.png" TargetMode="External"/><Relationship Id="rId13" Type="http://schemas.openxmlformats.org/officeDocument/2006/relationships/hyperlink" Target="http://www.inmoment.ru/holidays/world-information-day" TargetMode="External"/><Relationship Id="rId18" Type="http://schemas.openxmlformats.org/officeDocument/2006/relationships/hyperlink" Target="http://informaticslib.ru/books/item/f00/s00/z0000016/pic/000084.gif" TargetMode="External"/><Relationship Id="rId3" Type="http://schemas.openxmlformats.org/officeDocument/2006/relationships/hyperlink" Target="https://img-fotki.yandex.ru/get/4312/39663434.8ec/0_acdd8_c5a59b5a_XL.png" TargetMode="External"/><Relationship Id="rId21" Type="http://schemas.openxmlformats.org/officeDocument/2006/relationships/hyperlink" Target="http://iconizer.net/files/Primo/orig/home.png" TargetMode="External"/><Relationship Id="rId7" Type="http://schemas.openxmlformats.org/officeDocument/2006/relationships/hyperlink" Target="http://foneyes.ru/img/picture/Apr/06/ad455675f665df3495db6446ffa4b6ef/5.jpg" TargetMode="External"/><Relationship Id="rId12" Type="http://schemas.openxmlformats.org/officeDocument/2006/relationships/hyperlink" Target="https://delibfive.wordpress.com/2010/11/25/26-%D0%BD%D0%BE%D1%8F%D0%B1%D1%80%D1%8F-%D0%B2%D1%81%D0%B5%D0%BC%D0%B8%D1%80%D0%BD%D1%8B%D0%B9-%D0%B4%D0%B5%D0%BD%D1%8C-%D0%B8%D0%BD%D1%84%D0%BE%D1%80%D0%BC%D0%B0%D1%86%D0%B8%D0%B8/" TargetMode="External"/><Relationship Id="rId17" Type="http://schemas.openxmlformats.org/officeDocument/2006/relationships/hyperlink" Target="https://pp.vk.me/c10655/u163671756/152702364/z_9cf88da6.jpg" TargetMode="External"/><Relationship Id="rId2" Type="http://schemas.openxmlformats.org/officeDocument/2006/relationships/image" Target="../media/image2.jpeg"/><Relationship Id="rId16" Type="http://schemas.openxmlformats.org/officeDocument/2006/relationships/hyperlink" Target="http://trading-theforex.com/wp-content/uploads/2016/01/currency.jpg" TargetMode="External"/><Relationship Id="rId20" Type="http://schemas.openxmlformats.org/officeDocument/2006/relationships/hyperlink" Target="http://www.dewitt.lib.ia.us/images/children-main-page-images-1/books-for-young-readers/book-suggestions/librarian.png/image_preview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newdesignfile.com/postpic/2013/08/internet-world-wide-web_285807.jpg" TargetMode="External"/><Relationship Id="rId11" Type="http://schemas.openxmlformats.org/officeDocument/2006/relationships/hyperlink" Target="http://pozdravitel.ru/images/prazdniki/img/vsemirnyy-den-informatsii.png" TargetMode="External"/><Relationship Id="rId5" Type="http://schemas.openxmlformats.org/officeDocument/2006/relationships/hyperlink" Target="http://www.leonardpierce.com/wp-content/uploads/2013/11/interwebs.jpg" TargetMode="External"/><Relationship Id="rId15" Type="http://schemas.openxmlformats.org/officeDocument/2006/relationships/hyperlink" Target="http://images.easyfreeclipart.com/1376/race-horse-clip-art-clipart-galloping-1376782.png" TargetMode="External"/><Relationship Id="rId23" Type="http://schemas.openxmlformats.org/officeDocument/2006/relationships/image" Target="../media/image17.png"/><Relationship Id="rId10" Type="http://schemas.openxmlformats.org/officeDocument/2006/relationships/hyperlink" Target="http://mycalend.ru/media/uploads/2012-09-19/51674443_0e3831374.jpg" TargetMode="External"/><Relationship Id="rId19" Type="http://schemas.openxmlformats.org/officeDocument/2006/relationships/hyperlink" Target="https://encrypted-tbn2.gstatic.com/images?q=tbn:ANd9GcTdLtc5KLs5CO2M4vLmcktkoYZu2OQlIxCV9-Rfy5TKO7ZNbXDzzw" TargetMode="External"/><Relationship Id="rId4" Type="http://schemas.openxmlformats.org/officeDocument/2006/relationships/hyperlink" Target="https://img-fotki.yandex.ru/get/9115/39663434.8ed/0_acddd_9684dbb5_XL.png" TargetMode="External"/><Relationship Id="rId9" Type="http://schemas.openxmlformats.org/officeDocument/2006/relationships/hyperlink" Target="http://4.bp.blogspot.com/-1lvJTU02txk/VheOibolN3I/AAAAAAAAQ8o/qAclqe4GLX8/s1600/min800_pro1_1384292054.jpg" TargetMode="External"/><Relationship Id="rId14" Type="http://schemas.openxmlformats.org/officeDocument/2006/relationships/hyperlink" Target="http://www.martlib.ru/wp-content/uploads/2015/11/3550236-83f143b20c42adb3.jpg" TargetMode="External"/><Relationship Id="rId22" Type="http://schemas.openxmlformats.org/officeDocument/2006/relationships/hyperlink" Target="https://maxcdn.icons8.com/Share/icon/Very_Basic/info1600.pn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9156" y="498764"/>
            <a:ext cx="11139053" cy="588125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05345" y="1122363"/>
            <a:ext cx="9860973" cy="2387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26 ноября – Всемирный день информации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5422429"/>
            <a:ext cx="9144000" cy="972000"/>
          </a:xfrm>
        </p:spPr>
        <p:txBody>
          <a:bodyPr>
            <a:normAutofit fontScale="92500" lnSpcReduction="10000"/>
          </a:bodyPr>
          <a:lstStyle/>
          <a:p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Подготовила: Фуфлыгина Наталья Николаевна,</a:t>
            </a:r>
          </a:p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зав</a:t>
            </a: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. библиотекой ФГКОУ СКК МВД России</a:t>
            </a:r>
          </a:p>
          <a:p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г. Самара, 2016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5047" y="498764"/>
            <a:ext cx="1413162" cy="141316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787734" y="4859520"/>
            <a:ext cx="1945075" cy="1300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3878" y="508572"/>
            <a:ext cx="1668330" cy="1224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63546" y="5039591"/>
            <a:ext cx="1787236" cy="1340427"/>
          </a:xfrm>
          <a:prstGeom prst="rect">
            <a:avLst/>
          </a:prstGeom>
        </p:spPr>
      </p:pic>
      <p:pic>
        <p:nvPicPr>
          <p:cNvPr id="8" name="Рисунок 7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 cstate="email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9546" y="5890488"/>
            <a:ext cx="468000" cy="468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78405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9155" y="498764"/>
            <a:ext cx="11182134" cy="5904000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Четыре закона теории информации: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45973" y="1714501"/>
            <a:ext cx="7315252" cy="3739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32000" algn="just">
              <a:spcAft>
                <a:spcPts val="1800"/>
              </a:spcAft>
            </a:pP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1. Информация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, которая у вас есть, не та, которую вам хотелось бы получить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  <a:p>
            <a:pPr indent="432000" algn="just">
              <a:spcAft>
                <a:spcPts val="1800"/>
              </a:spcAft>
            </a:pP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2. Информация, которую вам хотелось бы получить, не та, которая вам на самом деле нужна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  <a:p>
            <a:pPr indent="432000" algn="just">
              <a:spcAft>
                <a:spcPts val="1800"/>
              </a:spcAft>
            </a:pP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3. Информация, которая вам на самом деле нужна, вам недоступна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  <a:p>
            <a:pPr indent="432000" algn="just">
              <a:spcAft>
                <a:spcPts val="1800"/>
              </a:spcAft>
            </a:pP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4. Информация, которая в принципе вам доступна, стоит больше, чем вы можете за нее заплатить.</a:t>
            </a:r>
            <a:endParaRPr lang="ru-RU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43501" y="1984664"/>
            <a:ext cx="3394225" cy="3501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7910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9155" y="498764"/>
            <a:ext cx="11182134" cy="5904000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314706" y="4098817"/>
            <a:ext cx="8766464" cy="896209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С Днем информации!</a:t>
            </a:r>
            <a:endParaRPr lang="ru-RU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4603173" y="1475508"/>
            <a:ext cx="685805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32000" algn="just">
              <a:spcAft>
                <a:spcPts val="1800"/>
              </a:spcAft>
            </a:pP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Информация сама по себе — не сила, иначе самыми могущественными людьми на свете были бы библиотекари.   </a:t>
            </a: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</a:rPr>
              <a:t>(Брюс Стерлинг)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  <a:p>
            <a:pPr indent="432000" algn="just">
              <a:spcAft>
                <a:spcPts val="1800"/>
              </a:spcAft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Желаем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вам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быть информированным человеком!</a:t>
            </a:r>
            <a:endParaRPr lang="ru-RU" sz="24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804902" y="810480"/>
            <a:ext cx="3394799" cy="41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Умножение 1">
            <a:hlinkClick r:id="" action="ppaction://hlinkshowjump?jump=endshow"/>
          </p:cNvPr>
          <p:cNvSpPr/>
          <p:nvPr/>
        </p:nvSpPr>
        <p:spPr>
          <a:xfrm>
            <a:off x="11232576" y="467581"/>
            <a:ext cx="432000" cy="432000"/>
          </a:xfrm>
          <a:prstGeom prst="mathMultiply">
            <a:avLst/>
          </a:prstGeom>
          <a:solidFill>
            <a:schemeClr val="accent2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4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92666" y="5826764"/>
            <a:ext cx="576000" cy="576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59838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9156" y="498764"/>
            <a:ext cx="11139053" cy="5881254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Информационные источники</a:t>
            </a:r>
            <a:endParaRPr lang="ru-RU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935182" y="1631373"/>
            <a:ext cx="100361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Источник шаблона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: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Тихонова Надежда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Андреевна, учитель русского языка и литературы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г.Костанай </a:t>
            </a:r>
          </a:p>
          <a:p>
            <a:r>
              <a:rPr lang="ru-RU" dirty="0" smtClean="0"/>
              <a:t>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img-fotki.yandex.ru/get/4312/39663434.8ec/0_acdd8_c5a59b5a_XL.png</a:t>
            </a:r>
            <a:r>
              <a:rPr lang="ru-RU" dirty="0" smtClean="0"/>
              <a:t> </a:t>
            </a:r>
            <a:endParaRPr lang="en-US" dirty="0"/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img-fotki.yandex.ru/get/9115/39663434.8ed/0_acddd_9684dbb5_XL.png</a:t>
            </a:r>
            <a:r>
              <a:rPr lang="ru-RU" dirty="0" smtClean="0"/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66354" y="2462644"/>
            <a:ext cx="3228769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dirty="0" smtClean="0">
                <a:solidFill>
                  <a:prstClr val="black"/>
                </a:solidFill>
                <a:hlinkClick r:id="rId5"/>
              </a:rPr>
              <a:t>Фон</a:t>
            </a:r>
            <a:endParaRPr lang="ru-RU" dirty="0">
              <a:solidFill>
                <a:prstClr val="black"/>
              </a:solidFill>
            </a:endParaRPr>
          </a:p>
          <a:p>
            <a:pPr lvl="0"/>
            <a:r>
              <a:rPr lang="en-US" dirty="0">
                <a:solidFill>
                  <a:prstClr val="black"/>
                </a:solidFill>
                <a:hlinkClick r:id="rId6"/>
              </a:rPr>
              <a:t>Www</a:t>
            </a:r>
            <a:endParaRPr lang="en-US" dirty="0">
              <a:solidFill>
                <a:prstClr val="black"/>
              </a:solidFill>
            </a:endParaRPr>
          </a:p>
          <a:p>
            <a:pPr lvl="0"/>
            <a:r>
              <a:rPr lang="ru-RU" dirty="0">
                <a:solidFill>
                  <a:prstClr val="black"/>
                </a:solidFill>
                <a:hlinkClick r:id="rId7"/>
              </a:rPr>
              <a:t>Компьютер</a:t>
            </a:r>
            <a:endParaRPr lang="ru-RU" dirty="0">
              <a:solidFill>
                <a:prstClr val="black"/>
              </a:solidFill>
            </a:endParaRPr>
          </a:p>
          <a:p>
            <a:pPr lvl="0"/>
            <a:r>
              <a:rPr lang="ru-RU" dirty="0">
                <a:solidFill>
                  <a:prstClr val="black"/>
                </a:solidFill>
                <a:hlinkClick r:id="rId8"/>
              </a:rPr>
              <a:t>Стопка книг</a:t>
            </a:r>
            <a:endParaRPr lang="ru-RU" dirty="0">
              <a:solidFill>
                <a:prstClr val="black"/>
              </a:solidFill>
            </a:endParaRPr>
          </a:p>
          <a:p>
            <a:pPr lvl="0"/>
            <a:r>
              <a:rPr lang="ru-RU" dirty="0">
                <a:solidFill>
                  <a:prstClr val="black"/>
                </a:solidFill>
                <a:hlinkClick r:id="rId9"/>
              </a:rPr>
              <a:t>Стопка книг 1</a:t>
            </a:r>
            <a:endParaRPr lang="ru-RU" dirty="0">
              <a:solidFill>
                <a:prstClr val="black"/>
              </a:solidFill>
            </a:endParaRPr>
          </a:p>
          <a:p>
            <a:pPr lvl="0"/>
            <a:r>
              <a:rPr lang="ru-RU" u="sng" dirty="0">
                <a:solidFill>
                  <a:prstClr val="black"/>
                </a:solidFill>
                <a:hlinkClick r:id="rId10"/>
              </a:rPr>
              <a:t>День информации</a:t>
            </a:r>
            <a:endParaRPr lang="ru-RU" dirty="0">
              <a:solidFill>
                <a:prstClr val="black"/>
              </a:solidFill>
            </a:endParaRPr>
          </a:p>
          <a:p>
            <a:pPr lvl="0"/>
            <a:r>
              <a:rPr lang="ru-RU" u="sng" dirty="0">
                <a:solidFill>
                  <a:prstClr val="black"/>
                </a:solidFill>
                <a:hlinkClick r:id="rId11"/>
              </a:rPr>
              <a:t>Знак информации</a:t>
            </a:r>
            <a:endParaRPr lang="ru-RU" dirty="0">
              <a:solidFill>
                <a:prstClr val="black"/>
              </a:solidFill>
            </a:endParaRPr>
          </a:p>
          <a:p>
            <a:pPr lvl="0"/>
            <a:r>
              <a:rPr lang="ru-RU" u="sng" dirty="0">
                <a:solidFill>
                  <a:prstClr val="black"/>
                </a:solidFill>
                <a:hlinkClick r:id="rId12"/>
              </a:rPr>
              <a:t>История вопроса</a:t>
            </a:r>
            <a:r>
              <a:rPr lang="ru-RU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ru-RU" dirty="0">
                <a:solidFill>
                  <a:prstClr val="black"/>
                </a:solidFill>
                <a:hlinkClick r:id="rId13"/>
              </a:rPr>
              <a:t>История праздника</a:t>
            </a:r>
            <a:endParaRPr lang="ru-RU" dirty="0">
              <a:solidFill>
                <a:prstClr val="black"/>
              </a:solidFill>
            </a:endParaRPr>
          </a:p>
          <a:p>
            <a:pPr lvl="0"/>
            <a:r>
              <a:rPr lang="ru-RU" dirty="0">
                <a:solidFill>
                  <a:prstClr val="black"/>
                </a:solidFill>
                <a:hlinkClick r:id="rId14"/>
              </a:rPr>
              <a:t>Распространение информации</a:t>
            </a:r>
            <a:endParaRPr lang="ru-RU" dirty="0">
              <a:solidFill>
                <a:prstClr val="black"/>
              </a:solidFill>
            </a:endParaRPr>
          </a:p>
          <a:p>
            <a:pPr lvl="0"/>
            <a:r>
              <a:rPr lang="ru-RU" dirty="0">
                <a:solidFill>
                  <a:prstClr val="black"/>
                </a:solidFill>
                <a:hlinkClick r:id="rId15"/>
              </a:rPr>
              <a:t>Всадник на лошади</a:t>
            </a:r>
            <a:endParaRPr lang="ru-RU" dirty="0">
              <a:solidFill>
                <a:prstClr val="black"/>
              </a:solidFill>
            </a:endParaRPr>
          </a:p>
          <a:p>
            <a:pPr lvl="0"/>
            <a:r>
              <a:rPr lang="ru-RU" dirty="0">
                <a:solidFill>
                  <a:prstClr val="black"/>
                </a:solidFill>
                <a:hlinkClick r:id="rId16"/>
              </a:rPr>
              <a:t>Биржа</a:t>
            </a:r>
            <a:endParaRPr lang="ru-RU" dirty="0">
              <a:solidFill>
                <a:prstClr val="black"/>
              </a:solidFill>
            </a:endParaRPr>
          </a:p>
          <a:p>
            <a:pPr lvl="0"/>
            <a:r>
              <a:rPr lang="ru-RU" dirty="0">
                <a:solidFill>
                  <a:prstClr val="black"/>
                </a:solidFill>
                <a:hlinkClick r:id="rId17"/>
              </a:rPr>
              <a:t>Итоги </a:t>
            </a:r>
            <a:r>
              <a:rPr lang="ru-RU" dirty="0" smtClean="0">
                <a:solidFill>
                  <a:prstClr val="black"/>
                </a:solidFill>
                <a:hlinkClick r:id="rId17"/>
              </a:rPr>
              <a:t>движения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44736" y="2462644"/>
            <a:ext cx="265489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8"/>
              </a:rPr>
              <a:t>Информационный взрыв</a:t>
            </a:r>
            <a:endParaRPr lang="ru-RU" dirty="0" smtClean="0"/>
          </a:p>
          <a:p>
            <a:r>
              <a:rPr lang="ru-RU" dirty="0" smtClean="0">
                <a:hlinkClick r:id="rId19"/>
              </a:rPr>
              <a:t>Рупор</a:t>
            </a:r>
            <a:endParaRPr lang="ru-RU" dirty="0" smtClean="0"/>
          </a:p>
          <a:p>
            <a:r>
              <a:rPr lang="ru-RU" dirty="0" smtClean="0">
                <a:hlinkClick r:id="rId20"/>
              </a:rPr>
              <a:t>Библиотекарь</a:t>
            </a:r>
            <a:endParaRPr lang="ru-RU" dirty="0" smtClean="0"/>
          </a:p>
          <a:p>
            <a:r>
              <a:rPr lang="ru-RU" dirty="0" smtClean="0">
                <a:hlinkClick r:id="rId21"/>
              </a:rPr>
              <a:t>Домик</a:t>
            </a:r>
            <a:endParaRPr lang="ru-RU" dirty="0" smtClean="0"/>
          </a:p>
          <a:p>
            <a:r>
              <a:rPr lang="ru-RU" dirty="0" smtClean="0">
                <a:hlinkClick r:id="rId22"/>
              </a:rPr>
              <a:t>Источники</a:t>
            </a:r>
            <a:endParaRPr lang="ru-RU" dirty="0"/>
          </a:p>
        </p:txBody>
      </p:sp>
      <p:sp>
        <p:nvSpPr>
          <p:cNvPr id="7" name="Умножение 6">
            <a:hlinkClick r:id="" action="ppaction://hlinkshowjump?jump=endshow"/>
          </p:cNvPr>
          <p:cNvSpPr/>
          <p:nvPr/>
        </p:nvSpPr>
        <p:spPr>
          <a:xfrm>
            <a:off x="11232576" y="467581"/>
            <a:ext cx="432000" cy="432000"/>
          </a:xfrm>
          <a:prstGeom prst="mathMultiply">
            <a:avLst/>
          </a:prstGeom>
          <a:solidFill>
            <a:schemeClr val="accent2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23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92666" y="5826764"/>
            <a:ext cx="576000" cy="576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30583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9156" y="498764"/>
            <a:ext cx="11139053" cy="5881254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Всемирный день информации</a:t>
            </a:r>
            <a:endParaRPr lang="ru-RU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5392884" y="1766456"/>
            <a:ext cx="609946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32000" algn="just"/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26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ноября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1992 года на первом Международном форуме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информатизации было вынесено решение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о проведении торжественных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мероприятий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, посвященных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Всемирному дню информации (World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Information Day). Тогда же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была установлена дата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старта Всемирного дня – 26 ноября 1994 года. </a:t>
            </a:r>
            <a:endParaRPr lang="en-US" sz="2400" dirty="0"/>
          </a:p>
          <a:p>
            <a:endParaRPr lang="ru-RU" sz="2400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531" y="1766456"/>
            <a:ext cx="4392582" cy="3204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1802032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9156" y="498764"/>
            <a:ext cx="11139053" cy="5881254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Информация</a:t>
            </a:r>
            <a:endParaRPr lang="ru-RU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5392884" y="1766456"/>
            <a:ext cx="609946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32000" algn="just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В первобытном обществе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информация в основном выражалась устно, в письме, рисунках, жестах и мимике. Спустя тысячелетия, эволюция и прогресс привели нас к использованию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печатных средств передачи информации и использованию технических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средств, развитию новейших коммуникаций, при помощи которых что-либо узнать, увидеть или услышать можно, не выходя из собственного дома. </a:t>
            </a:r>
            <a:endParaRPr lang="ru-RU" sz="2400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285" y="1298864"/>
            <a:ext cx="5670992" cy="425324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375634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9156" y="498764"/>
            <a:ext cx="11139053" cy="5881254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Информация</a:t>
            </a:r>
            <a:endParaRPr lang="ru-RU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5091546" y="1766456"/>
            <a:ext cx="640080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32000" algn="just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Слово «информация» подарено нам латынью (information 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расшифровывается как «изложение, разъяснение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»). Наиболее распространено мнение, что информация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, в широком смысле, — сведения, передаваемые одними людьми другим людям устным, письменным или каким-либо другим способом (например, с помощью условных сигналов, с использованием технических средств), а также сам процесс передачи или получения этих сведений.</a:t>
            </a:r>
            <a:endParaRPr lang="ru-RU" sz="2400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285" y="1298864"/>
            <a:ext cx="5670992" cy="425324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2390281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9156" y="498764"/>
            <a:ext cx="11139053" cy="5881254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Информация</a:t>
            </a:r>
            <a:endParaRPr lang="ru-RU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5403272" y="1766456"/>
            <a:ext cx="608907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32000" algn="just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Слово «информация» подарено нам латынью (information 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расшифровывается как «изложение, разъяснение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»). Наиболее распространено мнение, что информация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, в широком смысле, — сведения, передаваемые одними людьми другим людям устным, письменным или каким-либо другим способом (например, с помощью условных сигналов, с использованием технических средств), а также сам процесс передачи или получения этих сведений.</a:t>
            </a:r>
            <a:endParaRPr lang="ru-RU" sz="2400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5563" y="2013062"/>
            <a:ext cx="4686970" cy="3132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256287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9156" y="498764"/>
            <a:ext cx="11139053" cy="5881254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История одного высказывания</a:t>
            </a:r>
            <a:endParaRPr lang="ru-RU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768928" y="1600200"/>
            <a:ext cx="107234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32000" algn="just"/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Многие, наверное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, слышали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фразу:  «Кто владеет информацией, тот владеет миром.»  А откуда появилось это высказывание? 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Вот одна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из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версий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появления  этого выражения :   «Двести лет назад Наполеон проигрывал англичанам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битву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при Ватерлоо.  По легенде, за сражением внимательно наблюдали Натан и Якоб Ротшильды. Кроме финансовых забот, Ротшильды могли позволить себе лишь одно хобби — почтовых голубей. После битвы голуби были немедленно выпущены с шифрованными инструкциями, привязанными к лапкам. Но Ротшильды не хотели рисковать и, едва убедившись, что Наполеон проигрывает сражение, Натан, загоняя дорогих лошадей, сам мчится в Лондон.</a:t>
            </a:r>
            <a:endParaRPr lang="ru-RU" sz="24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36918" y="4885706"/>
            <a:ext cx="2116115" cy="1494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602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9155" y="498764"/>
            <a:ext cx="11182134" cy="5904000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История одного высказывания</a:t>
            </a:r>
            <a:endParaRPr lang="ru-RU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768928" y="1600200"/>
            <a:ext cx="106450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32000" algn="just"/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Утром Натан Ротшильд явился на Лондонскую биржу. Он был единственным в Лондоне, кто знал о поражении Наполеона. Сокрушаясь по поводу успехов Наполеона, он немедленно приступил к массовой продаже своих акций. Все остальные биржевики сразу же последовали его примеру, так как решили,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что  </a:t>
            </a:r>
            <a:endParaRPr lang="ru-RU" sz="2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97879" y="3173634"/>
            <a:ext cx="5032000" cy="2664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63500"/>
          </a:effectLst>
        </p:spPr>
      </p:pic>
      <p:sp>
        <p:nvSpPr>
          <p:cNvPr id="7" name="TextBox 6"/>
          <p:cNvSpPr txBox="1"/>
          <p:nvPr/>
        </p:nvSpPr>
        <p:spPr>
          <a:xfrm>
            <a:off x="768928" y="3169860"/>
            <a:ext cx="540327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ED7D31">
                    <a:lumMod val="50000"/>
                  </a:srgbClr>
                </a:solidFill>
              </a:rPr>
              <a:t>сражение проиграли англичане. Английские, австрийские и прусские ценные бумаги дешевели с каждой минутой и: оптом скупались агентами </a:t>
            </a:r>
            <a:r>
              <a:rPr lang="ru-RU" sz="2400" dirty="0" smtClean="0">
                <a:solidFill>
                  <a:srgbClr val="ED7D31">
                    <a:lumMod val="50000"/>
                  </a:srgbClr>
                </a:solidFill>
              </a:rPr>
              <a:t>Ротшильда.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247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9155" y="498764"/>
            <a:ext cx="11182134" cy="5904000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История одного высказывания</a:t>
            </a:r>
            <a:endParaRPr lang="ru-RU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768928" y="1600200"/>
            <a:ext cx="76477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32000" algn="just"/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О том, что Наполеон проиграл битву, на бирже узнали лишь через день. Многие держатели ценных бумаг покончили с собой, а Натан заработал 40 миллионов фунтов стерлингов. Реальная информация, полученная раньше других, позволила Ротшильдам вести беспроигрышную игру на бирже. </a:t>
            </a:r>
            <a:endParaRPr lang="ru-RU" sz="2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79896" y="1800899"/>
            <a:ext cx="2781000" cy="3708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63500"/>
          </a:effectLst>
        </p:spPr>
      </p:pic>
      <p:sp>
        <p:nvSpPr>
          <p:cNvPr id="7" name="TextBox 6"/>
          <p:cNvSpPr txBox="1"/>
          <p:nvPr/>
        </p:nvSpPr>
        <p:spPr>
          <a:xfrm>
            <a:off x="768928" y="3741365"/>
            <a:ext cx="76477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432000" algn="just"/>
            <a:r>
              <a:rPr lang="ru-RU" sz="2400" dirty="0">
                <a:solidFill>
                  <a:srgbClr val="ED7D31">
                    <a:lumMod val="50000"/>
                  </a:srgbClr>
                </a:solidFill>
              </a:rPr>
              <a:t>Ротшильды не только придумали знаменитую фразу «Кто владеет информацией, тот владеет </a:t>
            </a:r>
            <a:r>
              <a:rPr lang="ru-RU" sz="2400" dirty="0" smtClean="0">
                <a:solidFill>
                  <a:srgbClr val="ED7D31">
                    <a:lumMod val="50000"/>
                  </a:srgbClr>
                </a:solidFill>
              </a:rPr>
              <a:t>миром», </a:t>
            </a:r>
            <a:r>
              <a:rPr lang="ru-RU" sz="2400" dirty="0">
                <a:solidFill>
                  <a:srgbClr val="ED7D31">
                    <a:lumMod val="50000"/>
                  </a:srgbClr>
                </a:solidFill>
              </a:rPr>
              <a:t>они подготовили все, чтобы информация попадала в первую очередь к </a:t>
            </a:r>
            <a:r>
              <a:rPr lang="ru-RU" sz="2400" dirty="0" smtClean="0">
                <a:solidFill>
                  <a:srgbClr val="ED7D31">
                    <a:lumMod val="50000"/>
                  </a:srgbClr>
                </a:solidFill>
              </a:rPr>
              <a:t>ним».</a:t>
            </a:r>
            <a:endParaRPr lang="ru-RU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894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9155" y="498764"/>
            <a:ext cx="11182134" cy="5904000"/>
          </a:xfrm>
          <a:prstGeom prst="rect">
            <a:avLst/>
          </a:prstGeo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Роль информации в жизни человека</a:t>
            </a:r>
            <a:endParaRPr lang="ru-RU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6795655" y="1527463"/>
            <a:ext cx="466557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32000" algn="just"/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Информация всегда играла в жизни человечества очень важную роль. Однако, с середины 20 века в результате социального прогресса и бурного развития науки и техники роль информации неизмеримо возросла.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Кроме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того, происходит лавинообразное нарастание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большой массы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разнообразной информации, получившее название «информационного взрыва».</a:t>
            </a:r>
            <a:endParaRPr lang="ru-RU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6129" y="1736429"/>
            <a:ext cx="6091486" cy="31680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3907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амка 18а">
  <a:themeElements>
    <a:clrScheme name="Другая 2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833C0B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Презентация1" id="{0CF46020-7C5C-45E9-81D2-F80ECF102BD9}" vid="{CA12E67D-DC5E-4573-BA06-F35CEF2486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рамка 18а</Template>
  <TotalTime>199</TotalTime>
  <Words>734</Words>
  <Application>Microsoft Office PowerPoint</Application>
  <PresentationFormat>Произвольный</PresentationFormat>
  <Paragraphs>52</Paragraphs>
  <Slides>12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рамка 18а</vt:lpstr>
      <vt:lpstr>26 ноября – Всемирный день информации</vt:lpstr>
      <vt:lpstr>Всемирный день информации</vt:lpstr>
      <vt:lpstr>Информация</vt:lpstr>
      <vt:lpstr>Информация</vt:lpstr>
      <vt:lpstr>Информация</vt:lpstr>
      <vt:lpstr>История одного высказывания</vt:lpstr>
      <vt:lpstr>История одного высказывания</vt:lpstr>
      <vt:lpstr>История одного высказывания</vt:lpstr>
      <vt:lpstr>Роль информации в жизни человека</vt:lpstr>
      <vt:lpstr>Четыре закона теории информации:</vt:lpstr>
      <vt:lpstr>С Днем информации!</vt:lpstr>
      <vt:lpstr>Информационные источники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Рамка</dc:title>
  <dc:creator>User</dc:creator>
  <cp:lastModifiedBy>Администратор</cp:lastModifiedBy>
  <cp:revision>20</cp:revision>
  <dcterms:created xsi:type="dcterms:W3CDTF">2016-11-12T14:13:51Z</dcterms:created>
  <dcterms:modified xsi:type="dcterms:W3CDTF">2016-11-22T18:16:03Z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531832</vt:lpwstr>
  </property>
  <property fmtid="{D5CDD505-2E9C-101B-9397-08002B2CF9AE}" name="NXPowerLiteSettings" pid="3">
    <vt:lpwstr>F6000400038000</vt:lpwstr>
  </property>
  <property fmtid="{D5CDD505-2E9C-101B-9397-08002B2CF9AE}" name="NXPowerLiteVersion" pid="4">
    <vt:lpwstr>D4.3.1</vt:lpwstr>
  </property>
</Properties>
</file>