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99" r:id="rId2"/>
    <p:sldId id="335" r:id="rId3"/>
    <p:sldId id="332" r:id="rId4"/>
    <p:sldId id="336" r:id="rId5"/>
    <p:sldId id="327" r:id="rId6"/>
    <p:sldId id="342" r:id="rId7"/>
    <p:sldId id="346" r:id="rId8"/>
    <p:sldId id="345" r:id="rId9"/>
    <p:sldId id="288" r:id="rId10"/>
    <p:sldId id="323" r:id="rId11"/>
    <p:sldId id="319" r:id="rId12"/>
    <p:sldId id="315" r:id="rId13"/>
    <p:sldId id="285" r:id="rId14"/>
  </p:sldIdLst>
  <p:sldSz cx="10693400" cy="7562850"/>
  <p:notesSz cx="10693400" cy="75628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1" userDrawn="1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F6A9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C2FFA5D-87B4-456A-9821-1D502468CF0F}" styleName="Стиль из темы 1 - акцент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74" d="100"/>
          <a:sy n="74" d="100"/>
        </p:scale>
        <p:origin x="1358" y="82"/>
      </p:cViewPr>
      <p:guideLst>
        <p:guide orient="horz" pos="2881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802005" y="2344483"/>
            <a:ext cx="9089390" cy="1588198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604010" y="4235196"/>
            <a:ext cx="7485380" cy="189071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1" i="0">
                <a:solidFill>
                  <a:srgbClr val="283583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1" i="0">
                <a:solidFill>
                  <a:srgbClr val="283583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534670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5507101" y="1739455"/>
            <a:ext cx="4651629" cy="4991481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2/28/2025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2300" b="1" i="0">
                <a:solidFill>
                  <a:srgbClr val="283583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2/28/2025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2/28/2025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67299" y="99332"/>
            <a:ext cx="10358800" cy="11226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300" b="1" i="0">
                <a:solidFill>
                  <a:srgbClr val="283583"/>
                </a:solidFill>
                <a:latin typeface="Tahoma"/>
                <a:cs typeface="Tahoma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226700" y="1425483"/>
            <a:ext cx="10239999" cy="421576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b="0" i="0">
                <a:solidFill>
                  <a:schemeClr val="tx1"/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635756" y="7033450"/>
            <a:ext cx="3421888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534670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2/28/2025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7699248" y="7033450"/>
            <a:ext cx="2459482" cy="378142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17874" y="1924037"/>
            <a:ext cx="3913846" cy="371477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46106" y="495277"/>
            <a:ext cx="92869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dirty="0">
                <a:solidFill>
                  <a:schemeClr val="bg1"/>
                </a:solidFill>
              </a:rPr>
              <a:t>Отчет </a:t>
            </a:r>
            <a:r>
              <a:rPr lang="ru-RU" sz="3600" dirty="0" smtClean="0">
                <a:solidFill>
                  <a:schemeClr val="bg1"/>
                </a:solidFill>
              </a:rPr>
              <a:t>о </a:t>
            </a:r>
            <a:r>
              <a:rPr lang="ru-RU" sz="3600" dirty="0">
                <a:solidFill>
                  <a:schemeClr val="bg1"/>
                </a:solidFill>
              </a:rPr>
              <a:t>работе  фонда за </a:t>
            </a:r>
            <a:r>
              <a:rPr lang="ru-RU" sz="3600" dirty="0" smtClean="0">
                <a:solidFill>
                  <a:schemeClr val="bg1"/>
                </a:solidFill>
              </a:rPr>
              <a:t>2024 </a:t>
            </a:r>
            <a:r>
              <a:rPr lang="ru-RU" sz="3600" dirty="0">
                <a:solidFill>
                  <a:schemeClr val="bg1"/>
                </a:solidFill>
              </a:rPr>
              <a:t>год перед попечительским советом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2">
            <a:extLst>
              <a:ext uri="{FF2B5EF4-FFF2-40B4-BE49-F238E27FC236}">
                <a16:creationId xmlns:a16="http://schemas.microsoft.com/office/drawing/2014/main" id="{AB1F94F0-2E61-FA64-39E1-CB9B52739C9C}"/>
              </a:ext>
            </a:extLst>
          </p:cNvPr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>
              <a:alpha val="2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3AC95366-C832-3672-3028-464EA6F1BD1C}"/>
              </a:ext>
            </a:extLst>
          </p:cNvPr>
          <p:cNvSpPr/>
          <p:nvPr/>
        </p:nvSpPr>
        <p:spPr>
          <a:xfrm>
            <a:off x="0" y="12"/>
            <a:ext cx="10692130" cy="757077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0" y="53702"/>
            <a:ext cx="106934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/>
            <a:r>
              <a:rPr lang="ru-RU" sz="3000" b="1" dirty="0" smtClean="0">
                <a:solidFill>
                  <a:schemeClr val="bg1"/>
                </a:solidFill>
              </a:rPr>
              <a:t>Результаты </a:t>
            </a:r>
            <a:r>
              <a:rPr lang="ru-RU" sz="3000" b="1" dirty="0">
                <a:solidFill>
                  <a:schemeClr val="bg1"/>
                </a:solidFill>
              </a:rPr>
              <a:t>работы </a:t>
            </a:r>
            <a:r>
              <a:rPr lang="ru-RU" sz="3000" b="1" dirty="0" err="1" smtClean="0">
                <a:solidFill>
                  <a:schemeClr val="bg1"/>
                </a:solidFill>
              </a:rPr>
              <a:t>реабилитологов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2" name="object 24">
            <a:extLst>
              <a:ext uri="{FF2B5EF4-FFF2-40B4-BE49-F238E27FC236}">
                <a16:creationId xmlns:a16="http://schemas.microsoft.com/office/drawing/2014/main" id="{3EDB103C-3E55-D633-B430-A9C8ED040264}"/>
              </a:ext>
            </a:extLst>
          </p:cNvPr>
          <p:cNvSpPr txBox="1"/>
          <p:nvPr/>
        </p:nvSpPr>
        <p:spPr>
          <a:xfrm>
            <a:off x="-1270" y="579045"/>
            <a:ext cx="1069340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9770" algn="ctr">
              <a:lnSpc>
                <a:spcPct val="100000"/>
              </a:lnSpc>
              <a:spcBef>
                <a:spcPts val="25"/>
              </a:spcBef>
            </a:pPr>
            <a:endParaRPr lang="ru-RU" sz="21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709591"/>
            <a:ext cx="10603284" cy="6955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/>
              <a:t>Комплексная реабилитация проводилась на базе лечебных  учреждений:</a:t>
            </a:r>
          </a:p>
          <a:p>
            <a:r>
              <a:rPr lang="ru-RU" sz="2800" b="1" dirty="0" smtClean="0"/>
              <a:t>ГВКГ им Н.Н. Бурденко; ГВКГ им Н.Н. Бурденко филиалы № 1, № 8; </a:t>
            </a:r>
          </a:p>
          <a:p>
            <a:r>
              <a:rPr lang="ru-RU" sz="2800" b="1" dirty="0" smtClean="0"/>
              <a:t>ЦВКГ им А.А. Вишневского филиалы № 1 и 3;</a:t>
            </a:r>
          </a:p>
          <a:p>
            <a:r>
              <a:rPr lang="ru-RU" sz="2800" b="1" dirty="0" smtClean="0"/>
              <a:t>Госпитали ветеранов войн ГВВ2, ГВВ3; </a:t>
            </a:r>
          </a:p>
          <a:p>
            <a:r>
              <a:rPr lang="ru-RU" sz="2800" b="1" dirty="0" smtClean="0"/>
              <a:t>ФКЦ ВМТ ФМБА</a:t>
            </a:r>
          </a:p>
          <a:p>
            <a:r>
              <a:rPr lang="ru-RU" sz="2800" b="1" dirty="0" smtClean="0"/>
              <a:t>Всего принято пациентов: 262</a:t>
            </a:r>
          </a:p>
          <a:p>
            <a:r>
              <a:rPr lang="ru-RU" sz="2800" b="1" dirty="0" err="1" smtClean="0"/>
              <a:t>Реабилионные</a:t>
            </a:r>
            <a:r>
              <a:rPr lang="ru-RU" sz="2800" b="1" dirty="0" smtClean="0"/>
              <a:t> мероприятия у доктора Тимонина Е. М (</a:t>
            </a:r>
            <a:r>
              <a:rPr lang="ru-RU" sz="2800" b="1" dirty="0" err="1" smtClean="0"/>
              <a:t>амбулаторно</a:t>
            </a:r>
            <a:r>
              <a:rPr lang="ru-RU" sz="2800" b="1" dirty="0" smtClean="0"/>
              <a:t> и в стационаре) прошли 72 пациента</a:t>
            </a:r>
          </a:p>
          <a:p>
            <a:r>
              <a:rPr lang="ru-RU" sz="2800" b="1" dirty="0" smtClean="0"/>
              <a:t>Руководителем направления Тимониной Е. Е. проведено 374 консультации по направлениям: реабилитация, травматология, неврология, онкология, пограничная психиатрия, ЛОР, урология</a:t>
            </a:r>
          </a:p>
          <a:p>
            <a:r>
              <a:rPr lang="ru-RU" sz="2800" b="1" dirty="0" smtClean="0"/>
              <a:t>Итого: Реабилитация - 334 пациента.</a:t>
            </a:r>
          </a:p>
          <a:p>
            <a:r>
              <a:rPr lang="ru-RU" sz="2800" b="1" dirty="0" smtClean="0"/>
              <a:t>Лечение - 633 консультаций.</a:t>
            </a:r>
          </a:p>
          <a:p>
            <a:endParaRPr lang="ru-RU" dirty="0" smtClean="0"/>
          </a:p>
          <a:p>
            <a:endParaRPr lang="ru-RU" dirty="0" smtClean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681581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2">
            <a:extLst>
              <a:ext uri="{FF2B5EF4-FFF2-40B4-BE49-F238E27FC236}">
                <a16:creationId xmlns:a16="http://schemas.microsoft.com/office/drawing/2014/main" id="{AB1F94F0-2E61-FA64-39E1-CB9B52739C9C}"/>
              </a:ext>
            </a:extLst>
          </p:cNvPr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>
              <a:alpha val="2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3AC95366-C832-3672-3028-464EA6F1BD1C}"/>
              </a:ext>
            </a:extLst>
          </p:cNvPr>
          <p:cNvSpPr/>
          <p:nvPr/>
        </p:nvSpPr>
        <p:spPr>
          <a:xfrm>
            <a:off x="0" y="12"/>
            <a:ext cx="10692130" cy="757077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0" y="53702"/>
            <a:ext cx="106934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/>
            <a:r>
              <a:rPr lang="ru-RU" sz="3000" b="1" dirty="0" smtClean="0">
                <a:solidFill>
                  <a:schemeClr val="bg1"/>
                </a:solidFill>
              </a:rPr>
              <a:t>Результаты работы по реабилитации </a:t>
            </a:r>
            <a:endParaRPr lang="ru-RU" sz="3000" b="1" dirty="0">
              <a:solidFill>
                <a:schemeClr val="bg1"/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60486" y="1847850"/>
            <a:ext cx="76200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" name="TextBox 6"/>
          <p:cNvSpPr txBox="1"/>
          <p:nvPr/>
        </p:nvSpPr>
        <p:spPr>
          <a:xfrm>
            <a:off x="917544" y="781029"/>
            <a:ext cx="878687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43 участника СВО прошли реабилитацию в санатории «</a:t>
            </a:r>
            <a:r>
              <a:rPr lang="ru-RU" sz="2800" b="1" dirty="0" err="1" smtClean="0"/>
              <a:t>Сакрополь</a:t>
            </a:r>
            <a:r>
              <a:rPr lang="ru-RU" sz="2800" b="1" dirty="0" smtClean="0"/>
              <a:t>» города Саки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400929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bject 2">
            <a:extLst>
              <a:ext uri="{FF2B5EF4-FFF2-40B4-BE49-F238E27FC236}">
                <a16:creationId xmlns:a16="http://schemas.microsoft.com/office/drawing/2014/main" id="{EDC81188-E127-2665-C757-70B2F82B545E}"/>
              </a:ext>
            </a:extLst>
          </p:cNvPr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>
              <a:alpha val="2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107A2E10-36C4-D519-9298-69B449F6995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4296" b="24373"/>
          <a:stretch/>
        </p:blipFill>
        <p:spPr>
          <a:xfrm>
            <a:off x="-1" y="1649993"/>
            <a:ext cx="10729617" cy="5912858"/>
          </a:xfrm>
          <a:prstGeom prst="rect">
            <a:avLst/>
          </a:prstGeom>
        </p:spPr>
      </p:pic>
      <p:sp>
        <p:nvSpPr>
          <p:cNvPr id="28" name="object 2">
            <a:extLst>
              <a:ext uri="{FF2B5EF4-FFF2-40B4-BE49-F238E27FC236}">
                <a16:creationId xmlns:a16="http://schemas.microsoft.com/office/drawing/2014/main" id="{F31A7012-B57C-DB82-57D4-684ADB243305}"/>
              </a:ext>
            </a:extLst>
          </p:cNvPr>
          <p:cNvSpPr/>
          <p:nvPr/>
        </p:nvSpPr>
        <p:spPr>
          <a:xfrm>
            <a:off x="1270" y="0"/>
            <a:ext cx="10692130" cy="757077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270" y="0"/>
            <a:ext cx="10692130" cy="1490152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300355" marR="424815" lvl="0" indent="-180340" algn="ctr">
              <a:tabLst>
                <a:tab pos="300990" algn="l"/>
              </a:tabLst>
            </a:pPr>
            <a:r>
              <a:rPr lang="ru-RU" sz="2400" b="1" spc="-10" dirty="0" smtClean="0">
                <a:solidFill>
                  <a:schemeClr val="bg1"/>
                </a:solidFill>
                <a:cs typeface="Arial"/>
              </a:rPr>
              <a:t>ПОМОЩЬ </a:t>
            </a:r>
            <a:r>
              <a:rPr lang="ru-RU" sz="2400" b="1" spc="-10" dirty="0">
                <a:solidFill>
                  <a:schemeClr val="bg1"/>
                </a:solidFill>
                <a:cs typeface="Arial"/>
              </a:rPr>
              <a:t>ДЛЯ БОЙЦОВ, ПОТЕРЯВШИХ </a:t>
            </a:r>
            <a:r>
              <a:rPr lang="ru-RU" sz="2400" b="1" spc="-10" dirty="0" smtClean="0">
                <a:solidFill>
                  <a:schemeClr val="bg1"/>
                </a:solidFill>
                <a:cs typeface="Arial"/>
              </a:rPr>
              <a:t>ЗРЕНИЕ</a:t>
            </a:r>
          </a:p>
          <a:p>
            <a:pPr marL="300355" marR="424815" lvl="0" indent="-180340" algn="ctr">
              <a:tabLst>
                <a:tab pos="300990" algn="l"/>
              </a:tabLst>
            </a:pPr>
            <a:endParaRPr lang="ru-RU" sz="2400" b="1" spc="10" dirty="0">
              <a:solidFill>
                <a:schemeClr val="bg1"/>
              </a:solidFill>
              <a:cs typeface="Arial"/>
            </a:endParaRPr>
          </a:p>
          <a:p>
            <a:pPr marL="120015" marR="424815" algn="ctr">
              <a:tabLst>
                <a:tab pos="300990" algn="l"/>
              </a:tabLst>
            </a:pPr>
            <a:endParaRPr lang="ru-RU" sz="2000" b="1" spc="10" dirty="0" smtClean="0">
              <a:cs typeface="Arial"/>
            </a:endParaRPr>
          </a:p>
          <a:p>
            <a:pPr marL="120015" marR="424815" algn="ctr">
              <a:tabLst>
                <a:tab pos="300990" algn="l"/>
              </a:tabLst>
            </a:pPr>
            <a:r>
              <a:rPr lang="ru-RU" sz="2800" b="1" spc="10" dirty="0" smtClean="0">
                <a:cs typeface="Arial"/>
              </a:rPr>
              <a:t>Социализация бойцов совместно с фондом «Дом слепоглухих»</a:t>
            </a:r>
            <a:endParaRPr lang="ru-RU" sz="2800" b="1" dirty="0"/>
          </a:p>
        </p:txBody>
      </p:sp>
    </p:spTree>
    <p:extLst>
      <p:ext uri="{BB962C8B-B14F-4D97-AF65-F5344CB8AC3E}">
        <p14:creationId xmlns:p14="http://schemas.microsoft.com/office/powerpoint/2010/main" val="3113256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pic>
        <p:nvPicPr>
          <p:cNvPr id="3" name="object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218908" y="118981"/>
            <a:ext cx="3391738" cy="3378438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124F6475-B4F6-28D8-E384-11CB721D10D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854"/>
          <a:stretch/>
        </p:blipFill>
        <p:spPr>
          <a:xfrm>
            <a:off x="0" y="4646053"/>
            <a:ext cx="10693400" cy="2916785"/>
          </a:xfrm>
          <a:prstGeom prst="rect">
            <a:avLst/>
          </a:prstGeom>
        </p:spPr>
      </p:pic>
      <p:sp>
        <p:nvSpPr>
          <p:cNvPr id="5" name="object 14">
            <a:extLst>
              <a:ext uri="{FF2B5EF4-FFF2-40B4-BE49-F238E27FC236}">
                <a16:creationId xmlns:a16="http://schemas.microsoft.com/office/drawing/2014/main" id="{BE88D697-0BDA-5FB4-507C-9D766D63D225}"/>
              </a:ext>
            </a:extLst>
          </p:cNvPr>
          <p:cNvSpPr txBox="1"/>
          <p:nvPr/>
        </p:nvSpPr>
        <p:spPr>
          <a:xfrm>
            <a:off x="192977" y="109017"/>
            <a:ext cx="7560840" cy="3398366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5500" b="1" spc="150" dirty="0">
                <a:solidFill>
                  <a:schemeClr val="bg1"/>
                </a:solidFill>
                <a:cs typeface="Tahoma"/>
              </a:rPr>
              <a:t>РОДИНА</a:t>
            </a:r>
            <a:r>
              <a:rPr sz="5500" b="1" spc="-175" dirty="0">
                <a:solidFill>
                  <a:schemeClr val="bg1"/>
                </a:solidFill>
                <a:cs typeface="Tahoma"/>
              </a:rPr>
              <a:t> </a:t>
            </a:r>
            <a:r>
              <a:rPr sz="5500" b="1" spc="-35" dirty="0">
                <a:solidFill>
                  <a:schemeClr val="bg1"/>
                </a:solidFill>
                <a:cs typeface="Tahoma"/>
              </a:rPr>
              <a:t>У</a:t>
            </a:r>
            <a:r>
              <a:rPr sz="5500" b="1" spc="-170" dirty="0">
                <a:solidFill>
                  <a:schemeClr val="bg1"/>
                </a:solidFill>
                <a:cs typeface="Tahoma"/>
              </a:rPr>
              <a:t> </a:t>
            </a:r>
            <a:r>
              <a:rPr sz="5500" b="1" spc="100" dirty="0">
                <a:solidFill>
                  <a:schemeClr val="bg1"/>
                </a:solidFill>
                <a:cs typeface="Tahoma"/>
              </a:rPr>
              <a:t>НАС</a:t>
            </a:r>
            <a:r>
              <a:rPr sz="5500" b="1" spc="-170" dirty="0">
                <a:solidFill>
                  <a:schemeClr val="bg1"/>
                </a:solidFill>
                <a:cs typeface="Tahoma"/>
              </a:rPr>
              <a:t> </a:t>
            </a:r>
            <a:r>
              <a:rPr sz="5500" b="1" spc="170" dirty="0">
                <a:solidFill>
                  <a:schemeClr val="bg1"/>
                </a:solidFill>
                <a:cs typeface="Tahoma"/>
              </a:rPr>
              <a:t>ОДНА!</a:t>
            </a:r>
            <a:endParaRPr sz="5500" dirty="0">
              <a:solidFill>
                <a:schemeClr val="bg1"/>
              </a:solidFill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5500" b="1" spc="100" dirty="0">
                <a:solidFill>
                  <a:schemeClr val="bg1"/>
                </a:solidFill>
                <a:cs typeface="Tahoma"/>
              </a:rPr>
              <a:t>НАС</a:t>
            </a:r>
            <a:r>
              <a:rPr sz="5500" b="1" spc="-190" dirty="0">
                <a:solidFill>
                  <a:schemeClr val="bg1"/>
                </a:solidFill>
                <a:cs typeface="Tahoma"/>
              </a:rPr>
              <a:t> </a:t>
            </a:r>
            <a:r>
              <a:rPr sz="5500" b="1" spc="95" dirty="0">
                <a:solidFill>
                  <a:schemeClr val="bg1"/>
                </a:solidFill>
                <a:cs typeface="Tahoma"/>
              </a:rPr>
              <a:t>МНОГО!</a:t>
            </a:r>
            <a:endParaRPr lang="ru-RU" sz="5500" b="1" spc="95" dirty="0">
              <a:solidFill>
                <a:schemeClr val="bg1"/>
              </a:solidFill>
              <a:cs typeface="Tahoma"/>
            </a:endParaRPr>
          </a:p>
          <a:p>
            <a:pPr marL="12700">
              <a:lnSpc>
                <a:spcPct val="100000"/>
              </a:lnSpc>
            </a:pPr>
            <a:endParaRPr sz="5500" dirty="0">
              <a:solidFill>
                <a:schemeClr val="bg1"/>
              </a:solidFill>
              <a:cs typeface="Tahoma"/>
            </a:endParaRPr>
          </a:p>
          <a:p>
            <a:pPr marL="12700">
              <a:lnSpc>
                <a:spcPct val="100000"/>
              </a:lnSpc>
            </a:pPr>
            <a:r>
              <a:rPr sz="5500" b="1" spc="160" dirty="0">
                <a:solidFill>
                  <a:schemeClr val="bg1"/>
                </a:solidFill>
                <a:cs typeface="Tahoma"/>
              </a:rPr>
              <a:t>СВОИХ</a:t>
            </a:r>
            <a:r>
              <a:rPr sz="5500" b="1" spc="-165" dirty="0">
                <a:solidFill>
                  <a:schemeClr val="bg1"/>
                </a:solidFill>
                <a:cs typeface="Tahoma"/>
              </a:rPr>
              <a:t> </a:t>
            </a:r>
            <a:r>
              <a:rPr sz="5500" b="1" spc="70" dirty="0">
                <a:solidFill>
                  <a:schemeClr val="bg1"/>
                </a:solidFill>
                <a:cs typeface="Tahoma"/>
              </a:rPr>
              <a:t>НЕ</a:t>
            </a:r>
            <a:r>
              <a:rPr sz="5500" b="1" spc="-165" dirty="0">
                <a:solidFill>
                  <a:schemeClr val="bg1"/>
                </a:solidFill>
                <a:cs typeface="Tahoma"/>
              </a:rPr>
              <a:t> </a:t>
            </a:r>
            <a:r>
              <a:rPr sz="5500" b="1" spc="95" dirty="0">
                <a:solidFill>
                  <a:schemeClr val="bg1"/>
                </a:solidFill>
                <a:cs typeface="Tahoma"/>
              </a:rPr>
              <a:t>БРОСАЕМ</a:t>
            </a:r>
            <a:r>
              <a:rPr lang="ru-RU" sz="5500" b="1" spc="95" dirty="0">
                <a:solidFill>
                  <a:schemeClr val="bg1"/>
                </a:solidFill>
                <a:cs typeface="Tahoma"/>
              </a:rPr>
              <a:t>!</a:t>
            </a:r>
            <a:endParaRPr sz="5500" dirty="0">
              <a:solidFill>
                <a:schemeClr val="bg1"/>
              </a:solidFill>
              <a:cs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11968014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2">
            <a:extLst>
              <a:ext uri="{FF2B5EF4-FFF2-40B4-BE49-F238E27FC236}">
                <a16:creationId xmlns:a16="http://schemas.microsoft.com/office/drawing/2014/main" id="{AB1F94F0-2E61-FA64-39E1-CB9B52739C9C}"/>
              </a:ext>
            </a:extLst>
          </p:cNvPr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>
              <a:alpha val="2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3AC95366-C832-3672-3028-464EA6F1BD1C}"/>
              </a:ext>
            </a:extLst>
          </p:cNvPr>
          <p:cNvSpPr/>
          <p:nvPr/>
        </p:nvSpPr>
        <p:spPr>
          <a:xfrm>
            <a:off x="1270" y="0"/>
            <a:ext cx="10692130" cy="757077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0" y="53702"/>
            <a:ext cx="106934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/>
            <a:r>
              <a:rPr lang="ru-RU" sz="3000" b="1" dirty="0" smtClean="0">
                <a:solidFill>
                  <a:schemeClr val="bg1"/>
                </a:solidFill>
              </a:rPr>
              <a:t>Организация выступлений артистов в госпиталях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2" name="object 24">
            <a:extLst>
              <a:ext uri="{FF2B5EF4-FFF2-40B4-BE49-F238E27FC236}">
                <a16:creationId xmlns:a16="http://schemas.microsoft.com/office/drawing/2014/main" id="{3EDB103C-3E55-D633-B430-A9C8ED040264}"/>
              </a:ext>
            </a:extLst>
          </p:cNvPr>
          <p:cNvSpPr txBox="1"/>
          <p:nvPr/>
        </p:nvSpPr>
        <p:spPr>
          <a:xfrm>
            <a:off x="-1270" y="579045"/>
            <a:ext cx="1069340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9770" algn="ctr">
              <a:lnSpc>
                <a:spcPct val="100000"/>
              </a:lnSpc>
              <a:spcBef>
                <a:spcPts val="25"/>
              </a:spcBef>
            </a:pPr>
            <a:endParaRPr lang="ru-RU" sz="21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1" dirty="0"/>
          </a:p>
        </p:txBody>
      </p:sp>
      <p:pic>
        <p:nvPicPr>
          <p:cNvPr id="5017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03230" y="638153"/>
            <a:ext cx="8847162" cy="66353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0929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2">
            <a:extLst>
              <a:ext uri="{FF2B5EF4-FFF2-40B4-BE49-F238E27FC236}">
                <a16:creationId xmlns:a16="http://schemas.microsoft.com/office/drawing/2014/main" id="{AB1F94F0-2E61-FA64-39E1-CB9B52739C9C}"/>
              </a:ext>
            </a:extLst>
          </p:cNvPr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>
              <a:alpha val="2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3AC95366-C832-3672-3028-464EA6F1BD1C}"/>
              </a:ext>
            </a:extLst>
          </p:cNvPr>
          <p:cNvSpPr/>
          <p:nvPr/>
        </p:nvSpPr>
        <p:spPr>
          <a:xfrm>
            <a:off x="0" y="12"/>
            <a:ext cx="10692130" cy="757077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0" y="53702"/>
            <a:ext cx="106934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/>
            <a:r>
              <a:rPr lang="ru-RU" sz="3000" b="1" dirty="0" smtClean="0">
                <a:solidFill>
                  <a:schemeClr val="bg1"/>
                </a:solidFill>
              </a:rPr>
              <a:t>Фестиваль «Спасская башня»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2" name="object 24">
            <a:extLst>
              <a:ext uri="{FF2B5EF4-FFF2-40B4-BE49-F238E27FC236}">
                <a16:creationId xmlns:a16="http://schemas.microsoft.com/office/drawing/2014/main" id="{3EDB103C-3E55-D633-B430-A9C8ED040264}"/>
              </a:ext>
            </a:extLst>
          </p:cNvPr>
          <p:cNvSpPr txBox="1"/>
          <p:nvPr/>
        </p:nvSpPr>
        <p:spPr>
          <a:xfrm>
            <a:off x="-1270" y="579045"/>
            <a:ext cx="1069340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9770" algn="ctr">
              <a:lnSpc>
                <a:spcPct val="100000"/>
              </a:lnSpc>
              <a:spcBef>
                <a:spcPts val="25"/>
              </a:spcBef>
            </a:pPr>
            <a:endParaRPr lang="ru-RU" sz="21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1" dirty="0"/>
          </a:p>
        </p:txBody>
      </p:sp>
      <p:pic>
        <p:nvPicPr>
          <p:cNvPr id="51202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58268" y="1066008"/>
            <a:ext cx="8659084" cy="64943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object 24">
            <a:extLst>
              <a:ext uri="{FF2B5EF4-FFF2-40B4-BE49-F238E27FC236}">
                <a16:creationId xmlns:a16="http://schemas.microsoft.com/office/drawing/2014/main" id="{3EDB103C-3E55-D633-B430-A9C8ED040264}"/>
              </a:ext>
            </a:extLst>
          </p:cNvPr>
          <p:cNvSpPr txBox="1"/>
          <p:nvPr/>
        </p:nvSpPr>
        <p:spPr>
          <a:xfrm>
            <a:off x="151130" y="731445"/>
            <a:ext cx="1069340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9770" algn="ctr">
              <a:lnSpc>
                <a:spcPct val="100000"/>
              </a:lnSpc>
              <a:spcBef>
                <a:spcPts val="25"/>
              </a:spcBef>
            </a:pPr>
            <a:endParaRPr lang="ru-RU" sz="21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00929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2">
            <a:extLst>
              <a:ext uri="{FF2B5EF4-FFF2-40B4-BE49-F238E27FC236}">
                <a16:creationId xmlns:a16="http://schemas.microsoft.com/office/drawing/2014/main" id="{AB1F94F0-2E61-FA64-39E1-CB9B52739C9C}"/>
              </a:ext>
            </a:extLst>
          </p:cNvPr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>
              <a:alpha val="2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3AC95366-C832-3672-3028-464EA6F1BD1C}"/>
              </a:ext>
            </a:extLst>
          </p:cNvPr>
          <p:cNvSpPr/>
          <p:nvPr/>
        </p:nvSpPr>
        <p:spPr>
          <a:xfrm>
            <a:off x="0" y="12"/>
            <a:ext cx="10692130" cy="757077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0" y="53702"/>
            <a:ext cx="106934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/>
            <a:r>
              <a:rPr lang="ru-RU" sz="3000" b="1" dirty="0" smtClean="0">
                <a:solidFill>
                  <a:schemeClr val="bg1"/>
                </a:solidFill>
              </a:rPr>
              <a:t>Организация выезда бойцов в океанариум Владивостока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2" name="object 24">
            <a:extLst>
              <a:ext uri="{FF2B5EF4-FFF2-40B4-BE49-F238E27FC236}">
                <a16:creationId xmlns:a16="http://schemas.microsoft.com/office/drawing/2014/main" id="{3EDB103C-3E55-D633-B430-A9C8ED040264}"/>
              </a:ext>
            </a:extLst>
          </p:cNvPr>
          <p:cNvSpPr txBox="1"/>
          <p:nvPr/>
        </p:nvSpPr>
        <p:spPr>
          <a:xfrm>
            <a:off x="-1270" y="579045"/>
            <a:ext cx="1069340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9770" algn="ctr">
              <a:lnSpc>
                <a:spcPct val="100000"/>
              </a:lnSpc>
              <a:spcBef>
                <a:spcPts val="25"/>
              </a:spcBef>
            </a:pPr>
            <a:endParaRPr lang="ru-RU" sz="21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1" dirty="0"/>
          </a:p>
        </p:txBody>
      </p:sp>
      <p:sp>
        <p:nvSpPr>
          <p:cNvPr id="8" name="object 24">
            <a:extLst>
              <a:ext uri="{FF2B5EF4-FFF2-40B4-BE49-F238E27FC236}">
                <a16:creationId xmlns:a16="http://schemas.microsoft.com/office/drawing/2014/main" id="{3EDB103C-3E55-D633-B430-A9C8ED040264}"/>
              </a:ext>
            </a:extLst>
          </p:cNvPr>
          <p:cNvSpPr txBox="1"/>
          <p:nvPr/>
        </p:nvSpPr>
        <p:spPr>
          <a:xfrm>
            <a:off x="151130" y="731445"/>
            <a:ext cx="1069340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9770" algn="ctr">
              <a:lnSpc>
                <a:spcPct val="100000"/>
              </a:lnSpc>
              <a:spcBef>
                <a:spcPts val="25"/>
              </a:spcBef>
            </a:pPr>
            <a:endParaRPr lang="ru-RU" sz="21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1" dirty="0"/>
          </a:p>
        </p:txBody>
      </p:sp>
      <p:pic>
        <p:nvPicPr>
          <p:cNvPr id="52227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50329" y="1107224"/>
            <a:ext cx="8390202" cy="62926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0929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2">
            <a:extLst>
              <a:ext uri="{FF2B5EF4-FFF2-40B4-BE49-F238E27FC236}">
                <a16:creationId xmlns:a16="http://schemas.microsoft.com/office/drawing/2014/main" id="{AB1F94F0-2E61-FA64-39E1-CB9B52739C9C}"/>
              </a:ext>
            </a:extLst>
          </p:cNvPr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>
              <a:alpha val="2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3AC95366-C832-3672-3028-464EA6F1BD1C}"/>
              </a:ext>
            </a:extLst>
          </p:cNvPr>
          <p:cNvSpPr/>
          <p:nvPr/>
        </p:nvSpPr>
        <p:spPr>
          <a:xfrm>
            <a:off x="0" y="12"/>
            <a:ext cx="10692130" cy="757077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0" y="53702"/>
            <a:ext cx="106934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/>
            <a:r>
              <a:rPr lang="ru-RU" sz="3000" b="1" dirty="0" smtClean="0">
                <a:solidFill>
                  <a:schemeClr val="bg1"/>
                </a:solidFill>
              </a:rPr>
              <a:t>Результаты работы службы психологической поддержки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2" name="object 24">
            <a:extLst>
              <a:ext uri="{FF2B5EF4-FFF2-40B4-BE49-F238E27FC236}">
                <a16:creationId xmlns:a16="http://schemas.microsoft.com/office/drawing/2014/main" id="{3EDB103C-3E55-D633-B430-A9C8ED040264}"/>
              </a:ext>
            </a:extLst>
          </p:cNvPr>
          <p:cNvSpPr txBox="1"/>
          <p:nvPr/>
        </p:nvSpPr>
        <p:spPr>
          <a:xfrm>
            <a:off x="-1270" y="579045"/>
            <a:ext cx="10693400" cy="705321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699770" algn="ctr">
              <a:lnSpc>
                <a:spcPct val="100000"/>
              </a:lnSpc>
              <a:spcBef>
                <a:spcPts val="25"/>
              </a:spcBef>
            </a:pPr>
            <a:endParaRPr lang="ru-RU" sz="2100" b="1" dirty="0"/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400" b="1" dirty="0"/>
          </a:p>
        </p:txBody>
      </p:sp>
      <p:sp>
        <p:nvSpPr>
          <p:cNvPr id="9" name="TextBox 8"/>
          <p:cNvSpPr txBox="1"/>
          <p:nvPr/>
        </p:nvSpPr>
        <p:spPr>
          <a:xfrm>
            <a:off x="0" y="923905"/>
            <a:ext cx="10693400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 smtClean="0"/>
              <a:t>Выполнили грант по программе психологической реабилитации. По гранту отработали с 240 бойцами, общее количество часов занятий по гранту – 1760</a:t>
            </a:r>
          </a:p>
          <a:p>
            <a:r>
              <a:rPr lang="ru-RU" sz="4400" b="1" dirty="0" smtClean="0"/>
              <a:t>За прошедший год психологами фонда проведено 8 387 часов занятий по психологической поддержке</a:t>
            </a:r>
          </a:p>
          <a:p>
            <a:r>
              <a:rPr lang="ru-RU" sz="4400" b="1" dirty="0" smtClean="0"/>
              <a:t>Всего – более 17 000 часов</a:t>
            </a:r>
            <a:endParaRPr lang="ru-RU" sz="4400" b="1" dirty="0"/>
          </a:p>
        </p:txBody>
      </p:sp>
    </p:spTree>
    <p:extLst>
      <p:ext uri="{BB962C8B-B14F-4D97-AF65-F5344CB8AC3E}">
        <p14:creationId xmlns:p14="http://schemas.microsoft.com/office/powerpoint/2010/main" val="3613451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2">
            <a:extLst>
              <a:ext uri="{FF2B5EF4-FFF2-40B4-BE49-F238E27FC236}">
                <a16:creationId xmlns:a16="http://schemas.microsoft.com/office/drawing/2014/main" id="{AB1F94F0-2E61-FA64-39E1-CB9B52739C9C}"/>
              </a:ext>
            </a:extLst>
          </p:cNvPr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>
              <a:alpha val="2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3AC95366-C832-3672-3028-464EA6F1BD1C}"/>
              </a:ext>
            </a:extLst>
          </p:cNvPr>
          <p:cNvSpPr/>
          <p:nvPr/>
        </p:nvSpPr>
        <p:spPr>
          <a:xfrm>
            <a:off x="0" y="12"/>
            <a:ext cx="10692130" cy="757077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0" y="53702"/>
            <a:ext cx="106934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/>
            <a:r>
              <a:rPr lang="ru-RU" sz="3000" b="1" dirty="0" smtClean="0">
                <a:solidFill>
                  <a:schemeClr val="bg1"/>
                </a:solidFill>
              </a:rPr>
              <a:t>Результаты работы патронажной службы фонда</a:t>
            </a:r>
            <a:endParaRPr lang="ru-RU" sz="3000" b="1" dirty="0">
              <a:solidFill>
                <a:schemeClr val="bg1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0" y="781029"/>
            <a:ext cx="10531276" cy="6771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dirty="0" smtClean="0"/>
              <a:t>Работа организована в 19 лечебных учреждениях как министерства обороны, так и министерства здравоохранения</a:t>
            </a:r>
          </a:p>
          <a:p>
            <a:r>
              <a:rPr lang="ru-RU" sz="3200" b="1" dirty="0" smtClean="0"/>
              <a:t>В патронажной службе работает более 150 человек. За 2024 год отработано 18 663 часа. Учет работы добровольцев фонда ведется  на платформе </a:t>
            </a:r>
            <a:r>
              <a:rPr lang="ru-RU" sz="3200" b="1" i="1" dirty="0" err="1" smtClean="0"/>
              <a:t>добро.ру</a:t>
            </a:r>
            <a:endParaRPr lang="ru-RU" sz="3200" b="1" i="1" dirty="0" smtClean="0"/>
          </a:p>
          <a:p>
            <a:r>
              <a:rPr lang="ru-RU" sz="3200" b="1" dirty="0" smtClean="0"/>
              <a:t>Для организации работ на месте и помощи в работе было организованы командировки патронажных сестер:</a:t>
            </a:r>
          </a:p>
          <a:p>
            <a:r>
              <a:rPr lang="ru-RU" sz="3200" b="1" dirty="0" smtClean="0"/>
              <a:t>Санкт-Петербург – 2</a:t>
            </a:r>
          </a:p>
          <a:p>
            <a:r>
              <a:rPr lang="ru-RU" sz="3200" b="1" dirty="0" smtClean="0"/>
              <a:t>Ростов-на-Дону – 3</a:t>
            </a:r>
          </a:p>
          <a:p>
            <a:r>
              <a:rPr lang="ru-RU" sz="3200" b="1" dirty="0" smtClean="0"/>
              <a:t>Донецк – 1</a:t>
            </a:r>
          </a:p>
          <a:p>
            <a:r>
              <a:rPr lang="ru-RU" sz="3200" b="1" dirty="0" smtClean="0"/>
              <a:t>Организовано на постоянной основе обучение патронажных сестер уходу за тяжелоранеными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00929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2">
            <a:extLst>
              <a:ext uri="{FF2B5EF4-FFF2-40B4-BE49-F238E27FC236}">
                <a16:creationId xmlns:a16="http://schemas.microsoft.com/office/drawing/2014/main" id="{AB1F94F0-2E61-FA64-39E1-CB9B52739C9C}"/>
              </a:ext>
            </a:extLst>
          </p:cNvPr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>
              <a:alpha val="2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3AC95366-C832-3672-3028-464EA6F1BD1C}"/>
              </a:ext>
            </a:extLst>
          </p:cNvPr>
          <p:cNvSpPr/>
          <p:nvPr/>
        </p:nvSpPr>
        <p:spPr>
          <a:xfrm>
            <a:off x="0" y="12"/>
            <a:ext cx="10692130" cy="757077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0" y="53702"/>
            <a:ext cx="106934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/>
            <a:r>
              <a:rPr lang="ru-RU" sz="3000" b="1" dirty="0" smtClean="0">
                <a:solidFill>
                  <a:schemeClr val="bg1"/>
                </a:solidFill>
              </a:rPr>
              <a:t>Обучение патронажной службы фонда в </a:t>
            </a:r>
            <a:r>
              <a:rPr lang="ru-RU" sz="3000" b="1" dirty="0" err="1" smtClean="0">
                <a:solidFill>
                  <a:schemeClr val="bg1"/>
                </a:solidFill>
              </a:rPr>
              <a:t>коворкинг-центре</a:t>
            </a:r>
            <a:endParaRPr lang="ru-RU" sz="3000" b="1" dirty="0">
              <a:solidFill>
                <a:schemeClr val="bg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09590"/>
            <a:ext cx="5132386" cy="68431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562724" y="810779"/>
            <a:ext cx="4429156" cy="64414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0929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2">
            <a:extLst>
              <a:ext uri="{FF2B5EF4-FFF2-40B4-BE49-F238E27FC236}">
                <a16:creationId xmlns:a16="http://schemas.microsoft.com/office/drawing/2014/main" id="{AB1F94F0-2E61-FA64-39E1-CB9B52739C9C}"/>
              </a:ext>
            </a:extLst>
          </p:cNvPr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>
              <a:alpha val="2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3AC95366-C832-3672-3028-464EA6F1BD1C}"/>
              </a:ext>
            </a:extLst>
          </p:cNvPr>
          <p:cNvSpPr/>
          <p:nvPr/>
        </p:nvSpPr>
        <p:spPr>
          <a:xfrm>
            <a:off x="0" y="12"/>
            <a:ext cx="10692130" cy="757077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0" y="53702"/>
            <a:ext cx="106934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/>
            <a:r>
              <a:rPr lang="ru-RU" sz="3000" b="1" dirty="0" smtClean="0">
                <a:solidFill>
                  <a:schemeClr val="bg1"/>
                </a:solidFill>
              </a:rPr>
              <a:t>Обучение патронажной службы фонда в </a:t>
            </a:r>
            <a:r>
              <a:rPr lang="ru-RU" sz="3000" b="1" dirty="0" err="1" smtClean="0">
                <a:solidFill>
                  <a:schemeClr val="bg1"/>
                </a:solidFill>
              </a:rPr>
              <a:t>коворкинг-центре</a:t>
            </a:r>
            <a:endParaRPr lang="ru-RU" sz="3000" b="1" dirty="0">
              <a:solidFill>
                <a:schemeClr val="bg1"/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1028"/>
            <a:ext cx="8704286" cy="65282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0929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object 2">
            <a:extLst>
              <a:ext uri="{FF2B5EF4-FFF2-40B4-BE49-F238E27FC236}">
                <a16:creationId xmlns:a16="http://schemas.microsoft.com/office/drawing/2014/main" id="{AB1F94F0-2E61-FA64-39E1-CB9B52739C9C}"/>
              </a:ext>
            </a:extLst>
          </p:cNvPr>
          <p:cNvSpPr/>
          <p:nvPr/>
        </p:nvSpPr>
        <p:spPr>
          <a:xfrm>
            <a:off x="0" y="12"/>
            <a:ext cx="10692130" cy="7560309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>
              <a:alpha val="2000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2">
            <a:extLst>
              <a:ext uri="{FF2B5EF4-FFF2-40B4-BE49-F238E27FC236}">
                <a16:creationId xmlns:a16="http://schemas.microsoft.com/office/drawing/2014/main" id="{3AC95366-C832-3672-3028-464EA6F1BD1C}"/>
              </a:ext>
            </a:extLst>
          </p:cNvPr>
          <p:cNvSpPr/>
          <p:nvPr/>
        </p:nvSpPr>
        <p:spPr>
          <a:xfrm>
            <a:off x="0" y="12"/>
            <a:ext cx="10692130" cy="757077"/>
          </a:xfrm>
          <a:custGeom>
            <a:avLst/>
            <a:gdLst/>
            <a:ahLst/>
            <a:cxnLst/>
            <a:rect l="l" t="t" r="r" b="b"/>
            <a:pathLst>
              <a:path w="10692130" h="7560309">
                <a:moveTo>
                  <a:pt x="10692003" y="0"/>
                </a:moveTo>
                <a:lnTo>
                  <a:pt x="0" y="0"/>
                </a:lnTo>
                <a:lnTo>
                  <a:pt x="0" y="7559992"/>
                </a:lnTo>
                <a:lnTo>
                  <a:pt x="10692003" y="7559992"/>
                </a:lnTo>
                <a:lnTo>
                  <a:pt x="10692003" y="0"/>
                </a:lnTo>
                <a:close/>
              </a:path>
            </a:pathLst>
          </a:custGeom>
          <a:solidFill>
            <a:srgbClr val="0E5DA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0" y="53702"/>
            <a:ext cx="10693400" cy="474489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R="5080" algn="ctr"/>
            <a:r>
              <a:rPr lang="ru-RU" sz="3000" b="1" dirty="0" smtClean="0">
                <a:solidFill>
                  <a:schemeClr val="bg1"/>
                </a:solidFill>
              </a:rPr>
              <a:t>Патронажные сестры фонда в госпитале</a:t>
            </a:r>
            <a:endParaRPr lang="ru-RU" sz="3000" b="1" dirty="0">
              <a:solidFill>
                <a:schemeClr val="bg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781029"/>
            <a:ext cx="10693400" cy="575265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0092998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2571</TotalTime>
  <Words>320</Words>
  <Application>Microsoft Office PowerPoint</Application>
  <PresentationFormat>Произвольный</PresentationFormat>
  <Paragraphs>41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Tahoma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Забегаев Сергей Константинович</dc:creator>
  <cp:lastModifiedBy>ilmira1302</cp:lastModifiedBy>
  <cp:revision>199</cp:revision>
  <dcterms:created xsi:type="dcterms:W3CDTF">2023-04-05T08:07:59Z</dcterms:created>
  <dcterms:modified xsi:type="dcterms:W3CDTF">2025-02-28T13:57:06Z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2023-02-20T00:00:00Z</vt:filetime>
  </property>
  <property fmtid="{D5CDD505-2E9C-101B-9397-08002B2CF9AE}" pid="3" name="Creator">
    <vt:lpwstr>Adobe InDesign 18.1 (Windows)</vt:lpwstr>
  </property>
  <property fmtid="{D5CDD505-2E9C-101B-9397-08002B2CF9AE}" pid="4" name="LastSaved">
    <vt:filetime>2023-04-05T00:00:00Z</vt:filetime>
  </property>
</Properties>
</file>