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Tenor Sans" charset="-52"/>
      <p:regular r:id="rId15"/>
    </p:embeddedFon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9" d="100"/>
          <a:sy n="59" d="100"/>
        </p:scale>
        <p:origin x="-418"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0.svg"/><Relationship Id="rId7" Type="http://schemas.openxmlformats.org/officeDocument/2006/relationships/image" Target="../media/image14.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5.jpeg"/><Relationship Id="rId5" Type="http://schemas.openxmlformats.org/officeDocument/2006/relationships/image" Target="../media/image52.svg"/><Relationship Id="rId10" Type="http://schemas.openxmlformats.org/officeDocument/2006/relationships/image" Target="../media/image34.jpeg"/><Relationship Id="rId4" Type="http://schemas.openxmlformats.org/officeDocument/2006/relationships/image" Target="../media/image31.pn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2.jpe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0.jpeg"/><Relationship Id="rId5" Type="http://schemas.openxmlformats.org/officeDocument/2006/relationships/image" Target="../media/image60.svg"/><Relationship Id="rId10" Type="http://schemas.openxmlformats.org/officeDocument/2006/relationships/image" Target="../media/image39.jpeg"/><Relationship Id="rId4" Type="http://schemas.openxmlformats.org/officeDocument/2006/relationships/image" Target="../media/image37.png"/><Relationship Id="rId9" Type="http://schemas.openxmlformats.org/officeDocument/2006/relationships/image" Target="../media/image12.svg"/><Relationship Id="rId14"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9.png"/><Relationship Id="rId3" Type="http://schemas.openxmlformats.org/officeDocument/2006/relationships/image" Target="../media/image58.svg"/><Relationship Id="rId7" Type="http://schemas.openxmlformats.org/officeDocument/2006/relationships/image" Target="../media/image10.svg"/><Relationship Id="rId12" Type="http://schemas.openxmlformats.org/officeDocument/2006/relationships/image" Target="../media/image7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8.png"/><Relationship Id="rId5" Type="http://schemas.openxmlformats.org/officeDocument/2006/relationships/image" Target="../media/image69.svg"/><Relationship Id="rId10" Type="http://schemas.openxmlformats.org/officeDocument/2006/relationships/image" Target="../media/image47.jpeg"/><Relationship Id="rId4" Type="http://schemas.openxmlformats.org/officeDocument/2006/relationships/image" Target="../media/image44.png"/><Relationship Id="rId9" Type="http://schemas.openxmlformats.org/officeDocument/2006/relationships/image" Target="../media/image46.jpeg"/><Relationship Id="rId14" Type="http://schemas.openxmlformats.org/officeDocument/2006/relationships/image" Target="../media/image76.sv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2.svg"/><Relationship Id="rId7" Type="http://schemas.openxmlformats.org/officeDocument/2006/relationships/image" Target="../media/image78.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80.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hyperlink" Target="https://unostkms.profiedu.ru"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4.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svg"/><Relationship Id="rId7"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6.svg"/><Relationship Id="rId4" Type="http://schemas.openxmlformats.org/officeDocument/2006/relationships/image" Target="../media/image13.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18.pn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0.svg"/><Relationship Id="rId7" Type="http://schemas.openxmlformats.org/officeDocument/2006/relationships/image" Target="../media/image1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0.svg"/><Relationship Id="rId10" Type="http://schemas.openxmlformats.org/officeDocument/2006/relationships/image" Target="../media/image25.jpeg"/><Relationship Id="rId4" Type="http://schemas.openxmlformats.org/officeDocument/2006/relationships/image" Target="../media/image10.pn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2.svg"/><Relationship Id="rId7"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45.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D5C9"/>
        </a:solidFill>
        <a:effectLst/>
      </p:bgPr>
    </p:bg>
    <p:spTree>
      <p:nvGrpSpPr>
        <p:cNvPr id="1" name=""/>
        <p:cNvGrpSpPr/>
        <p:nvPr/>
      </p:nvGrpSpPr>
      <p:grpSpPr>
        <a:xfrm>
          <a:off x="0" y="0"/>
          <a:ext cx="0" cy="0"/>
          <a:chOff x="0" y="0"/>
          <a:chExt cx="0" cy="0"/>
        </a:xfrm>
      </p:grpSpPr>
      <p:sp>
        <p:nvSpPr>
          <p:cNvPr id="2" name="Freeform 2"/>
          <p:cNvSpPr/>
          <p:nvPr/>
        </p:nvSpPr>
        <p:spPr>
          <a:xfrm rot="-5133204">
            <a:off x="-1567201" y="-3208716"/>
            <a:ext cx="13676622" cy="17292281"/>
          </a:xfrm>
          <a:custGeom>
            <a:avLst/>
            <a:gdLst/>
            <a:ahLst/>
            <a:cxnLst/>
            <a:rect l="l" t="t" r="r" b="b"/>
            <a:pathLst>
              <a:path w="13676622" h="17292281">
                <a:moveTo>
                  <a:pt x="0" y="0"/>
                </a:moveTo>
                <a:lnTo>
                  <a:pt x="13676622" y="0"/>
                </a:lnTo>
                <a:lnTo>
                  <a:pt x="13676622" y="17292281"/>
                </a:lnTo>
                <a:lnTo>
                  <a:pt x="0" y="172922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111384">
            <a:off x="14901114" y="-692676"/>
            <a:ext cx="12122938" cy="11672351"/>
          </a:xfrm>
          <a:custGeom>
            <a:avLst/>
            <a:gdLst/>
            <a:ahLst/>
            <a:cxnLst/>
            <a:rect l="l" t="t" r="r" b="b"/>
            <a:pathLst>
              <a:path w="12122938" h="11672351">
                <a:moveTo>
                  <a:pt x="0" y="0"/>
                </a:moveTo>
                <a:lnTo>
                  <a:pt x="12122938" y="0"/>
                </a:lnTo>
                <a:lnTo>
                  <a:pt x="12122938" y="11672352"/>
                </a:lnTo>
                <a:lnTo>
                  <a:pt x="0" y="116723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491620">
            <a:off x="-213391" y="-446545"/>
            <a:ext cx="13664723" cy="3403758"/>
          </a:xfrm>
          <a:custGeom>
            <a:avLst/>
            <a:gdLst/>
            <a:ahLst/>
            <a:cxnLst/>
            <a:rect l="l" t="t" r="r" b="b"/>
            <a:pathLst>
              <a:path w="13664723" h="3403758">
                <a:moveTo>
                  <a:pt x="0" y="0"/>
                </a:moveTo>
                <a:lnTo>
                  <a:pt x="13664723" y="0"/>
                </a:lnTo>
                <a:lnTo>
                  <a:pt x="13664723" y="3403758"/>
                </a:lnTo>
                <a:lnTo>
                  <a:pt x="0" y="34037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5119339" y="-705410"/>
            <a:ext cx="6337322" cy="4136543"/>
          </a:xfrm>
          <a:custGeom>
            <a:avLst/>
            <a:gdLst/>
            <a:ahLst/>
            <a:cxnLst/>
            <a:rect l="l" t="t" r="r" b="b"/>
            <a:pathLst>
              <a:path w="6337322" h="4136543">
                <a:moveTo>
                  <a:pt x="0" y="0"/>
                </a:moveTo>
                <a:lnTo>
                  <a:pt x="6337322" y="0"/>
                </a:lnTo>
                <a:lnTo>
                  <a:pt x="6337322" y="4136544"/>
                </a:lnTo>
                <a:lnTo>
                  <a:pt x="0" y="413654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2292806">
            <a:off x="8891850" y="8378163"/>
            <a:ext cx="4308252" cy="3524933"/>
          </a:xfrm>
          <a:custGeom>
            <a:avLst/>
            <a:gdLst/>
            <a:ahLst/>
            <a:cxnLst/>
            <a:rect l="l" t="t" r="r" b="b"/>
            <a:pathLst>
              <a:path w="4308252" h="3524933">
                <a:moveTo>
                  <a:pt x="0" y="0"/>
                </a:moveTo>
                <a:lnTo>
                  <a:pt x="4308252" y="0"/>
                </a:lnTo>
                <a:lnTo>
                  <a:pt x="4308252" y="3524933"/>
                </a:lnTo>
                <a:lnTo>
                  <a:pt x="0" y="35249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7" name="Group 7"/>
          <p:cNvGrpSpPr/>
          <p:nvPr/>
        </p:nvGrpSpPr>
        <p:grpSpPr>
          <a:xfrm>
            <a:off x="602116" y="2007605"/>
            <a:ext cx="13226632" cy="6859639"/>
            <a:chOff x="0" y="0"/>
            <a:chExt cx="17635509" cy="9146185"/>
          </a:xfrm>
        </p:grpSpPr>
        <p:sp>
          <p:nvSpPr>
            <p:cNvPr id="8" name="TextBox 8"/>
            <p:cNvSpPr txBox="1"/>
            <p:nvPr/>
          </p:nvSpPr>
          <p:spPr>
            <a:xfrm>
              <a:off x="0" y="498273"/>
              <a:ext cx="17635509" cy="3471545"/>
            </a:xfrm>
            <a:prstGeom prst="rect">
              <a:avLst/>
            </a:prstGeom>
          </p:spPr>
          <p:txBody>
            <a:bodyPr lIns="0" tIns="0" rIns="0" bIns="0" rtlCol="0" anchor="t">
              <a:spAutoFit/>
            </a:bodyPr>
            <a:lstStyle/>
            <a:p>
              <a:pPr algn="l">
                <a:lnSpc>
                  <a:spcPts val="6600"/>
                </a:lnSpc>
              </a:pPr>
              <a:r>
                <a:rPr lang="en-US" sz="6600" spc="-132">
                  <a:solidFill>
                    <a:srgbClr val="F4F4F4"/>
                  </a:solidFill>
                  <a:latin typeface="Tenor Sans"/>
                </a:rPr>
                <a:t>Муниципальное образовательное учреждение дополнительного образования </a:t>
              </a:r>
            </a:p>
          </p:txBody>
        </p:sp>
        <p:sp>
          <p:nvSpPr>
            <p:cNvPr id="9" name="TextBox 9"/>
            <p:cNvSpPr txBox="1"/>
            <p:nvPr/>
          </p:nvSpPr>
          <p:spPr>
            <a:xfrm>
              <a:off x="0" y="4895930"/>
              <a:ext cx="13738375" cy="4255770"/>
            </a:xfrm>
            <a:prstGeom prst="rect">
              <a:avLst/>
            </a:prstGeom>
          </p:spPr>
          <p:txBody>
            <a:bodyPr lIns="0" tIns="0" rIns="0" bIns="0" rtlCol="0" anchor="t">
              <a:spAutoFit/>
            </a:bodyPr>
            <a:lstStyle/>
            <a:p>
              <a:pPr algn="just">
                <a:lnSpc>
                  <a:spcPts val="8400"/>
                </a:lnSpc>
              </a:pPr>
              <a:r>
                <a:rPr lang="en-US" sz="6000">
                  <a:solidFill>
                    <a:srgbClr val="F4F4F4"/>
                  </a:solidFill>
                  <a:latin typeface="Tenor Sans"/>
                </a:rPr>
                <a:t>«ЦЕНТР ВНЕШКОЛЬНОЙ РАБОТЫ  «ЮНОСТЬ»</a:t>
              </a:r>
            </a:p>
            <a:p>
              <a:pPr algn="just">
                <a:lnSpc>
                  <a:spcPts val="8820"/>
                </a:lnSpc>
                <a:spcBef>
                  <a:spcPct val="0"/>
                </a:spcBef>
              </a:pPr>
              <a:endParaRPr lang="en-US" sz="6000">
                <a:solidFill>
                  <a:srgbClr val="F4F4F4"/>
                </a:solidFill>
                <a:latin typeface="Tenor Sans"/>
              </a:endParaRPr>
            </a:p>
          </p:txBody>
        </p:sp>
      </p:grpSp>
      <p:sp>
        <p:nvSpPr>
          <p:cNvPr id="10" name="TextBox 10"/>
          <p:cNvSpPr txBox="1"/>
          <p:nvPr/>
        </p:nvSpPr>
        <p:spPr>
          <a:xfrm>
            <a:off x="602116" y="9239250"/>
            <a:ext cx="7564041" cy="781050"/>
          </a:xfrm>
          <a:prstGeom prst="rect">
            <a:avLst/>
          </a:prstGeom>
        </p:spPr>
        <p:txBody>
          <a:bodyPr lIns="0" tIns="0" rIns="0" bIns="0" rtlCol="0" anchor="t">
            <a:spAutoFit/>
          </a:bodyPr>
          <a:lstStyle/>
          <a:p>
            <a:pPr algn="ctr">
              <a:lnSpc>
                <a:spcPts val="6000"/>
              </a:lnSpc>
              <a:spcBef>
                <a:spcPct val="0"/>
              </a:spcBef>
            </a:pPr>
            <a:r>
              <a:rPr lang="en-US" sz="5000" spc="-100">
                <a:solidFill>
                  <a:srgbClr val="F4F4F4"/>
                </a:solidFill>
                <a:latin typeface="Tenor Sans"/>
              </a:rPr>
              <a:t>г.Комсомольск-на-Амуре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5201216" y="-840442"/>
            <a:ext cx="4471096" cy="2845243"/>
          </a:xfrm>
          <a:custGeom>
            <a:avLst/>
            <a:gdLst/>
            <a:ahLst/>
            <a:cxnLst/>
            <a:rect l="l" t="t" r="r" b="b"/>
            <a:pathLst>
              <a:path w="4471096" h="2845243">
                <a:moveTo>
                  <a:pt x="0" y="0"/>
                </a:moveTo>
                <a:lnTo>
                  <a:pt x="4471096" y="0"/>
                </a:lnTo>
                <a:lnTo>
                  <a:pt x="4471096" y="2845243"/>
                </a:lnTo>
                <a:lnTo>
                  <a:pt x="0" y="28452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38606">
            <a:off x="1148013" y="7614740"/>
            <a:ext cx="3574798" cy="4156742"/>
          </a:xfrm>
          <a:custGeom>
            <a:avLst/>
            <a:gdLst/>
            <a:ahLst/>
            <a:cxnLst/>
            <a:rect l="l" t="t" r="r" b="b"/>
            <a:pathLst>
              <a:path w="3574798" h="4156742">
                <a:moveTo>
                  <a:pt x="0" y="0"/>
                </a:moveTo>
                <a:lnTo>
                  <a:pt x="3574798" y="0"/>
                </a:lnTo>
                <a:lnTo>
                  <a:pt x="3574798" y="4156742"/>
                </a:lnTo>
                <a:lnTo>
                  <a:pt x="0" y="41567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272797" y="1337614"/>
            <a:ext cx="4190630" cy="2933441"/>
          </a:xfrm>
          <a:custGeom>
            <a:avLst/>
            <a:gdLst/>
            <a:ahLst/>
            <a:cxnLst/>
            <a:rect l="l" t="t" r="r" b="b"/>
            <a:pathLst>
              <a:path w="4190630" h="2933441">
                <a:moveTo>
                  <a:pt x="0" y="0"/>
                </a:moveTo>
                <a:lnTo>
                  <a:pt x="4190630" y="0"/>
                </a:lnTo>
                <a:lnTo>
                  <a:pt x="4190630" y="2933441"/>
                </a:lnTo>
                <a:lnTo>
                  <a:pt x="0" y="293344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 name="Group 5"/>
          <p:cNvGrpSpPr/>
          <p:nvPr/>
        </p:nvGrpSpPr>
        <p:grpSpPr>
          <a:xfrm>
            <a:off x="2021959" y="5458018"/>
            <a:ext cx="4235092" cy="423509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6666" r="-16666"/>
              </a:stretch>
            </a:blipFill>
          </p:spPr>
        </p:sp>
      </p:grpSp>
      <p:sp>
        <p:nvSpPr>
          <p:cNvPr id="7" name="TextBox 7"/>
          <p:cNvSpPr txBox="1"/>
          <p:nvPr/>
        </p:nvSpPr>
        <p:spPr>
          <a:xfrm>
            <a:off x="10868008" y="5524500"/>
            <a:ext cx="6750631" cy="4800600"/>
          </a:xfrm>
          <a:prstGeom prst="rect">
            <a:avLst/>
          </a:prstGeom>
        </p:spPr>
        <p:txBody>
          <a:bodyPr lIns="0" tIns="0" rIns="0" bIns="0" rtlCol="0" anchor="t">
            <a:spAutoFit/>
          </a:bodyPr>
          <a:lstStyle/>
          <a:p>
            <a:pPr algn="ctr">
              <a:lnSpc>
                <a:spcPts val="4200"/>
              </a:lnSpc>
              <a:spcBef>
                <a:spcPct val="0"/>
              </a:spcBef>
            </a:pPr>
            <a:r>
              <a:rPr lang="en-US" sz="3000">
                <a:solidFill>
                  <a:srgbClr val="994C38"/>
                </a:solidFill>
                <a:latin typeface="Tenor Sans Medium"/>
              </a:rPr>
              <a:t>Не забываем и про мадшее звено. Для них на постоянной основе проводятся различного рода утренники, сказки, спектакли, а также акции, направленные, например, на привлечение внимания младших школьников  быть внимательнее к своей безопасности </a:t>
            </a:r>
          </a:p>
        </p:txBody>
      </p:sp>
      <p:sp>
        <p:nvSpPr>
          <p:cNvPr id="8" name="TextBox 8"/>
          <p:cNvSpPr txBox="1"/>
          <p:nvPr/>
        </p:nvSpPr>
        <p:spPr>
          <a:xfrm>
            <a:off x="1054303" y="505980"/>
            <a:ext cx="8837299" cy="2667000"/>
          </a:xfrm>
          <a:prstGeom prst="rect">
            <a:avLst/>
          </a:prstGeom>
        </p:spPr>
        <p:txBody>
          <a:bodyPr lIns="0" tIns="0" rIns="0" bIns="0" rtlCol="0" anchor="t">
            <a:spAutoFit/>
          </a:bodyPr>
          <a:lstStyle/>
          <a:p>
            <a:pPr algn="ctr">
              <a:lnSpc>
                <a:spcPts val="4200"/>
              </a:lnSpc>
              <a:spcBef>
                <a:spcPct val="0"/>
              </a:spcBef>
            </a:pPr>
            <a:r>
              <a:rPr lang="en-US" sz="3000">
                <a:solidFill>
                  <a:srgbClr val="994C38"/>
                </a:solidFill>
                <a:latin typeface="Tenor Sans Medium"/>
              </a:rPr>
              <a:t>Педагоги-организаторы не отстают и от своих учеников. они также активно участвуют  в жизни и мероприятиях города. Например, стали победителями рабочей и служащей лиги КВН.</a:t>
            </a:r>
          </a:p>
        </p:txBody>
      </p:sp>
      <p:grpSp>
        <p:nvGrpSpPr>
          <p:cNvPr id="9" name="Group 9"/>
          <p:cNvGrpSpPr/>
          <p:nvPr/>
        </p:nvGrpSpPr>
        <p:grpSpPr>
          <a:xfrm>
            <a:off x="10868008" y="-1276148"/>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t="-16666" b="-16666"/>
              </a:stretch>
            </a:blipFill>
          </p:spPr>
        </p:sp>
      </p:grpSp>
      <p:grpSp>
        <p:nvGrpSpPr>
          <p:cNvPr id="11" name="Group 11"/>
          <p:cNvGrpSpPr/>
          <p:nvPr/>
        </p:nvGrpSpPr>
        <p:grpSpPr>
          <a:xfrm>
            <a:off x="-319588" y="2723136"/>
            <a:ext cx="4166358" cy="416635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16666" r="-16666"/>
              </a:stretch>
            </a:blipFill>
          </p:spPr>
        </p:sp>
      </p:grpSp>
      <p:grpSp>
        <p:nvGrpSpPr>
          <p:cNvPr id="13" name="Group 13"/>
          <p:cNvGrpSpPr/>
          <p:nvPr/>
        </p:nvGrpSpPr>
        <p:grpSpPr>
          <a:xfrm>
            <a:off x="5885566" y="2804334"/>
            <a:ext cx="5246370" cy="524637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a:stretch>
            </a:blipFill>
          </p:spPr>
        </p:sp>
      </p:grpSp>
      <p:sp>
        <p:nvSpPr>
          <p:cNvPr id="15" name="TextBox 15"/>
          <p:cNvSpPr txBox="1"/>
          <p:nvPr/>
        </p:nvSpPr>
        <p:spPr>
          <a:xfrm>
            <a:off x="146905" y="6694912"/>
            <a:ext cx="1763591" cy="1851660"/>
          </a:xfrm>
          <a:prstGeom prst="rect">
            <a:avLst/>
          </a:prstGeom>
        </p:spPr>
        <p:txBody>
          <a:bodyPr lIns="0" tIns="0" rIns="0" bIns="0" rtlCol="0" anchor="t">
            <a:spAutoFit/>
          </a:bodyPr>
          <a:lstStyle/>
          <a:p>
            <a:pPr algn="ctr">
              <a:lnSpc>
                <a:spcPts val="2940"/>
              </a:lnSpc>
            </a:pPr>
            <a:r>
              <a:rPr lang="en-US" sz="2100">
                <a:solidFill>
                  <a:srgbClr val="CF6245"/>
                </a:solidFill>
                <a:latin typeface="Tenor Sans Medium"/>
              </a:rPr>
              <a:t>ВЕСЕННЯЯ ЛАГЕРНАЯ СМЕНА</a:t>
            </a:r>
          </a:p>
          <a:p>
            <a:pPr algn="ctr">
              <a:lnSpc>
                <a:spcPts val="2940"/>
              </a:lnSpc>
              <a:spcBef>
                <a:spcPct val="0"/>
              </a:spcBef>
            </a:pPr>
            <a:r>
              <a:rPr lang="en-US" sz="2100">
                <a:solidFill>
                  <a:srgbClr val="CF6245"/>
                </a:solidFill>
                <a:latin typeface="Tenor Sans Medium"/>
              </a:rPr>
              <a:t>“СМЕХ И ТОЧКА</a:t>
            </a:r>
            <a:r>
              <a:rPr lang="en-US" sz="2100">
                <a:solidFill>
                  <a:srgbClr val="E1B8A5"/>
                </a:solidFill>
                <a:latin typeface="Tenor Sans Medium"/>
              </a:rPr>
              <a:t>”</a:t>
            </a:r>
          </a:p>
        </p:txBody>
      </p:sp>
      <p:sp>
        <p:nvSpPr>
          <p:cNvPr id="16" name="TextBox 16"/>
          <p:cNvSpPr txBox="1"/>
          <p:nvPr/>
        </p:nvSpPr>
        <p:spPr>
          <a:xfrm>
            <a:off x="2776270" y="9399270"/>
            <a:ext cx="5605760" cy="737235"/>
          </a:xfrm>
          <a:prstGeom prst="rect">
            <a:avLst/>
          </a:prstGeom>
        </p:spPr>
        <p:txBody>
          <a:bodyPr lIns="0" tIns="0" rIns="0" bIns="0" rtlCol="0" anchor="t">
            <a:spAutoFit/>
          </a:bodyPr>
          <a:lstStyle/>
          <a:p>
            <a:pPr algn="ctr">
              <a:lnSpc>
                <a:spcPts val="2940"/>
              </a:lnSpc>
            </a:pPr>
            <a:r>
              <a:rPr lang="en-US" sz="2100">
                <a:solidFill>
                  <a:srgbClr val="CF6245"/>
                </a:solidFill>
                <a:latin typeface="Tenor Sans Medium"/>
              </a:rPr>
              <a:t>УТРЕННИК</a:t>
            </a:r>
          </a:p>
          <a:p>
            <a:pPr algn="ctr">
              <a:lnSpc>
                <a:spcPts val="2940"/>
              </a:lnSpc>
              <a:spcBef>
                <a:spcPct val="0"/>
              </a:spcBef>
            </a:pPr>
            <a:r>
              <a:rPr lang="en-US" sz="2100">
                <a:solidFill>
                  <a:srgbClr val="CF6245"/>
                </a:solidFill>
                <a:latin typeface="Tenor Sans Medium"/>
              </a:rPr>
              <a:t> “ПОСВЯЩЕНИЕ В ПЕРВОКЛАССНИКИ”</a:t>
            </a:r>
          </a:p>
        </p:txBody>
      </p:sp>
      <p:sp>
        <p:nvSpPr>
          <p:cNvPr id="17" name="TextBox 17"/>
          <p:cNvSpPr txBox="1"/>
          <p:nvPr/>
        </p:nvSpPr>
        <p:spPr>
          <a:xfrm>
            <a:off x="6763919" y="8003079"/>
            <a:ext cx="3489662" cy="1108710"/>
          </a:xfrm>
          <a:prstGeom prst="rect">
            <a:avLst/>
          </a:prstGeom>
        </p:spPr>
        <p:txBody>
          <a:bodyPr lIns="0" tIns="0" rIns="0" bIns="0" rtlCol="0" anchor="t">
            <a:spAutoFit/>
          </a:bodyPr>
          <a:lstStyle/>
          <a:p>
            <a:pPr algn="ctr">
              <a:lnSpc>
                <a:spcPts val="2940"/>
              </a:lnSpc>
            </a:pPr>
            <a:r>
              <a:rPr lang="en-US" sz="2100">
                <a:solidFill>
                  <a:srgbClr val="CF6245"/>
                </a:solidFill>
                <a:latin typeface="Tenor Sans Medium"/>
              </a:rPr>
              <a:t>БЛАГОТВОРИТЕЛЬНАЯ АКЦИЯ</a:t>
            </a:r>
          </a:p>
          <a:p>
            <a:pPr algn="ctr">
              <a:lnSpc>
                <a:spcPts val="2940"/>
              </a:lnSpc>
              <a:spcBef>
                <a:spcPct val="0"/>
              </a:spcBef>
            </a:pPr>
            <a:r>
              <a:rPr lang="en-US" sz="2100">
                <a:solidFill>
                  <a:srgbClr val="CF6245"/>
                </a:solidFill>
                <a:latin typeface="Tenor Sans Medium"/>
              </a:rPr>
              <a:t> “БЕЛАЯ РОМАШКА”</a:t>
            </a:r>
          </a:p>
        </p:txBody>
      </p:sp>
      <p:sp>
        <p:nvSpPr>
          <p:cNvPr id="18" name="TextBox 18"/>
          <p:cNvSpPr txBox="1"/>
          <p:nvPr/>
        </p:nvSpPr>
        <p:spPr>
          <a:xfrm>
            <a:off x="13170286" y="3922597"/>
            <a:ext cx="4734488" cy="1108710"/>
          </a:xfrm>
          <a:prstGeom prst="rect">
            <a:avLst/>
          </a:prstGeom>
        </p:spPr>
        <p:txBody>
          <a:bodyPr lIns="0" tIns="0" rIns="0" bIns="0" rtlCol="0" anchor="t">
            <a:spAutoFit/>
          </a:bodyPr>
          <a:lstStyle/>
          <a:p>
            <a:pPr algn="ctr">
              <a:lnSpc>
                <a:spcPts val="2940"/>
              </a:lnSpc>
              <a:spcBef>
                <a:spcPct val="0"/>
              </a:spcBef>
            </a:pPr>
            <a:r>
              <a:rPr lang="en-US" sz="2100">
                <a:solidFill>
                  <a:srgbClr val="CF6245"/>
                </a:solidFill>
                <a:latin typeface="Tenor Sans Medium"/>
              </a:rPr>
              <a:t>1 МЕСТО В ФИНАЛЕ ЛИГИ РАБОЧЕЙ И СУЖАЩЕЙ МОЛОДЕЖИ КВН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rot="-5626234">
            <a:off x="4866649" y="-2106152"/>
            <a:ext cx="3567765" cy="5057399"/>
          </a:xfrm>
          <a:custGeom>
            <a:avLst/>
            <a:gdLst/>
            <a:ahLst/>
            <a:cxnLst/>
            <a:rect l="l" t="t" r="r" b="b"/>
            <a:pathLst>
              <a:path w="3567765" h="5057399">
                <a:moveTo>
                  <a:pt x="0" y="0"/>
                </a:moveTo>
                <a:lnTo>
                  <a:pt x="3567765" y="0"/>
                </a:lnTo>
                <a:lnTo>
                  <a:pt x="3567765" y="5057398"/>
                </a:lnTo>
                <a:lnTo>
                  <a:pt x="0" y="5057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303679" y="8643981"/>
            <a:ext cx="5452752" cy="1358231"/>
          </a:xfrm>
          <a:custGeom>
            <a:avLst/>
            <a:gdLst/>
            <a:ahLst/>
            <a:cxnLst/>
            <a:rect l="l" t="t" r="r" b="b"/>
            <a:pathLst>
              <a:path w="5452752" h="1358231">
                <a:moveTo>
                  <a:pt x="0" y="0"/>
                </a:moveTo>
                <a:lnTo>
                  <a:pt x="5452753" y="0"/>
                </a:lnTo>
                <a:lnTo>
                  <a:pt x="5452753" y="1358232"/>
                </a:lnTo>
                <a:lnTo>
                  <a:pt x="0" y="13582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676126">
            <a:off x="-1126336" y="5403939"/>
            <a:ext cx="6002186" cy="6628921"/>
          </a:xfrm>
          <a:custGeom>
            <a:avLst/>
            <a:gdLst/>
            <a:ahLst/>
            <a:cxnLst/>
            <a:rect l="l" t="t" r="r" b="b"/>
            <a:pathLst>
              <a:path w="6002186" h="6628921">
                <a:moveTo>
                  <a:pt x="0" y="0"/>
                </a:moveTo>
                <a:lnTo>
                  <a:pt x="6002187" y="0"/>
                </a:lnTo>
                <a:lnTo>
                  <a:pt x="6002187" y="6628921"/>
                </a:lnTo>
                <a:lnTo>
                  <a:pt x="0" y="66289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8430071">
            <a:off x="14940912" y="1086930"/>
            <a:ext cx="6086583" cy="4968865"/>
          </a:xfrm>
          <a:custGeom>
            <a:avLst/>
            <a:gdLst/>
            <a:ahLst/>
            <a:cxnLst/>
            <a:rect l="l" t="t" r="r" b="b"/>
            <a:pathLst>
              <a:path w="6086583" h="4968865">
                <a:moveTo>
                  <a:pt x="0" y="0"/>
                </a:moveTo>
                <a:lnTo>
                  <a:pt x="6086584" y="0"/>
                </a:lnTo>
                <a:lnTo>
                  <a:pt x="6086584" y="4968865"/>
                </a:lnTo>
                <a:lnTo>
                  <a:pt x="0" y="496886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11070104" y="5530380"/>
            <a:ext cx="3787575" cy="378757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16666" r="-16666"/>
              </a:stretch>
            </a:blipFill>
          </p:spPr>
        </p:sp>
      </p:grpSp>
      <p:grpSp>
        <p:nvGrpSpPr>
          <p:cNvPr id="8" name="Group 8"/>
          <p:cNvGrpSpPr/>
          <p:nvPr/>
        </p:nvGrpSpPr>
        <p:grpSpPr>
          <a:xfrm>
            <a:off x="154685" y="2953734"/>
            <a:ext cx="3855310" cy="385531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16666" r="-16666"/>
              </a:stretch>
            </a:blipFill>
          </p:spPr>
        </p:sp>
      </p:grpSp>
      <p:grpSp>
        <p:nvGrpSpPr>
          <p:cNvPr id="10" name="Group 10"/>
          <p:cNvGrpSpPr/>
          <p:nvPr/>
        </p:nvGrpSpPr>
        <p:grpSpPr>
          <a:xfrm>
            <a:off x="3510865" y="5064746"/>
            <a:ext cx="3909626" cy="390962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16666" r="-16666"/>
              </a:stretch>
            </a:blipFill>
          </p:spPr>
        </p:sp>
      </p:grpSp>
      <p:grpSp>
        <p:nvGrpSpPr>
          <p:cNvPr id="12" name="Group 12"/>
          <p:cNvGrpSpPr/>
          <p:nvPr/>
        </p:nvGrpSpPr>
        <p:grpSpPr>
          <a:xfrm>
            <a:off x="7369239" y="3395595"/>
            <a:ext cx="3752118" cy="375211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25046" r="-25046"/>
              </a:stretch>
            </a:blipFill>
          </p:spPr>
        </p:sp>
      </p:grpSp>
      <p:grpSp>
        <p:nvGrpSpPr>
          <p:cNvPr id="14" name="Group 14"/>
          <p:cNvGrpSpPr/>
          <p:nvPr/>
        </p:nvGrpSpPr>
        <p:grpSpPr>
          <a:xfrm>
            <a:off x="14279574" y="3267441"/>
            <a:ext cx="4008426" cy="400842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l="-16666" r="-16666"/>
              </a:stretch>
            </a:blipFill>
          </p:spPr>
        </p:sp>
      </p:grpSp>
      <p:sp>
        <p:nvSpPr>
          <p:cNvPr id="16" name="TextBox 16"/>
          <p:cNvSpPr txBox="1"/>
          <p:nvPr/>
        </p:nvSpPr>
        <p:spPr>
          <a:xfrm>
            <a:off x="767176" y="742662"/>
            <a:ext cx="16718776" cy="2667000"/>
          </a:xfrm>
          <a:prstGeom prst="rect">
            <a:avLst/>
          </a:prstGeom>
        </p:spPr>
        <p:txBody>
          <a:bodyPr lIns="0" tIns="0" rIns="0" bIns="0" rtlCol="0" anchor="t">
            <a:spAutoFit/>
          </a:bodyPr>
          <a:lstStyle/>
          <a:p>
            <a:pPr algn="ctr">
              <a:lnSpc>
                <a:spcPts val="4200"/>
              </a:lnSpc>
              <a:spcBef>
                <a:spcPct val="0"/>
              </a:spcBef>
            </a:pPr>
            <a:r>
              <a:rPr lang="en-US" sz="3000">
                <a:solidFill>
                  <a:srgbClr val="994C38"/>
                </a:solidFill>
                <a:latin typeface="Tenor Sans Medium"/>
              </a:rPr>
              <a:t>Жизнь педагога-организатора в целом очень разнообразна. Вчера - ты выступающий в качестве жюри на интеллектуально-развлекательной игре. Сегодня - ведущий торжественного мероприятия, а уже завтра - вожатый в лагере. Но кем бы ты ни был, где бы тебя ни застали - ты всегда даришь положительные эмоции и свою энергию взрослым и детям. Ты отдаешь себя этому процессу целиком. </a:t>
            </a:r>
          </a:p>
        </p:txBody>
      </p:sp>
      <p:sp>
        <p:nvSpPr>
          <p:cNvPr id="17" name="TextBox 17"/>
          <p:cNvSpPr txBox="1"/>
          <p:nvPr/>
        </p:nvSpPr>
        <p:spPr>
          <a:xfrm>
            <a:off x="2237171" y="8926747"/>
            <a:ext cx="5357532" cy="1108710"/>
          </a:xfrm>
          <a:prstGeom prst="rect">
            <a:avLst/>
          </a:prstGeom>
        </p:spPr>
        <p:txBody>
          <a:bodyPr lIns="0" tIns="0" rIns="0" bIns="0" rtlCol="0" anchor="t">
            <a:spAutoFit/>
          </a:bodyPr>
          <a:lstStyle/>
          <a:p>
            <a:pPr algn="ctr">
              <a:lnSpc>
                <a:spcPts val="2940"/>
              </a:lnSpc>
              <a:spcBef>
                <a:spcPct val="0"/>
              </a:spcBef>
            </a:pPr>
            <a:r>
              <a:rPr lang="en-US" sz="2100">
                <a:solidFill>
                  <a:srgbClr val="CF6245"/>
                </a:solidFill>
                <a:latin typeface="Tenor Sans Medium"/>
              </a:rPr>
              <a:t>ИНТЕЛЛЕКТУАЛЬНО-РАЗВЛЕКАТЕЛЬНЫЙ КВИЗ “ВАНДАЛИЗМ ИЛИ ИСКУССТВО?”</a:t>
            </a:r>
          </a:p>
        </p:txBody>
      </p:sp>
      <p:sp>
        <p:nvSpPr>
          <p:cNvPr id="18" name="TextBox 18"/>
          <p:cNvSpPr txBox="1"/>
          <p:nvPr/>
        </p:nvSpPr>
        <p:spPr>
          <a:xfrm>
            <a:off x="7581967" y="7228243"/>
            <a:ext cx="3326661" cy="1108710"/>
          </a:xfrm>
          <a:prstGeom prst="rect">
            <a:avLst/>
          </a:prstGeom>
        </p:spPr>
        <p:txBody>
          <a:bodyPr lIns="0" tIns="0" rIns="0" bIns="0" rtlCol="0" anchor="t">
            <a:spAutoFit/>
          </a:bodyPr>
          <a:lstStyle/>
          <a:p>
            <a:pPr algn="ctr">
              <a:lnSpc>
                <a:spcPts val="2940"/>
              </a:lnSpc>
            </a:pPr>
            <a:r>
              <a:rPr lang="en-US" sz="2100">
                <a:solidFill>
                  <a:srgbClr val="CF6245"/>
                </a:solidFill>
                <a:latin typeface="Tenor Sans Medium"/>
              </a:rPr>
              <a:t>ВЕДУЩИЕ НА МЕРОПРИЯТИИ </a:t>
            </a:r>
          </a:p>
          <a:p>
            <a:pPr algn="ctr">
              <a:lnSpc>
                <a:spcPts val="2940"/>
              </a:lnSpc>
              <a:spcBef>
                <a:spcPct val="0"/>
              </a:spcBef>
            </a:pPr>
            <a:r>
              <a:rPr lang="en-US" sz="2100">
                <a:solidFill>
                  <a:srgbClr val="CF6245"/>
                </a:solidFill>
                <a:latin typeface="Tenor Sans Medium"/>
              </a:rPr>
              <a:t>“БАЛ СОВЕТНИКОВ”</a:t>
            </a:r>
          </a:p>
        </p:txBody>
      </p:sp>
      <p:sp>
        <p:nvSpPr>
          <p:cNvPr id="19" name="TextBox 19"/>
          <p:cNvSpPr txBox="1"/>
          <p:nvPr/>
        </p:nvSpPr>
        <p:spPr>
          <a:xfrm>
            <a:off x="9919340" y="9275472"/>
            <a:ext cx="5600901" cy="737235"/>
          </a:xfrm>
          <a:prstGeom prst="rect">
            <a:avLst/>
          </a:prstGeom>
        </p:spPr>
        <p:txBody>
          <a:bodyPr lIns="0" tIns="0" rIns="0" bIns="0" rtlCol="0" anchor="t">
            <a:spAutoFit/>
          </a:bodyPr>
          <a:lstStyle/>
          <a:p>
            <a:pPr algn="ctr">
              <a:lnSpc>
                <a:spcPts val="2940"/>
              </a:lnSpc>
              <a:spcBef>
                <a:spcPct val="0"/>
              </a:spcBef>
            </a:pPr>
            <a:r>
              <a:rPr lang="en-US" sz="2100">
                <a:solidFill>
                  <a:srgbClr val="CF6245"/>
                </a:solidFill>
                <a:latin typeface="Tenor Sans Medium"/>
              </a:rPr>
              <a:t>ОСЕННЯЯ ЛАГЕРНАЯ СМЕНА “ТАЙНЫ РУССКИХ СКАЗОК”</a:t>
            </a:r>
          </a:p>
        </p:txBody>
      </p:sp>
      <p:sp>
        <p:nvSpPr>
          <p:cNvPr id="20" name="TextBox 20"/>
          <p:cNvSpPr txBox="1"/>
          <p:nvPr/>
        </p:nvSpPr>
        <p:spPr>
          <a:xfrm>
            <a:off x="154685" y="7127803"/>
            <a:ext cx="3356179" cy="1480185"/>
          </a:xfrm>
          <a:prstGeom prst="rect">
            <a:avLst/>
          </a:prstGeom>
        </p:spPr>
        <p:txBody>
          <a:bodyPr lIns="0" tIns="0" rIns="0" bIns="0" rtlCol="0" anchor="t">
            <a:spAutoFit/>
          </a:bodyPr>
          <a:lstStyle/>
          <a:p>
            <a:pPr algn="ctr">
              <a:lnSpc>
                <a:spcPts val="2940"/>
              </a:lnSpc>
              <a:spcBef>
                <a:spcPct val="0"/>
              </a:spcBef>
            </a:pPr>
            <a:r>
              <a:rPr lang="en-US" sz="2100">
                <a:solidFill>
                  <a:srgbClr val="CF6245"/>
                </a:solidFill>
                <a:latin typeface="Tenor Sans Medium"/>
              </a:rPr>
              <a:t>ЖЮРИ ИНТЕЛЛЕКТУАЛЬНЫХ, ТВОРЧЕСКИХ И ИНЫХ КОНКУРСОВ</a:t>
            </a:r>
          </a:p>
        </p:txBody>
      </p:sp>
      <p:sp>
        <p:nvSpPr>
          <p:cNvPr id="21" name="TextBox 21"/>
          <p:cNvSpPr txBox="1"/>
          <p:nvPr/>
        </p:nvSpPr>
        <p:spPr>
          <a:xfrm>
            <a:off x="15019604" y="7494187"/>
            <a:ext cx="3199620" cy="1480185"/>
          </a:xfrm>
          <a:prstGeom prst="rect">
            <a:avLst/>
          </a:prstGeom>
        </p:spPr>
        <p:txBody>
          <a:bodyPr lIns="0" tIns="0" rIns="0" bIns="0" rtlCol="0" anchor="t">
            <a:spAutoFit/>
          </a:bodyPr>
          <a:lstStyle/>
          <a:p>
            <a:pPr algn="ctr">
              <a:lnSpc>
                <a:spcPts val="2940"/>
              </a:lnSpc>
            </a:pPr>
            <a:r>
              <a:rPr lang="en-US" sz="2100">
                <a:solidFill>
                  <a:srgbClr val="CF6245"/>
                </a:solidFill>
                <a:latin typeface="Tenor Sans Medium"/>
              </a:rPr>
              <a:t>ВЫЕЗДНАЯ ПРОГРАММА </a:t>
            </a:r>
          </a:p>
          <a:p>
            <a:pPr algn="ctr">
              <a:lnSpc>
                <a:spcPts val="2940"/>
              </a:lnSpc>
              <a:spcBef>
                <a:spcPct val="0"/>
              </a:spcBef>
            </a:pPr>
            <a:r>
              <a:rPr lang="en-US" sz="2100">
                <a:solidFill>
                  <a:srgbClr val="CF6245"/>
                </a:solidFill>
                <a:latin typeface="Tenor Sans Medium"/>
              </a:rPr>
              <a:t>ДЛЯ ДЕТЕЙ ИЗ ДЕТСКОГО ДОМА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rot="4025282">
            <a:off x="14621247" y="-2310013"/>
            <a:ext cx="4132679" cy="5858180"/>
          </a:xfrm>
          <a:custGeom>
            <a:avLst/>
            <a:gdLst/>
            <a:ahLst/>
            <a:cxnLst/>
            <a:rect l="l" t="t" r="r" b="b"/>
            <a:pathLst>
              <a:path w="4132679" h="5858180">
                <a:moveTo>
                  <a:pt x="0" y="0"/>
                </a:moveTo>
                <a:lnTo>
                  <a:pt x="4132680" y="0"/>
                </a:lnTo>
                <a:lnTo>
                  <a:pt x="4132680" y="5858180"/>
                </a:lnTo>
                <a:lnTo>
                  <a:pt x="0" y="58581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656618">
            <a:off x="13893250" y="7972731"/>
            <a:ext cx="5588674" cy="1188863"/>
          </a:xfrm>
          <a:custGeom>
            <a:avLst/>
            <a:gdLst/>
            <a:ahLst/>
            <a:cxnLst/>
            <a:rect l="l" t="t" r="r" b="b"/>
            <a:pathLst>
              <a:path w="5588674" h="1188863">
                <a:moveTo>
                  <a:pt x="0" y="0"/>
                </a:moveTo>
                <a:lnTo>
                  <a:pt x="5588674" y="0"/>
                </a:lnTo>
                <a:lnTo>
                  <a:pt x="5588674" y="1188863"/>
                </a:lnTo>
                <a:lnTo>
                  <a:pt x="0" y="11888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161091" y="-2889344"/>
            <a:ext cx="4788720" cy="3918044"/>
          </a:xfrm>
          <a:custGeom>
            <a:avLst/>
            <a:gdLst/>
            <a:ahLst/>
            <a:cxnLst/>
            <a:rect l="l" t="t" r="r" b="b"/>
            <a:pathLst>
              <a:path w="4788720" h="3918044">
                <a:moveTo>
                  <a:pt x="0" y="0"/>
                </a:moveTo>
                <a:lnTo>
                  <a:pt x="4788720" y="0"/>
                </a:lnTo>
                <a:lnTo>
                  <a:pt x="4788720" y="3918044"/>
                </a:lnTo>
                <a:lnTo>
                  <a:pt x="0" y="39180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 name="Group 5"/>
          <p:cNvGrpSpPr/>
          <p:nvPr/>
        </p:nvGrpSpPr>
        <p:grpSpPr>
          <a:xfrm>
            <a:off x="2218762" y="4753353"/>
            <a:ext cx="5246370" cy="52463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5000" r="-25000"/>
              </a:stretch>
            </a:blipFill>
          </p:spPr>
        </p:sp>
      </p:grpSp>
      <p:grpSp>
        <p:nvGrpSpPr>
          <p:cNvPr id="7" name="Group 7"/>
          <p:cNvGrpSpPr/>
          <p:nvPr/>
        </p:nvGrpSpPr>
        <p:grpSpPr>
          <a:xfrm>
            <a:off x="12464557" y="-358393"/>
            <a:ext cx="5639305" cy="563930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a:stretch>
            </a:blipFill>
          </p:spPr>
        </p:sp>
      </p:grpSp>
      <p:grpSp>
        <p:nvGrpSpPr>
          <p:cNvPr id="9" name="Group 9"/>
          <p:cNvGrpSpPr/>
          <p:nvPr/>
        </p:nvGrpSpPr>
        <p:grpSpPr>
          <a:xfrm>
            <a:off x="244169" y="-214044"/>
            <a:ext cx="5636517" cy="563651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11" name="TextBox 11"/>
          <p:cNvSpPr txBox="1"/>
          <p:nvPr/>
        </p:nvSpPr>
        <p:spPr>
          <a:xfrm>
            <a:off x="7791891" y="5199123"/>
            <a:ext cx="10464371" cy="4800600"/>
          </a:xfrm>
          <a:prstGeom prst="rect">
            <a:avLst/>
          </a:prstGeom>
        </p:spPr>
        <p:txBody>
          <a:bodyPr lIns="0" tIns="0" rIns="0" bIns="0" rtlCol="0" anchor="t">
            <a:spAutoFit/>
          </a:bodyPr>
          <a:lstStyle/>
          <a:p>
            <a:pPr algn="ctr">
              <a:lnSpc>
                <a:spcPts val="4200"/>
              </a:lnSpc>
              <a:spcBef>
                <a:spcPct val="0"/>
              </a:spcBef>
            </a:pPr>
            <a:r>
              <a:rPr lang="en-US" sz="3000">
                <a:solidFill>
                  <a:srgbClr val="994C38"/>
                </a:solidFill>
                <a:latin typeface="Tenor Sans Medium"/>
              </a:rPr>
              <a:t>Не обходится и без учебы. Педагоги постоянно прибывают в обучении. Повышают квалификацию, проходит курсы, посещают форумные кампании. За свою деятельность наши педагоги уже были отмечены знаками отличия. Например, накануне Международного Дня добровольца почетными знаками Правительства Хабаровского края «Доброволец Хабаровского края» отмечены работники нашего Центра</a:t>
            </a:r>
          </a:p>
        </p:txBody>
      </p:sp>
      <p:grpSp>
        <p:nvGrpSpPr>
          <p:cNvPr id="12" name="Group 12"/>
          <p:cNvGrpSpPr/>
          <p:nvPr/>
        </p:nvGrpSpPr>
        <p:grpSpPr>
          <a:xfrm>
            <a:off x="12616957" y="-205993"/>
            <a:ext cx="5639305" cy="563930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a:stretch>
            </a:blipFill>
          </p:spPr>
        </p:sp>
      </p:grpSp>
      <p:sp>
        <p:nvSpPr>
          <p:cNvPr id="14" name="Freeform 14"/>
          <p:cNvSpPr/>
          <p:nvPr/>
        </p:nvSpPr>
        <p:spPr>
          <a:xfrm>
            <a:off x="9762778" y="2183806"/>
            <a:ext cx="2701779" cy="1478927"/>
          </a:xfrm>
          <a:custGeom>
            <a:avLst/>
            <a:gdLst/>
            <a:ahLst/>
            <a:cxnLst/>
            <a:rect l="l" t="t" r="r" b="b"/>
            <a:pathLst>
              <a:path w="2701779" h="1478927">
                <a:moveTo>
                  <a:pt x="0" y="0"/>
                </a:moveTo>
                <a:lnTo>
                  <a:pt x="2701779" y="0"/>
                </a:lnTo>
                <a:lnTo>
                  <a:pt x="2701779" y="1478927"/>
                </a:lnTo>
                <a:lnTo>
                  <a:pt x="0" y="147892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5" name="Freeform 15"/>
          <p:cNvSpPr/>
          <p:nvPr/>
        </p:nvSpPr>
        <p:spPr>
          <a:xfrm rot="2077966">
            <a:off x="6355958" y="2188456"/>
            <a:ext cx="748174" cy="2347212"/>
          </a:xfrm>
          <a:custGeom>
            <a:avLst/>
            <a:gdLst/>
            <a:ahLst/>
            <a:cxnLst/>
            <a:rect l="l" t="t" r="r" b="b"/>
            <a:pathLst>
              <a:path w="748174" h="2347212">
                <a:moveTo>
                  <a:pt x="0" y="0"/>
                </a:moveTo>
                <a:lnTo>
                  <a:pt x="748174" y="0"/>
                </a:lnTo>
                <a:lnTo>
                  <a:pt x="748174" y="2347212"/>
                </a:lnTo>
                <a:lnTo>
                  <a:pt x="0" y="234721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6" name="TextBox 16"/>
          <p:cNvSpPr txBox="1"/>
          <p:nvPr/>
        </p:nvSpPr>
        <p:spPr>
          <a:xfrm>
            <a:off x="0" y="8519538"/>
            <a:ext cx="2610095" cy="1480185"/>
          </a:xfrm>
          <a:prstGeom prst="rect">
            <a:avLst/>
          </a:prstGeom>
        </p:spPr>
        <p:txBody>
          <a:bodyPr lIns="0" tIns="0" rIns="0" bIns="0" rtlCol="0" anchor="t">
            <a:spAutoFit/>
          </a:bodyPr>
          <a:lstStyle/>
          <a:p>
            <a:pPr algn="ctr">
              <a:lnSpc>
                <a:spcPts val="2940"/>
              </a:lnSpc>
              <a:spcBef>
                <a:spcPct val="0"/>
              </a:spcBef>
            </a:pPr>
            <a:r>
              <a:rPr lang="en-US" sz="2100">
                <a:solidFill>
                  <a:srgbClr val="CF6245"/>
                </a:solidFill>
                <a:latin typeface="Tenor Sans Medium"/>
              </a:rPr>
              <a:t>ФОРУМ ДЛЯ СПЕЦИАЛИСТОВ МОЛОДЕЖНОЙ ПОЛИТИКИ</a:t>
            </a:r>
          </a:p>
        </p:txBody>
      </p:sp>
      <p:sp>
        <p:nvSpPr>
          <p:cNvPr id="17" name="TextBox 17"/>
          <p:cNvSpPr txBox="1"/>
          <p:nvPr/>
        </p:nvSpPr>
        <p:spPr>
          <a:xfrm>
            <a:off x="6730045" y="981075"/>
            <a:ext cx="4827910" cy="1480185"/>
          </a:xfrm>
          <a:prstGeom prst="rect">
            <a:avLst/>
          </a:prstGeom>
        </p:spPr>
        <p:txBody>
          <a:bodyPr lIns="0" tIns="0" rIns="0" bIns="0" rtlCol="0" anchor="t">
            <a:spAutoFit/>
          </a:bodyPr>
          <a:lstStyle/>
          <a:p>
            <a:pPr algn="ctr">
              <a:lnSpc>
                <a:spcPts val="2940"/>
              </a:lnSpc>
              <a:spcBef>
                <a:spcPct val="0"/>
              </a:spcBef>
            </a:pPr>
            <a:r>
              <a:rPr lang="en-US" sz="2100">
                <a:solidFill>
                  <a:srgbClr val="CF6245"/>
                </a:solidFill>
                <a:latin typeface="Tenor Sans Medium"/>
              </a:rPr>
              <a:t>НАГРАЖДЕНИЕ ПЕДАГОГОВ ПОЧЕТНЫМ ЗНАКОМ “ДОБРОВОЛЕЦ АБАРОВСКОГО КРАЯ”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6245"/>
        </a:solidFill>
        <a:effectLst/>
      </p:bgPr>
    </p:bg>
    <p:spTree>
      <p:nvGrpSpPr>
        <p:cNvPr id="1" name=""/>
        <p:cNvGrpSpPr/>
        <p:nvPr/>
      </p:nvGrpSpPr>
      <p:grpSpPr>
        <a:xfrm>
          <a:off x="0" y="0"/>
          <a:ext cx="0" cy="0"/>
          <a:chOff x="0" y="0"/>
          <a:chExt cx="0" cy="0"/>
        </a:xfrm>
      </p:grpSpPr>
      <p:sp>
        <p:nvSpPr>
          <p:cNvPr id="2" name="Freeform 2"/>
          <p:cNvSpPr/>
          <p:nvPr/>
        </p:nvSpPr>
        <p:spPr>
          <a:xfrm rot="-10050559">
            <a:off x="11848608" y="1853281"/>
            <a:ext cx="8773114" cy="9689182"/>
          </a:xfrm>
          <a:custGeom>
            <a:avLst/>
            <a:gdLst/>
            <a:ahLst/>
            <a:cxnLst/>
            <a:rect l="l" t="t" r="r" b="b"/>
            <a:pathLst>
              <a:path w="8773114" h="9689182">
                <a:moveTo>
                  <a:pt x="0" y="0"/>
                </a:moveTo>
                <a:lnTo>
                  <a:pt x="8773115" y="0"/>
                </a:lnTo>
                <a:lnTo>
                  <a:pt x="8773115" y="9689182"/>
                </a:lnTo>
                <a:lnTo>
                  <a:pt x="0" y="96891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789725" y="-245829"/>
            <a:ext cx="5633785" cy="3677325"/>
          </a:xfrm>
          <a:custGeom>
            <a:avLst/>
            <a:gdLst/>
            <a:ahLst/>
            <a:cxnLst/>
            <a:rect l="l" t="t" r="r" b="b"/>
            <a:pathLst>
              <a:path w="5633785" h="3677325">
                <a:moveTo>
                  <a:pt x="0" y="0"/>
                </a:moveTo>
                <a:lnTo>
                  <a:pt x="5633785" y="0"/>
                </a:lnTo>
                <a:lnTo>
                  <a:pt x="5633785" y="3677325"/>
                </a:lnTo>
                <a:lnTo>
                  <a:pt x="0" y="367732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039584" y="0"/>
            <a:ext cx="4426814" cy="5147458"/>
          </a:xfrm>
          <a:custGeom>
            <a:avLst/>
            <a:gdLst/>
            <a:ahLst/>
            <a:cxnLst/>
            <a:rect l="l" t="t" r="r" b="b"/>
            <a:pathLst>
              <a:path w="4426814" h="5147458">
                <a:moveTo>
                  <a:pt x="0" y="0"/>
                </a:moveTo>
                <a:lnTo>
                  <a:pt x="4426815" y="0"/>
                </a:lnTo>
                <a:lnTo>
                  <a:pt x="4426815" y="5147458"/>
                </a:lnTo>
                <a:lnTo>
                  <a:pt x="0" y="51474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101378">
            <a:off x="-498762" y="-276235"/>
            <a:ext cx="5874215" cy="3738137"/>
          </a:xfrm>
          <a:custGeom>
            <a:avLst/>
            <a:gdLst/>
            <a:ahLst/>
            <a:cxnLst/>
            <a:rect l="l" t="t" r="r" b="b"/>
            <a:pathLst>
              <a:path w="5874215" h="3738137">
                <a:moveTo>
                  <a:pt x="0" y="0"/>
                </a:moveTo>
                <a:lnTo>
                  <a:pt x="5874215" y="0"/>
                </a:lnTo>
                <a:lnTo>
                  <a:pt x="5874215" y="3738137"/>
                </a:lnTo>
                <a:lnTo>
                  <a:pt x="0" y="373813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706867" y="2564204"/>
            <a:ext cx="16874266" cy="1028700"/>
          </a:xfrm>
          <a:prstGeom prst="rect">
            <a:avLst/>
          </a:prstGeom>
        </p:spPr>
        <p:txBody>
          <a:bodyPr lIns="0" tIns="0" rIns="0" bIns="0" rtlCol="0" anchor="t">
            <a:spAutoFit/>
          </a:bodyPr>
          <a:lstStyle/>
          <a:p>
            <a:pPr algn="ctr">
              <a:lnSpc>
                <a:spcPts val="8039"/>
              </a:lnSpc>
              <a:spcBef>
                <a:spcPct val="0"/>
              </a:spcBef>
            </a:pPr>
            <a:r>
              <a:rPr lang="en-US" sz="6699" spc="-133">
                <a:solidFill>
                  <a:srgbClr val="000000"/>
                </a:solidFill>
                <a:latin typeface="Tenor Sans"/>
              </a:rPr>
              <a:t>“Молодёжная политика - это по любви”</a:t>
            </a:r>
          </a:p>
        </p:txBody>
      </p:sp>
      <p:sp>
        <p:nvSpPr>
          <p:cNvPr id="7" name="TextBox 7"/>
          <p:cNvSpPr txBox="1"/>
          <p:nvPr/>
        </p:nvSpPr>
        <p:spPr>
          <a:xfrm>
            <a:off x="492993" y="4790025"/>
            <a:ext cx="11386093" cy="4133850"/>
          </a:xfrm>
          <a:prstGeom prst="rect">
            <a:avLst/>
          </a:prstGeom>
        </p:spPr>
        <p:txBody>
          <a:bodyPr lIns="0" tIns="0" rIns="0" bIns="0" rtlCol="0" anchor="t">
            <a:spAutoFit/>
          </a:bodyPr>
          <a:lstStyle/>
          <a:p>
            <a:pPr algn="ctr">
              <a:lnSpc>
                <a:spcPts val="3600"/>
              </a:lnSpc>
              <a:spcBef>
                <a:spcPct val="0"/>
              </a:spcBef>
            </a:pPr>
            <a:r>
              <a:rPr lang="en-US" sz="3000" spc="-60">
                <a:solidFill>
                  <a:srgbClr val="E1B8A5"/>
                </a:solidFill>
                <a:latin typeface="Tenor Sans"/>
              </a:rPr>
              <a:t>Она должна строиться на принципах любви к своей стране, уважения к своим собратьям и стремлении к общему благополучию. Молодежь должна быть вовлечена в принятие решений и разработку программ, которые затрагивают их интересы и потребности. Важно создавать условия для развития творческого потенциала молодежи, поддерживать их инициативы и помогать им в реализации своих идей. Только такая политика сможет по-настоящему быть эффективной и успешной.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4281225" y="-1999912"/>
            <a:ext cx="5138015" cy="4194489"/>
          </a:xfrm>
          <a:custGeom>
            <a:avLst/>
            <a:gdLst/>
            <a:ahLst/>
            <a:cxnLst/>
            <a:rect l="l" t="t" r="r" b="b"/>
            <a:pathLst>
              <a:path w="5138015" h="4194489">
                <a:moveTo>
                  <a:pt x="0" y="0"/>
                </a:moveTo>
                <a:lnTo>
                  <a:pt x="5138015" y="0"/>
                </a:lnTo>
                <a:lnTo>
                  <a:pt x="5138015" y="4194488"/>
                </a:lnTo>
                <a:lnTo>
                  <a:pt x="0" y="41944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233847">
            <a:off x="-858217" y="8308699"/>
            <a:ext cx="4578625" cy="3205037"/>
          </a:xfrm>
          <a:custGeom>
            <a:avLst/>
            <a:gdLst/>
            <a:ahLst/>
            <a:cxnLst/>
            <a:rect l="l" t="t" r="r" b="b"/>
            <a:pathLst>
              <a:path w="4578625" h="3205037">
                <a:moveTo>
                  <a:pt x="0" y="0"/>
                </a:moveTo>
                <a:lnTo>
                  <a:pt x="4578625" y="0"/>
                </a:lnTo>
                <a:lnTo>
                  <a:pt x="4578625" y="3205037"/>
                </a:lnTo>
                <a:lnTo>
                  <a:pt x="0" y="32050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9501598" y="2453457"/>
            <a:ext cx="8089755" cy="2690043"/>
            <a:chOff x="0" y="0"/>
            <a:chExt cx="2130635" cy="708489"/>
          </a:xfrm>
        </p:grpSpPr>
        <p:sp>
          <p:nvSpPr>
            <p:cNvPr id="5" name="Freeform 5"/>
            <p:cNvSpPr/>
            <p:nvPr/>
          </p:nvSpPr>
          <p:spPr>
            <a:xfrm>
              <a:off x="0" y="0"/>
              <a:ext cx="2130635" cy="708489"/>
            </a:xfrm>
            <a:custGeom>
              <a:avLst/>
              <a:gdLst/>
              <a:ahLst/>
              <a:cxnLst/>
              <a:rect l="l" t="t" r="r" b="b"/>
              <a:pathLst>
                <a:path w="2130635" h="708489">
                  <a:moveTo>
                    <a:pt x="71775" y="0"/>
                  </a:moveTo>
                  <a:lnTo>
                    <a:pt x="2058860" y="0"/>
                  </a:lnTo>
                  <a:cubicBezTo>
                    <a:pt x="2077896" y="0"/>
                    <a:pt x="2096152" y="7562"/>
                    <a:pt x="2109613" y="21022"/>
                  </a:cubicBezTo>
                  <a:cubicBezTo>
                    <a:pt x="2123073" y="34483"/>
                    <a:pt x="2130635" y="52739"/>
                    <a:pt x="2130635" y="71775"/>
                  </a:cubicBezTo>
                  <a:lnTo>
                    <a:pt x="2130635" y="636713"/>
                  </a:lnTo>
                  <a:cubicBezTo>
                    <a:pt x="2130635" y="676354"/>
                    <a:pt x="2098500" y="708489"/>
                    <a:pt x="2058860" y="708489"/>
                  </a:cubicBezTo>
                  <a:lnTo>
                    <a:pt x="71775" y="708489"/>
                  </a:lnTo>
                  <a:cubicBezTo>
                    <a:pt x="32135" y="708489"/>
                    <a:pt x="0" y="676354"/>
                    <a:pt x="0" y="636713"/>
                  </a:cubicBezTo>
                  <a:lnTo>
                    <a:pt x="0" y="71775"/>
                  </a:lnTo>
                  <a:cubicBezTo>
                    <a:pt x="0" y="52739"/>
                    <a:pt x="7562" y="34483"/>
                    <a:pt x="21022" y="21022"/>
                  </a:cubicBezTo>
                  <a:cubicBezTo>
                    <a:pt x="34483" y="7562"/>
                    <a:pt x="52739" y="0"/>
                    <a:pt x="71775" y="0"/>
                  </a:cubicBezTo>
                  <a:close/>
                </a:path>
              </a:pathLst>
            </a:custGeom>
            <a:solidFill>
              <a:srgbClr val="EFD5C9"/>
            </a:solidFill>
          </p:spPr>
        </p:sp>
        <p:sp>
          <p:nvSpPr>
            <p:cNvPr id="6" name="TextBox 6"/>
            <p:cNvSpPr txBox="1"/>
            <p:nvPr/>
          </p:nvSpPr>
          <p:spPr>
            <a:xfrm>
              <a:off x="0" y="-57150"/>
              <a:ext cx="2130635" cy="765639"/>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rot="2052795">
            <a:off x="16807802" y="363335"/>
            <a:ext cx="4476368" cy="3662483"/>
          </a:xfrm>
          <a:custGeom>
            <a:avLst/>
            <a:gdLst/>
            <a:ahLst/>
            <a:cxnLst/>
            <a:rect l="l" t="t" r="r" b="b"/>
            <a:pathLst>
              <a:path w="4476368" h="3662483">
                <a:moveTo>
                  <a:pt x="0" y="0"/>
                </a:moveTo>
                <a:lnTo>
                  <a:pt x="4476368" y="0"/>
                </a:lnTo>
                <a:lnTo>
                  <a:pt x="4476368" y="3662483"/>
                </a:lnTo>
                <a:lnTo>
                  <a:pt x="0" y="366248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2338135">
            <a:off x="-1895593" y="6010151"/>
            <a:ext cx="3340048" cy="3630487"/>
          </a:xfrm>
          <a:custGeom>
            <a:avLst/>
            <a:gdLst/>
            <a:ahLst/>
            <a:cxnLst/>
            <a:rect l="l" t="t" r="r" b="b"/>
            <a:pathLst>
              <a:path w="3340048" h="3630487">
                <a:moveTo>
                  <a:pt x="0" y="0"/>
                </a:moveTo>
                <a:lnTo>
                  <a:pt x="3340049" y="0"/>
                </a:lnTo>
                <a:lnTo>
                  <a:pt x="3340049" y="3630488"/>
                </a:lnTo>
                <a:lnTo>
                  <a:pt x="0" y="36304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9" name="Group 9"/>
          <p:cNvGrpSpPr/>
          <p:nvPr/>
        </p:nvGrpSpPr>
        <p:grpSpPr>
          <a:xfrm>
            <a:off x="483803" y="5501640"/>
            <a:ext cx="8089755" cy="4211756"/>
            <a:chOff x="0" y="0"/>
            <a:chExt cx="2130635" cy="1109269"/>
          </a:xfrm>
        </p:grpSpPr>
        <p:sp>
          <p:nvSpPr>
            <p:cNvPr id="10" name="Freeform 10"/>
            <p:cNvSpPr/>
            <p:nvPr/>
          </p:nvSpPr>
          <p:spPr>
            <a:xfrm>
              <a:off x="0" y="0"/>
              <a:ext cx="2130635" cy="1109269"/>
            </a:xfrm>
            <a:custGeom>
              <a:avLst/>
              <a:gdLst/>
              <a:ahLst/>
              <a:cxnLst/>
              <a:rect l="l" t="t" r="r" b="b"/>
              <a:pathLst>
                <a:path w="2130635" h="1109269">
                  <a:moveTo>
                    <a:pt x="71775" y="0"/>
                  </a:moveTo>
                  <a:lnTo>
                    <a:pt x="2058860" y="0"/>
                  </a:lnTo>
                  <a:cubicBezTo>
                    <a:pt x="2077896" y="0"/>
                    <a:pt x="2096152" y="7562"/>
                    <a:pt x="2109613" y="21022"/>
                  </a:cubicBezTo>
                  <a:cubicBezTo>
                    <a:pt x="2123073" y="34483"/>
                    <a:pt x="2130635" y="52739"/>
                    <a:pt x="2130635" y="71775"/>
                  </a:cubicBezTo>
                  <a:lnTo>
                    <a:pt x="2130635" y="1037494"/>
                  </a:lnTo>
                  <a:cubicBezTo>
                    <a:pt x="2130635" y="1077134"/>
                    <a:pt x="2098500" y="1109269"/>
                    <a:pt x="2058860" y="1109269"/>
                  </a:cubicBezTo>
                  <a:lnTo>
                    <a:pt x="71775" y="1109269"/>
                  </a:lnTo>
                  <a:cubicBezTo>
                    <a:pt x="32135" y="1109269"/>
                    <a:pt x="0" y="1077134"/>
                    <a:pt x="0" y="1037494"/>
                  </a:cubicBezTo>
                  <a:lnTo>
                    <a:pt x="0" y="71775"/>
                  </a:lnTo>
                  <a:cubicBezTo>
                    <a:pt x="0" y="52739"/>
                    <a:pt x="7562" y="34483"/>
                    <a:pt x="21022" y="21022"/>
                  </a:cubicBezTo>
                  <a:cubicBezTo>
                    <a:pt x="34483" y="7562"/>
                    <a:pt x="52739" y="0"/>
                    <a:pt x="71775" y="0"/>
                  </a:cubicBezTo>
                  <a:close/>
                </a:path>
              </a:pathLst>
            </a:custGeom>
            <a:solidFill>
              <a:srgbClr val="EFD5C9"/>
            </a:solidFill>
          </p:spPr>
        </p:sp>
        <p:sp>
          <p:nvSpPr>
            <p:cNvPr id="11" name="TextBox 11"/>
            <p:cNvSpPr txBox="1"/>
            <p:nvPr/>
          </p:nvSpPr>
          <p:spPr>
            <a:xfrm>
              <a:off x="0" y="-57150"/>
              <a:ext cx="2130635" cy="1166419"/>
            </a:xfrm>
            <a:prstGeom prst="rect">
              <a:avLst/>
            </a:prstGeom>
          </p:spPr>
          <p:txBody>
            <a:bodyPr lIns="50800" tIns="50800" rIns="50800" bIns="50800" rtlCol="0" anchor="ctr"/>
            <a:lstStyle/>
            <a:p>
              <a:pPr algn="ctr">
                <a:lnSpc>
                  <a:spcPts val="3359"/>
                </a:lnSpc>
              </a:pPr>
              <a:endParaRPr/>
            </a:p>
          </p:txBody>
        </p:sp>
      </p:grpSp>
      <p:sp>
        <p:nvSpPr>
          <p:cNvPr id="12" name="TextBox 12"/>
          <p:cNvSpPr txBox="1"/>
          <p:nvPr/>
        </p:nvSpPr>
        <p:spPr>
          <a:xfrm>
            <a:off x="0" y="700847"/>
            <a:ext cx="18288000" cy="1028700"/>
          </a:xfrm>
          <a:prstGeom prst="rect">
            <a:avLst/>
          </a:prstGeom>
        </p:spPr>
        <p:txBody>
          <a:bodyPr lIns="0" tIns="0" rIns="0" bIns="0" rtlCol="0" anchor="t">
            <a:spAutoFit/>
          </a:bodyPr>
          <a:lstStyle/>
          <a:p>
            <a:pPr marL="0" lvl="0" indent="0" algn="ctr">
              <a:lnSpc>
                <a:spcPts val="8040"/>
              </a:lnSpc>
              <a:spcBef>
                <a:spcPct val="0"/>
              </a:spcBef>
            </a:pPr>
            <a:r>
              <a:rPr lang="en-US" sz="6700" spc="-134">
                <a:solidFill>
                  <a:srgbClr val="994C38"/>
                </a:solidFill>
                <a:latin typeface="Tenor Sans"/>
              </a:rPr>
              <a:t>Сведения об образовательной организации</a:t>
            </a:r>
          </a:p>
        </p:txBody>
      </p:sp>
      <p:sp>
        <p:nvSpPr>
          <p:cNvPr id="13" name="TextBox 13"/>
          <p:cNvSpPr txBox="1"/>
          <p:nvPr/>
        </p:nvSpPr>
        <p:spPr>
          <a:xfrm>
            <a:off x="830869" y="5958840"/>
            <a:ext cx="7372277" cy="1123950"/>
          </a:xfrm>
          <a:prstGeom prst="rect">
            <a:avLst/>
          </a:prstGeom>
        </p:spPr>
        <p:txBody>
          <a:bodyPr lIns="0" tIns="0" rIns="0" bIns="0" rtlCol="0" anchor="t">
            <a:spAutoFit/>
          </a:bodyPr>
          <a:lstStyle/>
          <a:p>
            <a:pPr algn="ctr">
              <a:lnSpc>
                <a:spcPts val="4439"/>
              </a:lnSpc>
              <a:spcBef>
                <a:spcPct val="0"/>
              </a:spcBef>
            </a:pPr>
            <a:r>
              <a:rPr lang="en-US" sz="3699" spc="-73">
                <a:solidFill>
                  <a:srgbClr val="994C38"/>
                </a:solidFill>
                <a:latin typeface="Tenor Sans"/>
              </a:rPr>
              <a:t>Адрес местонахождения </a:t>
            </a:r>
          </a:p>
          <a:p>
            <a:pPr algn="ctr">
              <a:lnSpc>
                <a:spcPts val="4439"/>
              </a:lnSpc>
              <a:spcBef>
                <a:spcPct val="0"/>
              </a:spcBef>
            </a:pPr>
            <a:r>
              <a:rPr lang="en-US" sz="3699" spc="-73">
                <a:solidFill>
                  <a:srgbClr val="994C38"/>
                </a:solidFill>
                <a:latin typeface="Tenor Sans"/>
              </a:rPr>
              <a:t>образовательной организации:</a:t>
            </a:r>
          </a:p>
        </p:txBody>
      </p:sp>
      <p:sp>
        <p:nvSpPr>
          <p:cNvPr id="14" name="TextBox 14"/>
          <p:cNvSpPr txBox="1"/>
          <p:nvPr/>
        </p:nvSpPr>
        <p:spPr>
          <a:xfrm>
            <a:off x="830869" y="7244715"/>
            <a:ext cx="7372277" cy="2247900"/>
          </a:xfrm>
          <a:prstGeom prst="rect">
            <a:avLst/>
          </a:prstGeom>
        </p:spPr>
        <p:txBody>
          <a:bodyPr lIns="0" tIns="0" rIns="0" bIns="0" rtlCol="0" anchor="t">
            <a:spAutoFit/>
          </a:bodyPr>
          <a:lstStyle/>
          <a:p>
            <a:pPr algn="ctr">
              <a:lnSpc>
                <a:spcPts val="4439"/>
              </a:lnSpc>
              <a:spcBef>
                <a:spcPct val="0"/>
              </a:spcBef>
            </a:pPr>
            <a:r>
              <a:rPr lang="en-US" sz="3699" spc="-73">
                <a:solidFill>
                  <a:srgbClr val="994C38"/>
                </a:solidFill>
                <a:latin typeface="Tenor Sans"/>
              </a:rPr>
              <a:t>681032, Хабаровский край, </a:t>
            </a:r>
          </a:p>
          <a:p>
            <a:pPr algn="ctr">
              <a:lnSpc>
                <a:spcPts val="4439"/>
              </a:lnSpc>
              <a:spcBef>
                <a:spcPct val="0"/>
              </a:spcBef>
            </a:pPr>
            <a:r>
              <a:rPr lang="en-US" sz="3699" spc="-73">
                <a:solidFill>
                  <a:srgbClr val="994C38"/>
                </a:solidFill>
                <a:latin typeface="Tenor Sans"/>
              </a:rPr>
              <a:t>Комсомольск-на-Амуре г, </a:t>
            </a:r>
          </a:p>
          <a:p>
            <a:pPr algn="ctr">
              <a:lnSpc>
                <a:spcPts val="4439"/>
              </a:lnSpc>
              <a:spcBef>
                <a:spcPct val="0"/>
              </a:spcBef>
            </a:pPr>
            <a:r>
              <a:rPr lang="en-US" sz="3699" spc="-73">
                <a:solidFill>
                  <a:srgbClr val="994C38"/>
                </a:solidFill>
                <a:latin typeface="Tenor Sans"/>
              </a:rPr>
              <a:t>Вокзальная ул, дом № 80, корпус 3</a:t>
            </a:r>
          </a:p>
        </p:txBody>
      </p:sp>
      <p:sp>
        <p:nvSpPr>
          <p:cNvPr id="15" name="TextBox 15"/>
          <p:cNvSpPr txBox="1"/>
          <p:nvPr/>
        </p:nvSpPr>
        <p:spPr>
          <a:xfrm>
            <a:off x="9980628" y="2786284"/>
            <a:ext cx="7131695" cy="1123950"/>
          </a:xfrm>
          <a:prstGeom prst="rect">
            <a:avLst/>
          </a:prstGeom>
        </p:spPr>
        <p:txBody>
          <a:bodyPr lIns="0" tIns="0" rIns="0" bIns="0" rtlCol="0" anchor="t">
            <a:spAutoFit/>
          </a:bodyPr>
          <a:lstStyle/>
          <a:p>
            <a:pPr algn="ctr">
              <a:lnSpc>
                <a:spcPts val="4439"/>
              </a:lnSpc>
              <a:spcBef>
                <a:spcPct val="0"/>
              </a:spcBef>
            </a:pPr>
            <a:r>
              <a:rPr lang="en-US" sz="3699" spc="-73">
                <a:solidFill>
                  <a:srgbClr val="994C38"/>
                </a:solidFill>
                <a:latin typeface="Tenor Sans"/>
              </a:rPr>
              <a:t>Контактные телефоны</a:t>
            </a:r>
          </a:p>
          <a:p>
            <a:pPr algn="ctr">
              <a:lnSpc>
                <a:spcPts val="4439"/>
              </a:lnSpc>
              <a:spcBef>
                <a:spcPct val="0"/>
              </a:spcBef>
            </a:pPr>
            <a:r>
              <a:rPr lang="en-US" sz="3699" spc="-73">
                <a:solidFill>
                  <a:srgbClr val="994C38"/>
                </a:solidFill>
                <a:latin typeface="Tenor Sans"/>
              </a:rPr>
              <a:t> образовательной организации:</a:t>
            </a:r>
          </a:p>
        </p:txBody>
      </p:sp>
      <p:sp>
        <p:nvSpPr>
          <p:cNvPr id="16" name="TextBox 16"/>
          <p:cNvSpPr txBox="1"/>
          <p:nvPr/>
        </p:nvSpPr>
        <p:spPr>
          <a:xfrm>
            <a:off x="9501598" y="4429125"/>
            <a:ext cx="8089755" cy="561975"/>
          </a:xfrm>
          <a:prstGeom prst="rect">
            <a:avLst/>
          </a:prstGeom>
        </p:spPr>
        <p:txBody>
          <a:bodyPr lIns="0" tIns="0" rIns="0" bIns="0" rtlCol="0" anchor="t">
            <a:spAutoFit/>
          </a:bodyPr>
          <a:lstStyle/>
          <a:p>
            <a:pPr algn="ctr">
              <a:lnSpc>
                <a:spcPts val="4439"/>
              </a:lnSpc>
              <a:spcBef>
                <a:spcPct val="0"/>
              </a:spcBef>
            </a:pPr>
            <a:r>
              <a:rPr lang="en-US" sz="3699" spc="-73" dirty="0">
                <a:solidFill>
                  <a:srgbClr val="994C38"/>
                </a:solidFill>
                <a:latin typeface="Tenor Sans"/>
              </a:rPr>
              <a:t>8 (4217) 52-71-47</a:t>
            </a:r>
          </a:p>
        </p:txBody>
      </p:sp>
      <p:grpSp>
        <p:nvGrpSpPr>
          <p:cNvPr id="17" name="Group 17"/>
          <p:cNvGrpSpPr/>
          <p:nvPr/>
        </p:nvGrpSpPr>
        <p:grpSpPr>
          <a:xfrm>
            <a:off x="483803" y="2453457"/>
            <a:ext cx="8089755" cy="2690043"/>
            <a:chOff x="0" y="0"/>
            <a:chExt cx="2130635" cy="708489"/>
          </a:xfrm>
        </p:grpSpPr>
        <p:sp>
          <p:nvSpPr>
            <p:cNvPr id="18" name="Freeform 18"/>
            <p:cNvSpPr/>
            <p:nvPr/>
          </p:nvSpPr>
          <p:spPr>
            <a:xfrm>
              <a:off x="0" y="0"/>
              <a:ext cx="2130635" cy="708489"/>
            </a:xfrm>
            <a:custGeom>
              <a:avLst/>
              <a:gdLst/>
              <a:ahLst/>
              <a:cxnLst/>
              <a:rect l="l" t="t" r="r" b="b"/>
              <a:pathLst>
                <a:path w="2130635" h="708489">
                  <a:moveTo>
                    <a:pt x="71775" y="0"/>
                  </a:moveTo>
                  <a:lnTo>
                    <a:pt x="2058860" y="0"/>
                  </a:lnTo>
                  <a:cubicBezTo>
                    <a:pt x="2077896" y="0"/>
                    <a:pt x="2096152" y="7562"/>
                    <a:pt x="2109613" y="21022"/>
                  </a:cubicBezTo>
                  <a:cubicBezTo>
                    <a:pt x="2123073" y="34483"/>
                    <a:pt x="2130635" y="52739"/>
                    <a:pt x="2130635" y="71775"/>
                  </a:cubicBezTo>
                  <a:lnTo>
                    <a:pt x="2130635" y="636713"/>
                  </a:lnTo>
                  <a:cubicBezTo>
                    <a:pt x="2130635" y="676354"/>
                    <a:pt x="2098500" y="708489"/>
                    <a:pt x="2058860" y="708489"/>
                  </a:cubicBezTo>
                  <a:lnTo>
                    <a:pt x="71775" y="708489"/>
                  </a:lnTo>
                  <a:cubicBezTo>
                    <a:pt x="32135" y="708489"/>
                    <a:pt x="0" y="676354"/>
                    <a:pt x="0" y="636713"/>
                  </a:cubicBezTo>
                  <a:lnTo>
                    <a:pt x="0" y="71775"/>
                  </a:lnTo>
                  <a:cubicBezTo>
                    <a:pt x="0" y="52739"/>
                    <a:pt x="7562" y="34483"/>
                    <a:pt x="21022" y="21022"/>
                  </a:cubicBezTo>
                  <a:cubicBezTo>
                    <a:pt x="34483" y="7562"/>
                    <a:pt x="52739" y="0"/>
                    <a:pt x="71775" y="0"/>
                  </a:cubicBezTo>
                  <a:close/>
                </a:path>
              </a:pathLst>
            </a:custGeom>
            <a:solidFill>
              <a:srgbClr val="EFD5C9"/>
            </a:solidFill>
          </p:spPr>
        </p:sp>
        <p:sp>
          <p:nvSpPr>
            <p:cNvPr id="19" name="TextBox 19"/>
            <p:cNvSpPr txBox="1"/>
            <p:nvPr/>
          </p:nvSpPr>
          <p:spPr>
            <a:xfrm>
              <a:off x="0" y="-57150"/>
              <a:ext cx="2130635" cy="765639"/>
            </a:xfrm>
            <a:prstGeom prst="rect">
              <a:avLst/>
            </a:prstGeom>
          </p:spPr>
          <p:txBody>
            <a:bodyPr lIns="50800" tIns="50800" rIns="50800" bIns="50800" rtlCol="0" anchor="ctr"/>
            <a:lstStyle/>
            <a:p>
              <a:pPr algn="ctr">
                <a:lnSpc>
                  <a:spcPts val="3359"/>
                </a:lnSpc>
              </a:pPr>
              <a:endParaRPr/>
            </a:p>
          </p:txBody>
        </p:sp>
      </p:grpSp>
      <p:sp>
        <p:nvSpPr>
          <p:cNvPr id="20" name="TextBox 20"/>
          <p:cNvSpPr txBox="1"/>
          <p:nvPr/>
        </p:nvSpPr>
        <p:spPr>
          <a:xfrm>
            <a:off x="483803" y="5086350"/>
            <a:ext cx="8089755" cy="415290"/>
          </a:xfrm>
          <a:prstGeom prst="rect">
            <a:avLst/>
          </a:prstGeom>
        </p:spPr>
        <p:txBody>
          <a:bodyPr lIns="0" tIns="0" rIns="0" bIns="0" rtlCol="0" anchor="t">
            <a:spAutoFit/>
          </a:bodyPr>
          <a:lstStyle/>
          <a:p>
            <a:pPr algn="ctr">
              <a:lnSpc>
                <a:spcPts val="3359"/>
              </a:lnSpc>
              <a:spcBef>
                <a:spcPct val="0"/>
              </a:spcBef>
            </a:pPr>
            <a:endParaRPr/>
          </a:p>
        </p:txBody>
      </p:sp>
      <p:sp>
        <p:nvSpPr>
          <p:cNvPr id="21" name="TextBox 21"/>
          <p:cNvSpPr txBox="1"/>
          <p:nvPr/>
        </p:nvSpPr>
        <p:spPr>
          <a:xfrm>
            <a:off x="483803" y="2671349"/>
            <a:ext cx="8089755" cy="1287145"/>
          </a:xfrm>
          <a:prstGeom prst="rect">
            <a:avLst/>
          </a:prstGeom>
        </p:spPr>
        <p:txBody>
          <a:bodyPr lIns="0" tIns="0" rIns="0" bIns="0" rtlCol="0" anchor="t">
            <a:spAutoFit/>
          </a:bodyPr>
          <a:lstStyle/>
          <a:p>
            <a:pPr algn="ctr">
              <a:lnSpc>
                <a:spcPts val="5179"/>
              </a:lnSpc>
              <a:spcBef>
                <a:spcPct val="0"/>
              </a:spcBef>
            </a:pPr>
            <a:r>
              <a:rPr lang="en-US" sz="3699">
                <a:solidFill>
                  <a:srgbClr val="994C38"/>
                </a:solidFill>
                <a:latin typeface="Tenor Sans Medium"/>
              </a:rPr>
              <a:t>Адрес электронной почты образовательной организации:</a:t>
            </a:r>
          </a:p>
        </p:txBody>
      </p:sp>
      <p:sp>
        <p:nvSpPr>
          <p:cNvPr id="22" name="TextBox 22"/>
          <p:cNvSpPr txBox="1"/>
          <p:nvPr/>
        </p:nvSpPr>
        <p:spPr>
          <a:xfrm>
            <a:off x="483803" y="4057124"/>
            <a:ext cx="8089755" cy="629920"/>
          </a:xfrm>
          <a:prstGeom prst="rect">
            <a:avLst/>
          </a:prstGeom>
        </p:spPr>
        <p:txBody>
          <a:bodyPr lIns="0" tIns="0" rIns="0" bIns="0" rtlCol="0" anchor="t">
            <a:spAutoFit/>
          </a:bodyPr>
          <a:lstStyle/>
          <a:p>
            <a:pPr algn="ctr">
              <a:lnSpc>
                <a:spcPts val="5179"/>
              </a:lnSpc>
              <a:spcBef>
                <a:spcPct val="0"/>
              </a:spcBef>
            </a:pPr>
            <a:r>
              <a:rPr lang="en-US" sz="3699">
                <a:solidFill>
                  <a:srgbClr val="994C38"/>
                </a:solidFill>
                <a:latin typeface="Tenor Sans Medium"/>
              </a:rPr>
              <a:t>center_unost98@mail.ru</a:t>
            </a:r>
          </a:p>
        </p:txBody>
      </p:sp>
      <p:sp>
        <p:nvSpPr>
          <p:cNvPr id="23" name="Freeform 23"/>
          <p:cNvSpPr/>
          <p:nvPr/>
        </p:nvSpPr>
        <p:spPr>
          <a:xfrm rot="-2607182">
            <a:off x="11637437" y="8042063"/>
            <a:ext cx="4004530" cy="4736541"/>
          </a:xfrm>
          <a:custGeom>
            <a:avLst/>
            <a:gdLst/>
            <a:ahLst/>
            <a:cxnLst/>
            <a:rect l="l" t="t" r="r" b="b"/>
            <a:pathLst>
              <a:path w="4004530" h="4736541">
                <a:moveTo>
                  <a:pt x="0" y="0"/>
                </a:moveTo>
                <a:lnTo>
                  <a:pt x="4004529" y="0"/>
                </a:lnTo>
                <a:lnTo>
                  <a:pt x="4004529" y="4736541"/>
                </a:lnTo>
                <a:lnTo>
                  <a:pt x="0" y="473654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24" name="Group 24"/>
          <p:cNvGrpSpPr/>
          <p:nvPr/>
        </p:nvGrpSpPr>
        <p:grpSpPr>
          <a:xfrm>
            <a:off x="9501598" y="5501640"/>
            <a:ext cx="8089755" cy="4211756"/>
            <a:chOff x="0" y="0"/>
            <a:chExt cx="2130635" cy="1109269"/>
          </a:xfrm>
        </p:grpSpPr>
        <p:sp>
          <p:nvSpPr>
            <p:cNvPr id="25" name="Freeform 25">
              <a:hlinkClick r:id="rId12" tooltip="https://unostkms.profiedu.ru"/>
            </p:cNvPr>
            <p:cNvSpPr/>
            <p:nvPr/>
          </p:nvSpPr>
          <p:spPr>
            <a:xfrm>
              <a:off x="0" y="0"/>
              <a:ext cx="2130635" cy="1109269"/>
            </a:xfrm>
            <a:custGeom>
              <a:avLst/>
              <a:gdLst/>
              <a:ahLst/>
              <a:cxnLst/>
              <a:rect l="l" t="t" r="r" b="b"/>
              <a:pathLst>
                <a:path w="2130635" h="1109269">
                  <a:moveTo>
                    <a:pt x="71775" y="0"/>
                  </a:moveTo>
                  <a:lnTo>
                    <a:pt x="2058860" y="0"/>
                  </a:lnTo>
                  <a:cubicBezTo>
                    <a:pt x="2077896" y="0"/>
                    <a:pt x="2096152" y="7562"/>
                    <a:pt x="2109613" y="21022"/>
                  </a:cubicBezTo>
                  <a:cubicBezTo>
                    <a:pt x="2123073" y="34483"/>
                    <a:pt x="2130635" y="52739"/>
                    <a:pt x="2130635" y="71775"/>
                  </a:cubicBezTo>
                  <a:lnTo>
                    <a:pt x="2130635" y="1037494"/>
                  </a:lnTo>
                  <a:cubicBezTo>
                    <a:pt x="2130635" y="1077134"/>
                    <a:pt x="2098500" y="1109269"/>
                    <a:pt x="2058860" y="1109269"/>
                  </a:cubicBezTo>
                  <a:lnTo>
                    <a:pt x="71775" y="1109269"/>
                  </a:lnTo>
                  <a:cubicBezTo>
                    <a:pt x="32135" y="1109269"/>
                    <a:pt x="0" y="1077134"/>
                    <a:pt x="0" y="1037494"/>
                  </a:cubicBezTo>
                  <a:lnTo>
                    <a:pt x="0" y="71775"/>
                  </a:lnTo>
                  <a:cubicBezTo>
                    <a:pt x="0" y="52739"/>
                    <a:pt x="7562" y="34483"/>
                    <a:pt x="21022" y="21022"/>
                  </a:cubicBezTo>
                  <a:cubicBezTo>
                    <a:pt x="34483" y="7562"/>
                    <a:pt x="52739" y="0"/>
                    <a:pt x="71775" y="0"/>
                  </a:cubicBezTo>
                  <a:close/>
                </a:path>
              </a:pathLst>
            </a:custGeom>
            <a:solidFill>
              <a:srgbClr val="EFD5C9"/>
            </a:solidFill>
          </p:spPr>
        </p:sp>
        <p:sp>
          <p:nvSpPr>
            <p:cNvPr id="26" name="TextBox 26"/>
            <p:cNvSpPr txBox="1"/>
            <p:nvPr/>
          </p:nvSpPr>
          <p:spPr>
            <a:xfrm>
              <a:off x="0" y="-57150"/>
              <a:ext cx="2130635" cy="1166419"/>
            </a:xfrm>
            <a:prstGeom prst="rect">
              <a:avLst/>
            </a:prstGeom>
          </p:spPr>
          <p:txBody>
            <a:bodyPr lIns="50800" tIns="50800" rIns="50800" bIns="50800" rtlCol="0" anchor="ctr"/>
            <a:lstStyle/>
            <a:p>
              <a:pPr algn="ctr">
                <a:lnSpc>
                  <a:spcPts val="3359"/>
                </a:lnSpc>
              </a:pPr>
              <a:endParaRPr/>
            </a:p>
          </p:txBody>
        </p:sp>
      </p:grpSp>
      <p:sp>
        <p:nvSpPr>
          <p:cNvPr id="27" name="TextBox 27"/>
          <p:cNvSpPr txBox="1"/>
          <p:nvPr/>
        </p:nvSpPr>
        <p:spPr>
          <a:xfrm>
            <a:off x="9501598" y="5892165"/>
            <a:ext cx="8089755" cy="1287145"/>
          </a:xfrm>
          <a:prstGeom prst="rect">
            <a:avLst/>
          </a:prstGeom>
        </p:spPr>
        <p:txBody>
          <a:bodyPr lIns="0" tIns="0" rIns="0" bIns="0" rtlCol="0" anchor="t">
            <a:spAutoFit/>
          </a:bodyPr>
          <a:lstStyle/>
          <a:p>
            <a:pPr algn="ctr">
              <a:lnSpc>
                <a:spcPts val="5179"/>
              </a:lnSpc>
            </a:pPr>
            <a:r>
              <a:rPr lang="en-US" sz="3699">
                <a:solidFill>
                  <a:srgbClr val="994C38"/>
                </a:solidFill>
                <a:latin typeface="Tenor Sans Medium"/>
              </a:rPr>
              <a:t>Сайт образовательной </a:t>
            </a:r>
          </a:p>
          <a:p>
            <a:pPr algn="ctr">
              <a:lnSpc>
                <a:spcPts val="5179"/>
              </a:lnSpc>
              <a:spcBef>
                <a:spcPct val="0"/>
              </a:spcBef>
            </a:pPr>
            <a:r>
              <a:rPr lang="en-US" sz="3699">
                <a:solidFill>
                  <a:srgbClr val="994C38"/>
                </a:solidFill>
                <a:latin typeface="Tenor Sans Medium"/>
              </a:rPr>
              <a:t>организации:</a:t>
            </a:r>
          </a:p>
        </p:txBody>
      </p:sp>
      <p:sp>
        <p:nvSpPr>
          <p:cNvPr id="28" name="TextBox 28"/>
          <p:cNvSpPr txBox="1"/>
          <p:nvPr/>
        </p:nvSpPr>
        <p:spPr>
          <a:xfrm>
            <a:off x="9501598" y="7440585"/>
            <a:ext cx="8089755" cy="629920"/>
          </a:xfrm>
          <a:prstGeom prst="rect">
            <a:avLst/>
          </a:prstGeom>
        </p:spPr>
        <p:txBody>
          <a:bodyPr lIns="0" tIns="0" rIns="0" bIns="0" rtlCol="0" anchor="t">
            <a:spAutoFit/>
          </a:bodyPr>
          <a:lstStyle/>
          <a:p>
            <a:pPr algn="ctr">
              <a:lnSpc>
                <a:spcPts val="5179"/>
              </a:lnSpc>
              <a:spcBef>
                <a:spcPct val="0"/>
              </a:spcBef>
            </a:pPr>
            <a:r>
              <a:rPr lang="en-US" sz="3699">
                <a:solidFill>
                  <a:srgbClr val="994C38"/>
                </a:solidFill>
                <a:latin typeface="Tenor Sans Medium"/>
              </a:rPr>
              <a:t>https://unostkms.profiedu.ru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6245"/>
        </a:solidFill>
        <a:effectLst/>
      </p:bgPr>
    </p:bg>
    <p:spTree>
      <p:nvGrpSpPr>
        <p:cNvPr id="1" name=""/>
        <p:cNvGrpSpPr/>
        <p:nvPr/>
      </p:nvGrpSpPr>
      <p:grpSpPr>
        <a:xfrm>
          <a:off x="0" y="0"/>
          <a:ext cx="0" cy="0"/>
          <a:chOff x="0" y="0"/>
          <a:chExt cx="0" cy="0"/>
        </a:xfrm>
      </p:grpSpPr>
      <p:sp>
        <p:nvSpPr>
          <p:cNvPr id="2" name="Freeform 2"/>
          <p:cNvSpPr/>
          <p:nvPr/>
        </p:nvSpPr>
        <p:spPr>
          <a:xfrm rot="-8662338">
            <a:off x="14981692" y="-4717130"/>
            <a:ext cx="4555216" cy="7638319"/>
          </a:xfrm>
          <a:custGeom>
            <a:avLst/>
            <a:gdLst/>
            <a:ahLst/>
            <a:cxnLst/>
            <a:rect l="l" t="t" r="r" b="b"/>
            <a:pathLst>
              <a:path w="4555216" h="7638319">
                <a:moveTo>
                  <a:pt x="0" y="0"/>
                </a:moveTo>
                <a:lnTo>
                  <a:pt x="4555216" y="0"/>
                </a:lnTo>
                <a:lnTo>
                  <a:pt x="4555216" y="7638319"/>
                </a:lnTo>
                <a:lnTo>
                  <a:pt x="0" y="7638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5263890" y="2607780"/>
            <a:ext cx="8302909" cy="1850558"/>
            <a:chOff x="0" y="0"/>
            <a:chExt cx="2186774" cy="487390"/>
          </a:xfrm>
        </p:grpSpPr>
        <p:sp>
          <p:nvSpPr>
            <p:cNvPr id="4" name="Freeform 4"/>
            <p:cNvSpPr/>
            <p:nvPr/>
          </p:nvSpPr>
          <p:spPr>
            <a:xfrm>
              <a:off x="0" y="0"/>
              <a:ext cx="2186774" cy="487390"/>
            </a:xfrm>
            <a:custGeom>
              <a:avLst/>
              <a:gdLst/>
              <a:ahLst/>
              <a:cxnLst/>
              <a:rect l="l" t="t" r="r" b="b"/>
              <a:pathLst>
                <a:path w="2186774" h="487390">
                  <a:moveTo>
                    <a:pt x="1983574" y="0"/>
                  </a:moveTo>
                  <a:cubicBezTo>
                    <a:pt x="2095799" y="0"/>
                    <a:pt x="2186774" y="109106"/>
                    <a:pt x="2186774" y="243695"/>
                  </a:cubicBezTo>
                  <a:cubicBezTo>
                    <a:pt x="2186774" y="378284"/>
                    <a:pt x="2095799" y="487390"/>
                    <a:pt x="1983574" y="487390"/>
                  </a:cubicBezTo>
                  <a:lnTo>
                    <a:pt x="203200" y="487390"/>
                  </a:lnTo>
                  <a:cubicBezTo>
                    <a:pt x="90976" y="487390"/>
                    <a:pt x="0" y="378284"/>
                    <a:pt x="0" y="243695"/>
                  </a:cubicBezTo>
                  <a:cubicBezTo>
                    <a:pt x="0" y="109106"/>
                    <a:pt x="90976" y="0"/>
                    <a:pt x="203200" y="0"/>
                  </a:cubicBezTo>
                  <a:close/>
                </a:path>
              </a:pathLst>
            </a:custGeom>
            <a:solidFill>
              <a:srgbClr val="994C38"/>
            </a:solidFill>
          </p:spPr>
        </p:sp>
        <p:sp>
          <p:nvSpPr>
            <p:cNvPr id="5" name="TextBox 5"/>
            <p:cNvSpPr txBox="1"/>
            <p:nvPr/>
          </p:nvSpPr>
          <p:spPr>
            <a:xfrm>
              <a:off x="0" y="-66675"/>
              <a:ext cx="2186774" cy="554065"/>
            </a:xfrm>
            <a:prstGeom prst="rect">
              <a:avLst/>
            </a:prstGeom>
          </p:spPr>
          <p:txBody>
            <a:bodyPr lIns="50800" tIns="50800" rIns="50800" bIns="50800" rtlCol="0" anchor="ctr"/>
            <a:lstStyle/>
            <a:p>
              <a:pPr algn="ctr">
                <a:lnSpc>
                  <a:spcPts val="3639"/>
                </a:lnSpc>
              </a:pPr>
              <a:r>
                <a:rPr lang="en-US" sz="2599">
                  <a:solidFill>
                    <a:srgbClr val="FFFFFF"/>
                  </a:solidFill>
                  <a:latin typeface="Tenor Sans Medium"/>
                </a:rPr>
                <a:t>РЕАЛИЗАЦИЯ ДОПОЛНИТЕЛЬНЫХ ОБЩЕРАЗВИВАЮЩИХ ПРОГРАММ</a:t>
              </a:r>
            </a:p>
          </p:txBody>
        </p:sp>
      </p:grpSp>
      <p:grpSp>
        <p:nvGrpSpPr>
          <p:cNvPr id="6" name="Group 6"/>
          <p:cNvGrpSpPr/>
          <p:nvPr/>
        </p:nvGrpSpPr>
        <p:grpSpPr>
          <a:xfrm>
            <a:off x="14070523" y="3265614"/>
            <a:ext cx="4550858" cy="2385447"/>
            <a:chOff x="0" y="0"/>
            <a:chExt cx="1182429" cy="619800"/>
          </a:xfrm>
        </p:grpSpPr>
        <p:sp>
          <p:nvSpPr>
            <p:cNvPr id="7" name="Freeform 7"/>
            <p:cNvSpPr/>
            <p:nvPr/>
          </p:nvSpPr>
          <p:spPr>
            <a:xfrm>
              <a:off x="0" y="0"/>
              <a:ext cx="1182429" cy="619800"/>
            </a:xfrm>
            <a:custGeom>
              <a:avLst/>
              <a:gdLst/>
              <a:ahLst/>
              <a:cxnLst/>
              <a:rect l="l" t="t" r="r" b="b"/>
              <a:pathLst>
                <a:path w="1182429" h="619800">
                  <a:moveTo>
                    <a:pt x="591214" y="0"/>
                  </a:moveTo>
                  <a:cubicBezTo>
                    <a:pt x="264696" y="0"/>
                    <a:pt x="0" y="138747"/>
                    <a:pt x="0" y="309900"/>
                  </a:cubicBezTo>
                  <a:cubicBezTo>
                    <a:pt x="0" y="481053"/>
                    <a:pt x="264696" y="619800"/>
                    <a:pt x="591214" y="619800"/>
                  </a:cubicBezTo>
                  <a:cubicBezTo>
                    <a:pt x="917733" y="619800"/>
                    <a:pt x="1182429" y="481053"/>
                    <a:pt x="1182429" y="309900"/>
                  </a:cubicBezTo>
                  <a:cubicBezTo>
                    <a:pt x="1182429" y="138747"/>
                    <a:pt x="917733" y="0"/>
                    <a:pt x="591214" y="0"/>
                  </a:cubicBezTo>
                  <a:close/>
                </a:path>
              </a:pathLst>
            </a:custGeom>
            <a:solidFill>
              <a:srgbClr val="994C38"/>
            </a:solidFill>
          </p:spPr>
        </p:sp>
        <p:sp>
          <p:nvSpPr>
            <p:cNvPr id="8" name="TextBox 8"/>
            <p:cNvSpPr txBox="1"/>
            <p:nvPr/>
          </p:nvSpPr>
          <p:spPr>
            <a:xfrm>
              <a:off x="110853" y="-8569"/>
              <a:ext cx="960723" cy="570262"/>
            </a:xfrm>
            <a:prstGeom prst="rect">
              <a:avLst/>
            </a:prstGeom>
          </p:spPr>
          <p:txBody>
            <a:bodyPr lIns="50800" tIns="50800" rIns="50800" bIns="50800" rtlCol="0" anchor="ctr"/>
            <a:lstStyle/>
            <a:p>
              <a:pPr algn="ctr">
                <a:lnSpc>
                  <a:spcPts val="4199"/>
                </a:lnSpc>
              </a:pPr>
              <a:r>
                <a:rPr lang="en-US" sz="2999">
                  <a:solidFill>
                    <a:srgbClr val="FFFFFF"/>
                  </a:solidFill>
                  <a:latin typeface="Tenor Sans Medium"/>
                </a:rPr>
                <a:t>1677 обучающихся </a:t>
              </a:r>
            </a:p>
          </p:txBody>
        </p:sp>
      </p:grpSp>
      <p:sp>
        <p:nvSpPr>
          <p:cNvPr id="9" name="Freeform 9"/>
          <p:cNvSpPr/>
          <p:nvPr/>
        </p:nvSpPr>
        <p:spPr>
          <a:xfrm rot="-10584842">
            <a:off x="14161871" y="7729443"/>
            <a:ext cx="4368163" cy="3057714"/>
          </a:xfrm>
          <a:custGeom>
            <a:avLst/>
            <a:gdLst/>
            <a:ahLst/>
            <a:cxnLst/>
            <a:rect l="l" t="t" r="r" b="b"/>
            <a:pathLst>
              <a:path w="4368163" h="3057714">
                <a:moveTo>
                  <a:pt x="0" y="0"/>
                </a:moveTo>
                <a:lnTo>
                  <a:pt x="4368163" y="0"/>
                </a:lnTo>
                <a:lnTo>
                  <a:pt x="4368163" y="3057714"/>
                </a:lnTo>
                <a:lnTo>
                  <a:pt x="0" y="30577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0" name="Group 10"/>
          <p:cNvGrpSpPr/>
          <p:nvPr/>
        </p:nvGrpSpPr>
        <p:grpSpPr>
          <a:xfrm>
            <a:off x="9810902" y="4607566"/>
            <a:ext cx="4984618" cy="2839036"/>
            <a:chOff x="0" y="0"/>
            <a:chExt cx="1177160" cy="670463"/>
          </a:xfrm>
        </p:grpSpPr>
        <p:sp>
          <p:nvSpPr>
            <p:cNvPr id="11" name="Freeform 11"/>
            <p:cNvSpPr/>
            <p:nvPr/>
          </p:nvSpPr>
          <p:spPr>
            <a:xfrm>
              <a:off x="0" y="0"/>
              <a:ext cx="1177160" cy="670463"/>
            </a:xfrm>
            <a:custGeom>
              <a:avLst/>
              <a:gdLst/>
              <a:ahLst/>
              <a:cxnLst/>
              <a:rect l="l" t="t" r="r" b="b"/>
              <a:pathLst>
                <a:path w="1177160" h="670463">
                  <a:moveTo>
                    <a:pt x="588580" y="0"/>
                  </a:moveTo>
                  <a:cubicBezTo>
                    <a:pt x="263516" y="0"/>
                    <a:pt x="0" y="150088"/>
                    <a:pt x="0" y="335231"/>
                  </a:cubicBezTo>
                  <a:cubicBezTo>
                    <a:pt x="0" y="520375"/>
                    <a:pt x="263516" y="670463"/>
                    <a:pt x="588580" y="670463"/>
                  </a:cubicBezTo>
                  <a:cubicBezTo>
                    <a:pt x="913644" y="670463"/>
                    <a:pt x="1177160" y="520375"/>
                    <a:pt x="1177160" y="335231"/>
                  </a:cubicBezTo>
                  <a:cubicBezTo>
                    <a:pt x="1177160" y="150088"/>
                    <a:pt x="913644" y="0"/>
                    <a:pt x="588580" y="0"/>
                  </a:cubicBezTo>
                  <a:close/>
                </a:path>
              </a:pathLst>
            </a:custGeom>
            <a:solidFill>
              <a:srgbClr val="E1B8A5"/>
            </a:solidFill>
          </p:spPr>
        </p:sp>
        <p:sp>
          <p:nvSpPr>
            <p:cNvPr id="12" name="TextBox 12"/>
            <p:cNvSpPr txBox="1"/>
            <p:nvPr/>
          </p:nvSpPr>
          <p:spPr>
            <a:xfrm>
              <a:off x="110359" y="-3819"/>
              <a:ext cx="956443" cy="611426"/>
            </a:xfrm>
            <a:prstGeom prst="rect">
              <a:avLst/>
            </a:prstGeom>
          </p:spPr>
          <p:txBody>
            <a:bodyPr lIns="50800" tIns="50800" rIns="50800" bIns="50800" rtlCol="0" anchor="ctr"/>
            <a:lstStyle/>
            <a:p>
              <a:pPr algn="ctr">
                <a:lnSpc>
                  <a:spcPts val="4199"/>
                </a:lnSpc>
              </a:pPr>
              <a:r>
                <a:rPr lang="en-US" sz="2999">
                  <a:solidFill>
                    <a:srgbClr val="000000"/>
                  </a:solidFill>
                  <a:latin typeface="Tenor Sans Medium"/>
                </a:rPr>
                <a:t>Социально-гуманитарная – 21 программа</a:t>
              </a:r>
            </a:p>
          </p:txBody>
        </p:sp>
      </p:grpSp>
      <p:sp>
        <p:nvSpPr>
          <p:cNvPr id="13" name="Freeform 13"/>
          <p:cNvSpPr/>
          <p:nvPr/>
        </p:nvSpPr>
        <p:spPr>
          <a:xfrm>
            <a:off x="0" y="4537204"/>
            <a:ext cx="8593349" cy="7074570"/>
          </a:xfrm>
          <a:custGeom>
            <a:avLst/>
            <a:gdLst/>
            <a:ahLst/>
            <a:cxnLst/>
            <a:rect l="l" t="t" r="r" b="b"/>
            <a:pathLst>
              <a:path w="8593349" h="7074570">
                <a:moveTo>
                  <a:pt x="0" y="0"/>
                </a:moveTo>
                <a:lnTo>
                  <a:pt x="8593349" y="0"/>
                </a:lnTo>
                <a:lnTo>
                  <a:pt x="8593349" y="7074570"/>
                </a:lnTo>
                <a:lnTo>
                  <a:pt x="0" y="70745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4" name="Group 14"/>
          <p:cNvGrpSpPr/>
          <p:nvPr/>
        </p:nvGrpSpPr>
        <p:grpSpPr>
          <a:xfrm>
            <a:off x="466907" y="7263453"/>
            <a:ext cx="4685022" cy="2688207"/>
            <a:chOff x="0" y="0"/>
            <a:chExt cx="1252184" cy="718487"/>
          </a:xfrm>
        </p:grpSpPr>
        <p:sp>
          <p:nvSpPr>
            <p:cNvPr id="15" name="Freeform 15"/>
            <p:cNvSpPr/>
            <p:nvPr/>
          </p:nvSpPr>
          <p:spPr>
            <a:xfrm>
              <a:off x="0" y="0"/>
              <a:ext cx="1252184" cy="718487"/>
            </a:xfrm>
            <a:custGeom>
              <a:avLst/>
              <a:gdLst/>
              <a:ahLst/>
              <a:cxnLst/>
              <a:rect l="l" t="t" r="r" b="b"/>
              <a:pathLst>
                <a:path w="1252184" h="718487">
                  <a:moveTo>
                    <a:pt x="626092" y="0"/>
                  </a:moveTo>
                  <a:cubicBezTo>
                    <a:pt x="280311" y="0"/>
                    <a:pt x="0" y="160839"/>
                    <a:pt x="0" y="359244"/>
                  </a:cubicBezTo>
                  <a:cubicBezTo>
                    <a:pt x="0" y="557648"/>
                    <a:pt x="280311" y="718487"/>
                    <a:pt x="626092" y="718487"/>
                  </a:cubicBezTo>
                  <a:cubicBezTo>
                    <a:pt x="971873" y="718487"/>
                    <a:pt x="1252184" y="557648"/>
                    <a:pt x="1252184" y="359244"/>
                  </a:cubicBezTo>
                  <a:cubicBezTo>
                    <a:pt x="1252184" y="160839"/>
                    <a:pt x="971873" y="0"/>
                    <a:pt x="626092" y="0"/>
                  </a:cubicBezTo>
                  <a:close/>
                </a:path>
              </a:pathLst>
            </a:custGeom>
            <a:solidFill>
              <a:srgbClr val="E1B8A5"/>
            </a:solidFill>
          </p:spPr>
        </p:sp>
        <p:sp>
          <p:nvSpPr>
            <p:cNvPr id="16" name="TextBox 16"/>
            <p:cNvSpPr txBox="1"/>
            <p:nvPr/>
          </p:nvSpPr>
          <p:spPr>
            <a:xfrm>
              <a:off x="117392" y="683"/>
              <a:ext cx="1017399" cy="650446"/>
            </a:xfrm>
            <a:prstGeom prst="rect">
              <a:avLst/>
            </a:prstGeom>
          </p:spPr>
          <p:txBody>
            <a:bodyPr lIns="50800" tIns="50800" rIns="50800" bIns="50800" rtlCol="0" anchor="ctr"/>
            <a:lstStyle/>
            <a:p>
              <a:pPr algn="ctr">
                <a:lnSpc>
                  <a:spcPts val="4199"/>
                </a:lnSpc>
              </a:pPr>
              <a:r>
                <a:rPr lang="en-US" sz="2999">
                  <a:solidFill>
                    <a:srgbClr val="000000"/>
                  </a:solidFill>
                  <a:latin typeface="Tenor Sans Medium"/>
                </a:rPr>
                <a:t>Физкультурно- спортивная – 8 программ</a:t>
              </a:r>
            </a:p>
          </p:txBody>
        </p:sp>
      </p:grpSp>
      <p:grpSp>
        <p:nvGrpSpPr>
          <p:cNvPr id="17" name="Group 17"/>
          <p:cNvGrpSpPr/>
          <p:nvPr/>
        </p:nvGrpSpPr>
        <p:grpSpPr>
          <a:xfrm>
            <a:off x="4886307" y="5856556"/>
            <a:ext cx="4924595" cy="2813796"/>
            <a:chOff x="0" y="0"/>
            <a:chExt cx="1185801" cy="677538"/>
          </a:xfrm>
        </p:grpSpPr>
        <p:sp>
          <p:nvSpPr>
            <p:cNvPr id="18" name="Freeform 18"/>
            <p:cNvSpPr/>
            <p:nvPr/>
          </p:nvSpPr>
          <p:spPr>
            <a:xfrm>
              <a:off x="0" y="0"/>
              <a:ext cx="1185801" cy="677538"/>
            </a:xfrm>
            <a:custGeom>
              <a:avLst/>
              <a:gdLst/>
              <a:ahLst/>
              <a:cxnLst/>
              <a:rect l="l" t="t" r="r" b="b"/>
              <a:pathLst>
                <a:path w="1185801" h="677538">
                  <a:moveTo>
                    <a:pt x="592901" y="0"/>
                  </a:moveTo>
                  <a:cubicBezTo>
                    <a:pt x="265451" y="0"/>
                    <a:pt x="0" y="151672"/>
                    <a:pt x="0" y="338769"/>
                  </a:cubicBezTo>
                  <a:cubicBezTo>
                    <a:pt x="0" y="525866"/>
                    <a:pt x="265451" y="677538"/>
                    <a:pt x="592901" y="677538"/>
                  </a:cubicBezTo>
                  <a:cubicBezTo>
                    <a:pt x="920351" y="677538"/>
                    <a:pt x="1185801" y="525866"/>
                    <a:pt x="1185801" y="338769"/>
                  </a:cubicBezTo>
                  <a:cubicBezTo>
                    <a:pt x="1185801" y="151672"/>
                    <a:pt x="920351" y="0"/>
                    <a:pt x="592901" y="0"/>
                  </a:cubicBezTo>
                  <a:close/>
                </a:path>
              </a:pathLst>
            </a:custGeom>
            <a:solidFill>
              <a:srgbClr val="E1B8A5"/>
            </a:solidFill>
          </p:spPr>
        </p:sp>
        <p:sp>
          <p:nvSpPr>
            <p:cNvPr id="19" name="TextBox 19"/>
            <p:cNvSpPr txBox="1"/>
            <p:nvPr/>
          </p:nvSpPr>
          <p:spPr>
            <a:xfrm>
              <a:off x="111169" y="-3156"/>
              <a:ext cx="963463" cy="617175"/>
            </a:xfrm>
            <a:prstGeom prst="rect">
              <a:avLst/>
            </a:prstGeom>
          </p:spPr>
          <p:txBody>
            <a:bodyPr lIns="50800" tIns="50800" rIns="50800" bIns="50800" rtlCol="0" anchor="ctr"/>
            <a:lstStyle/>
            <a:p>
              <a:pPr algn="ctr">
                <a:lnSpc>
                  <a:spcPts val="4199"/>
                </a:lnSpc>
              </a:pPr>
              <a:r>
                <a:rPr lang="en-US" sz="2999">
                  <a:solidFill>
                    <a:srgbClr val="000000"/>
                  </a:solidFill>
                  <a:latin typeface="Tenor Sans Medium"/>
                </a:rPr>
                <a:t>Художественная – 20 программ</a:t>
              </a:r>
            </a:p>
          </p:txBody>
        </p:sp>
      </p:grpSp>
      <p:sp>
        <p:nvSpPr>
          <p:cNvPr id="20" name="TextBox 20"/>
          <p:cNvSpPr txBox="1"/>
          <p:nvPr/>
        </p:nvSpPr>
        <p:spPr>
          <a:xfrm>
            <a:off x="0" y="256559"/>
            <a:ext cx="18288000" cy="2047875"/>
          </a:xfrm>
          <a:prstGeom prst="rect">
            <a:avLst/>
          </a:prstGeom>
        </p:spPr>
        <p:txBody>
          <a:bodyPr lIns="0" tIns="0" rIns="0" bIns="0" rtlCol="0" anchor="t">
            <a:spAutoFit/>
          </a:bodyPr>
          <a:lstStyle/>
          <a:p>
            <a:pPr algn="ctr">
              <a:lnSpc>
                <a:spcPts val="8039"/>
              </a:lnSpc>
              <a:spcBef>
                <a:spcPct val="0"/>
              </a:spcBef>
            </a:pPr>
            <a:r>
              <a:rPr lang="en-US" sz="6699" spc="-133">
                <a:solidFill>
                  <a:srgbClr val="000000"/>
                </a:solidFill>
                <a:latin typeface="Tenor Sans"/>
              </a:rPr>
              <a:t>Структура управления деятельности учреждения МОУ ДО “ЦВР ”Юность”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B8A5"/>
        </a:solidFill>
        <a:effectLst/>
      </p:bgPr>
    </p:bg>
    <p:spTree>
      <p:nvGrpSpPr>
        <p:cNvPr id="1" name=""/>
        <p:cNvGrpSpPr/>
        <p:nvPr/>
      </p:nvGrpSpPr>
      <p:grpSpPr>
        <a:xfrm>
          <a:off x="0" y="0"/>
          <a:ext cx="0" cy="0"/>
          <a:chOff x="0" y="0"/>
          <a:chExt cx="0" cy="0"/>
        </a:xfrm>
      </p:grpSpPr>
      <p:sp>
        <p:nvSpPr>
          <p:cNvPr id="2" name="Freeform 2"/>
          <p:cNvSpPr/>
          <p:nvPr/>
        </p:nvSpPr>
        <p:spPr>
          <a:xfrm rot="-8662338">
            <a:off x="159189" y="-3819159"/>
            <a:ext cx="4555216" cy="7638319"/>
          </a:xfrm>
          <a:custGeom>
            <a:avLst/>
            <a:gdLst/>
            <a:ahLst/>
            <a:cxnLst/>
            <a:rect l="l" t="t" r="r" b="b"/>
            <a:pathLst>
              <a:path w="4555216" h="7638319">
                <a:moveTo>
                  <a:pt x="0" y="0"/>
                </a:moveTo>
                <a:lnTo>
                  <a:pt x="4555216" y="0"/>
                </a:lnTo>
                <a:lnTo>
                  <a:pt x="4555216" y="7638318"/>
                </a:lnTo>
                <a:lnTo>
                  <a:pt x="0" y="7638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584842">
            <a:off x="15381332" y="8106699"/>
            <a:ext cx="4368163" cy="3057714"/>
          </a:xfrm>
          <a:custGeom>
            <a:avLst/>
            <a:gdLst/>
            <a:ahLst/>
            <a:cxnLst/>
            <a:rect l="l" t="t" r="r" b="b"/>
            <a:pathLst>
              <a:path w="4368163" h="3057714">
                <a:moveTo>
                  <a:pt x="0" y="0"/>
                </a:moveTo>
                <a:lnTo>
                  <a:pt x="4368163" y="0"/>
                </a:lnTo>
                <a:lnTo>
                  <a:pt x="4368163" y="3057714"/>
                </a:lnTo>
                <a:lnTo>
                  <a:pt x="0" y="30577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439076" y="2304434"/>
            <a:ext cx="17378579" cy="1225003"/>
            <a:chOff x="0" y="0"/>
            <a:chExt cx="4577074" cy="322635"/>
          </a:xfrm>
        </p:grpSpPr>
        <p:sp>
          <p:nvSpPr>
            <p:cNvPr id="5" name="Freeform 5"/>
            <p:cNvSpPr/>
            <p:nvPr/>
          </p:nvSpPr>
          <p:spPr>
            <a:xfrm>
              <a:off x="0" y="0"/>
              <a:ext cx="4577074" cy="322635"/>
            </a:xfrm>
            <a:custGeom>
              <a:avLst/>
              <a:gdLst/>
              <a:ahLst/>
              <a:cxnLst/>
              <a:rect l="l" t="t" r="r" b="b"/>
              <a:pathLst>
                <a:path w="4577074" h="322635">
                  <a:moveTo>
                    <a:pt x="4373874" y="0"/>
                  </a:moveTo>
                  <a:cubicBezTo>
                    <a:pt x="4486099" y="0"/>
                    <a:pt x="4577074" y="72224"/>
                    <a:pt x="4577074" y="161317"/>
                  </a:cubicBezTo>
                  <a:cubicBezTo>
                    <a:pt x="4577074" y="250410"/>
                    <a:pt x="4486099" y="322635"/>
                    <a:pt x="4373874" y="322635"/>
                  </a:cubicBezTo>
                  <a:lnTo>
                    <a:pt x="203200" y="322635"/>
                  </a:lnTo>
                  <a:cubicBezTo>
                    <a:pt x="90976" y="322635"/>
                    <a:pt x="0" y="250410"/>
                    <a:pt x="0" y="161317"/>
                  </a:cubicBezTo>
                  <a:cubicBezTo>
                    <a:pt x="0" y="72224"/>
                    <a:pt x="90976" y="0"/>
                    <a:pt x="203200" y="0"/>
                  </a:cubicBezTo>
                  <a:close/>
                </a:path>
              </a:pathLst>
            </a:custGeom>
            <a:solidFill>
              <a:srgbClr val="994C38"/>
            </a:solidFill>
          </p:spPr>
        </p:sp>
        <p:sp>
          <p:nvSpPr>
            <p:cNvPr id="6" name="TextBox 6"/>
            <p:cNvSpPr txBox="1"/>
            <p:nvPr/>
          </p:nvSpPr>
          <p:spPr>
            <a:xfrm>
              <a:off x="0" y="-66675"/>
              <a:ext cx="4577074" cy="389310"/>
            </a:xfrm>
            <a:prstGeom prst="rect">
              <a:avLst/>
            </a:prstGeom>
          </p:spPr>
          <p:txBody>
            <a:bodyPr lIns="50800" tIns="50800" rIns="50800" bIns="50800" rtlCol="0" anchor="ctr"/>
            <a:lstStyle/>
            <a:p>
              <a:pPr algn="ctr">
                <a:lnSpc>
                  <a:spcPts val="3639"/>
                </a:lnSpc>
              </a:pPr>
              <a:r>
                <a:rPr lang="en-US" sz="2599">
                  <a:solidFill>
                    <a:srgbClr val="FFFFFF"/>
                  </a:solidFill>
                  <a:latin typeface="Tenor Sans Medium"/>
                </a:rPr>
                <a:t>ОРГАНИЗАЦИЯ МЕРОПРИЯТИЙ В СФЕРЕ МОЛОДЕЖНОЙ ПОЛИТИКИ, НАПРАВЛЕННЫХ НА ВОВЛЕЧЕНИЕ МОЛОДЕЖИ В АКТИВНУЮ ЖИЗНЬ ГОРОДА</a:t>
              </a:r>
            </a:p>
          </p:txBody>
        </p:sp>
      </p:grpSp>
      <p:graphicFrame>
        <p:nvGraphicFramePr>
          <p:cNvPr id="7" name="Table 7"/>
          <p:cNvGraphicFramePr>
            <a:graphicFrameLocks noGrp="1"/>
          </p:cNvGraphicFramePr>
          <p:nvPr/>
        </p:nvGraphicFramePr>
        <p:xfrm>
          <a:off x="439076" y="3717838"/>
          <a:ext cx="17378580" cy="6076949"/>
        </p:xfrm>
        <a:graphic>
          <a:graphicData uri="http://schemas.openxmlformats.org/drawingml/2006/table">
            <a:tbl>
              <a:tblPr/>
              <a:tblGrid>
                <a:gridCol w="8100472"/>
                <a:gridCol w="5665358"/>
                <a:gridCol w="3612750"/>
              </a:tblGrid>
              <a:tr h="1025605">
                <a:tc>
                  <a:txBody>
                    <a:bodyPr/>
                    <a:lstStyle/>
                    <a:p>
                      <a:pPr algn="ctr">
                        <a:lnSpc>
                          <a:spcPts val="4199"/>
                        </a:lnSpc>
                        <a:defRPr/>
                      </a:pPr>
                      <a:r>
                        <a:rPr lang="en-US" sz="2999">
                          <a:solidFill>
                            <a:srgbClr val="000000"/>
                          </a:solidFill>
                          <a:latin typeface="Tenor Sans Bold"/>
                        </a:rPr>
                        <a:t>Направление деятельности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6245"/>
                    </a:solidFill>
                  </a:tcPr>
                </a:tc>
                <a:tc>
                  <a:txBody>
                    <a:bodyPr/>
                    <a:lstStyle/>
                    <a:p>
                      <a:pPr algn="ctr">
                        <a:lnSpc>
                          <a:spcPts val="4199"/>
                        </a:lnSpc>
                        <a:defRPr/>
                      </a:pPr>
                      <a:r>
                        <a:rPr lang="en-US" sz="2999">
                          <a:solidFill>
                            <a:srgbClr val="000000"/>
                          </a:solidFill>
                          <a:latin typeface="Tenor Sans Bold"/>
                        </a:rPr>
                        <a:t>мероприятий за 2023 год</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6245"/>
                    </a:solidFill>
                  </a:tcPr>
                </a:tc>
                <a:tc>
                  <a:txBody>
                    <a:bodyPr/>
                    <a:lstStyle/>
                    <a:p>
                      <a:pPr algn="ctr">
                        <a:lnSpc>
                          <a:spcPts val="4199"/>
                        </a:lnSpc>
                        <a:defRPr/>
                      </a:pPr>
                      <a:r>
                        <a:rPr lang="en-US" sz="2999">
                          <a:solidFill>
                            <a:srgbClr val="000000"/>
                          </a:solidFill>
                          <a:latin typeface="Tenor Sans Bold"/>
                        </a:rPr>
                        <a:t>охват</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6245"/>
                    </a:solidFill>
                  </a:tcPr>
                </a:tc>
              </a:tr>
              <a:tr h="1025605">
                <a:tc>
                  <a:txBody>
                    <a:bodyPr/>
                    <a:lstStyle/>
                    <a:p>
                      <a:pPr algn="ctr">
                        <a:lnSpc>
                          <a:spcPts val="4200"/>
                        </a:lnSpc>
                        <a:defRPr/>
                      </a:pPr>
                      <a:r>
                        <a:rPr lang="en-US" sz="3000">
                          <a:solidFill>
                            <a:srgbClr val="000000"/>
                          </a:solidFill>
                          <a:latin typeface="Tenor Sans"/>
                        </a:rPr>
                        <a:t>патриотическое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19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2369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5605">
                <a:tc>
                  <a:txBody>
                    <a:bodyPr/>
                    <a:lstStyle/>
                    <a:p>
                      <a:pPr algn="ctr">
                        <a:lnSpc>
                          <a:spcPts val="4200"/>
                        </a:lnSpc>
                        <a:defRPr/>
                      </a:pPr>
                      <a:r>
                        <a:rPr lang="en-US" sz="3000">
                          <a:solidFill>
                            <a:srgbClr val="000000"/>
                          </a:solidFill>
                          <a:latin typeface="Tenor Sans"/>
                        </a:rPr>
                        <a:t>спортивное</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12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5840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5605">
                <a:tc>
                  <a:txBody>
                    <a:bodyPr/>
                    <a:lstStyle/>
                    <a:p>
                      <a:pPr algn="ctr">
                        <a:lnSpc>
                          <a:spcPts val="4200"/>
                        </a:lnSpc>
                        <a:defRPr/>
                      </a:pPr>
                      <a:r>
                        <a:rPr lang="en-US" sz="3000">
                          <a:solidFill>
                            <a:srgbClr val="000000"/>
                          </a:solidFill>
                          <a:latin typeface="Tenor Sans"/>
                        </a:rPr>
                        <a:t>интеллектуальное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11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700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5605">
                <a:tc>
                  <a:txBody>
                    <a:bodyPr/>
                    <a:lstStyle/>
                    <a:p>
                      <a:pPr algn="ctr">
                        <a:lnSpc>
                          <a:spcPts val="4200"/>
                        </a:lnSpc>
                        <a:defRPr/>
                      </a:pPr>
                      <a:r>
                        <a:rPr lang="en-US" sz="3000">
                          <a:solidFill>
                            <a:srgbClr val="000000"/>
                          </a:solidFill>
                          <a:latin typeface="Tenor Sans"/>
                        </a:rPr>
                        <a:t>творческое</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12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632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948924">
                <a:tc>
                  <a:txBody>
                    <a:bodyPr/>
                    <a:lstStyle/>
                    <a:p>
                      <a:pPr algn="ctr">
                        <a:lnSpc>
                          <a:spcPts val="4200"/>
                        </a:lnSpc>
                        <a:defRPr/>
                      </a:pPr>
                      <a:r>
                        <a:rPr lang="en-US" sz="3000">
                          <a:solidFill>
                            <a:srgbClr val="000000"/>
                          </a:solidFill>
                          <a:latin typeface="Tenor Sans"/>
                        </a:rPr>
                        <a:t>экологическое</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62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8" name="TextBox 8"/>
          <p:cNvSpPr txBox="1"/>
          <p:nvPr/>
        </p:nvSpPr>
        <p:spPr>
          <a:xfrm>
            <a:off x="0" y="256559"/>
            <a:ext cx="18288000" cy="2047875"/>
          </a:xfrm>
          <a:prstGeom prst="rect">
            <a:avLst/>
          </a:prstGeom>
        </p:spPr>
        <p:txBody>
          <a:bodyPr lIns="0" tIns="0" rIns="0" bIns="0" rtlCol="0" anchor="t">
            <a:spAutoFit/>
          </a:bodyPr>
          <a:lstStyle/>
          <a:p>
            <a:pPr algn="ctr">
              <a:lnSpc>
                <a:spcPts val="8039"/>
              </a:lnSpc>
              <a:spcBef>
                <a:spcPct val="0"/>
              </a:spcBef>
            </a:pPr>
            <a:r>
              <a:rPr lang="en-US" sz="6699" spc="-133">
                <a:solidFill>
                  <a:srgbClr val="000000"/>
                </a:solidFill>
                <a:latin typeface="Tenor Sans"/>
              </a:rPr>
              <a:t>Структура управления деятельности учреждения МОУ ДО “ЦВР ”Юность”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6245"/>
        </a:solidFill>
        <a:effectLst/>
      </p:bgPr>
    </p:bg>
    <p:spTree>
      <p:nvGrpSpPr>
        <p:cNvPr id="1" name=""/>
        <p:cNvGrpSpPr/>
        <p:nvPr/>
      </p:nvGrpSpPr>
      <p:grpSpPr>
        <a:xfrm>
          <a:off x="0" y="0"/>
          <a:ext cx="0" cy="0"/>
          <a:chOff x="0" y="0"/>
          <a:chExt cx="0" cy="0"/>
        </a:xfrm>
      </p:grpSpPr>
      <p:sp>
        <p:nvSpPr>
          <p:cNvPr id="2" name="Freeform 2"/>
          <p:cNvSpPr/>
          <p:nvPr/>
        </p:nvSpPr>
        <p:spPr>
          <a:xfrm rot="-8662338">
            <a:off x="159189" y="-3819159"/>
            <a:ext cx="4555216" cy="7638319"/>
          </a:xfrm>
          <a:custGeom>
            <a:avLst/>
            <a:gdLst/>
            <a:ahLst/>
            <a:cxnLst/>
            <a:rect l="l" t="t" r="r" b="b"/>
            <a:pathLst>
              <a:path w="4555216" h="7638319">
                <a:moveTo>
                  <a:pt x="0" y="0"/>
                </a:moveTo>
                <a:lnTo>
                  <a:pt x="4555216" y="0"/>
                </a:lnTo>
                <a:lnTo>
                  <a:pt x="4555216" y="7638318"/>
                </a:lnTo>
                <a:lnTo>
                  <a:pt x="0" y="7638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584842">
            <a:off x="15381332" y="8106699"/>
            <a:ext cx="4368163" cy="3057714"/>
          </a:xfrm>
          <a:custGeom>
            <a:avLst/>
            <a:gdLst/>
            <a:ahLst/>
            <a:cxnLst/>
            <a:rect l="l" t="t" r="r" b="b"/>
            <a:pathLst>
              <a:path w="4368163" h="3057714">
                <a:moveTo>
                  <a:pt x="0" y="0"/>
                </a:moveTo>
                <a:lnTo>
                  <a:pt x="4368163" y="0"/>
                </a:lnTo>
                <a:lnTo>
                  <a:pt x="4368163" y="3057714"/>
                </a:lnTo>
                <a:lnTo>
                  <a:pt x="0" y="30577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439076" y="2304434"/>
            <a:ext cx="17378579" cy="1225003"/>
            <a:chOff x="0" y="0"/>
            <a:chExt cx="4577074" cy="322635"/>
          </a:xfrm>
        </p:grpSpPr>
        <p:sp>
          <p:nvSpPr>
            <p:cNvPr id="5" name="Freeform 5"/>
            <p:cNvSpPr/>
            <p:nvPr/>
          </p:nvSpPr>
          <p:spPr>
            <a:xfrm>
              <a:off x="0" y="0"/>
              <a:ext cx="4577074" cy="322635"/>
            </a:xfrm>
            <a:custGeom>
              <a:avLst/>
              <a:gdLst/>
              <a:ahLst/>
              <a:cxnLst/>
              <a:rect l="l" t="t" r="r" b="b"/>
              <a:pathLst>
                <a:path w="4577074" h="322635">
                  <a:moveTo>
                    <a:pt x="4373874" y="0"/>
                  </a:moveTo>
                  <a:cubicBezTo>
                    <a:pt x="4486099" y="0"/>
                    <a:pt x="4577074" y="72224"/>
                    <a:pt x="4577074" y="161317"/>
                  </a:cubicBezTo>
                  <a:cubicBezTo>
                    <a:pt x="4577074" y="250410"/>
                    <a:pt x="4486099" y="322635"/>
                    <a:pt x="4373874" y="322635"/>
                  </a:cubicBezTo>
                  <a:lnTo>
                    <a:pt x="203200" y="322635"/>
                  </a:lnTo>
                  <a:cubicBezTo>
                    <a:pt x="90976" y="322635"/>
                    <a:pt x="0" y="250410"/>
                    <a:pt x="0" y="161317"/>
                  </a:cubicBezTo>
                  <a:cubicBezTo>
                    <a:pt x="0" y="72224"/>
                    <a:pt x="90976" y="0"/>
                    <a:pt x="203200" y="0"/>
                  </a:cubicBezTo>
                  <a:close/>
                </a:path>
              </a:pathLst>
            </a:custGeom>
            <a:solidFill>
              <a:srgbClr val="994C38"/>
            </a:solidFill>
          </p:spPr>
        </p:sp>
        <p:sp>
          <p:nvSpPr>
            <p:cNvPr id="6" name="TextBox 6"/>
            <p:cNvSpPr txBox="1"/>
            <p:nvPr/>
          </p:nvSpPr>
          <p:spPr>
            <a:xfrm>
              <a:off x="0" y="-66675"/>
              <a:ext cx="4577074" cy="389310"/>
            </a:xfrm>
            <a:prstGeom prst="rect">
              <a:avLst/>
            </a:prstGeom>
          </p:spPr>
          <p:txBody>
            <a:bodyPr lIns="50800" tIns="50800" rIns="50800" bIns="50800" rtlCol="0" anchor="ctr"/>
            <a:lstStyle/>
            <a:p>
              <a:pPr algn="ctr">
                <a:lnSpc>
                  <a:spcPts val="3639"/>
                </a:lnSpc>
              </a:pPr>
              <a:r>
                <a:rPr lang="en-US" sz="2599">
                  <a:solidFill>
                    <a:srgbClr val="FFFFFF"/>
                  </a:solidFill>
                  <a:latin typeface="Tenor Sans Medium"/>
                </a:rPr>
                <a:t>ОРГАНИЗАЦИЯ МЕРОПРИЯТИЙ В СФЕРЕ МОЛОДЕЖНОЙ ПОЛИТИКИ, НАПРАВЛЕННЫХ НА ВОВЛЕЧЕНИЕ МОЛОДЕЖИ В АКТИВНУЮ ЖИЗНЬ ГОРОДА</a:t>
              </a:r>
            </a:p>
          </p:txBody>
        </p:sp>
      </p:grpSp>
      <p:graphicFrame>
        <p:nvGraphicFramePr>
          <p:cNvPr id="7" name="Table 7"/>
          <p:cNvGraphicFramePr>
            <a:graphicFrameLocks noGrp="1"/>
          </p:cNvGraphicFramePr>
          <p:nvPr/>
        </p:nvGraphicFramePr>
        <p:xfrm>
          <a:off x="439076" y="3719743"/>
          <a:ext cx="17378579" cy="5001416"/>
        </p:xfrm>
        <a:graphic>
          <a:graphicData uri="http://schemas.openxmlformats.org/drawingml/2006/table">
            <a:tbl>
              <a:tblPr/>
              <a:tblGrid>
                <a:gridCol w="7411059"/>
                <a:gridCol w="7453387"/>
                <a:gridCol w="2514133"/>
              </a:tblGrid>
              <a:tr h="1120002">
                <a:tc>
                  <a:txBody>
                    <a:bodyPr/>
                    <a:lstStyle/>
                    <a:p>
                      <a:pPr algn="ctr">
                        <a:lnSpc>
                          <a:spcPts val="4199"/>
                        </a:lnSpc>
                        <a:defRPr/>
                      </a:pPr>
                      <a:r>
                        <a:rPr lang="en-US" sz="2999">
                          <a:solidFill>
                            <a:srgbClr val="000000"/>
                          </a:solidFill>
                          <a:latin typeface="Tenor Sans Bold"/>
                        </a:rPr>
                        <a:t>Направление деятельности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1B8A5"/>
                    </a:solidFill>
                  </a:tcPr>
                </a:tc>
                <a:tc>
                  <a:txBody>
                    <a:bodyPr/>
                    <a:lstStyle/>
                    <a:p>
                      <a:pPr algn="ctr">
                        <a:lnSpc>
                          <a:spcPts val="4199"/>
                        </a:lnSpc>
                        <a:defRPr/>
                      </a:pPr>
                      <a:r>
                        <a:rPr lang="en-US" sz="2999">
                          <a:solidFill>
                            <a:srgbClr val="000000"/>
                          </a:solidFill>
                          <a:latin typeface="Tenor Sans Bold"/>
                        </a:rPr>
                        <a:t>Массовые мероприятия за 2023 год</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1B8A5"/>
                    </a:solidFill>
                  </a:tcPr>
                </a:tc>
                <a:tc>
                  <a:txBody>
                    <a:bodyPr/>
                    <a:lstStyle/>
                    <a:p>
                      <a:pPr algn="ctr">
                        <a:lnSpc>
                          <a:spcPts val="4199"/>
                        </a:lnSpc>
                        <a:defRPr/>
                      </a:pPr>
                      <a:r>
                        <a:rPr lang="en-US" sz="2999">
                          <a:solidFill>
                            <a:srgbClr val="000000"/>
                          </a:solidFill>
                          <a:latin typeface="Tenor Sans Bold"/>
                        </a:rPr>
                        <a:t>Охват</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1B8A5"/>
                    </a:solidFill>
                  </a:tcPr>
                </a:tc>
              </a:tr>
              <a:tr h="967821">
                <a:tc>
                  <a:txBody>
                    <a:bodyPr/>
                    <a:lstStyle/>
                    <a:p>
                      <a:pPr algn="ctr">
                        <a:lnSpc>
                          <a:spcPts val="4200"/>
                        </a:lnSpc>
                        <a:defRPr/>
                      </a:pPr>
                      <a:r>
                        <a:rPr lang="en-US" sz="3000">
                          <a:solidFill>
                            <a:srgbClr val="000000"/>
                          </a:solidFill>
                          <a:latin typeface="Tenor Sans"/>
                        </a:rPr>
                        <a:t>Профориентация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648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13165">
                <a:tc>
                  <a:txBody>
                    <a:bodyPr/>
                    <a:lstStyle/>
                    <a:p>
                      <a:pPr algn="ctr">
                        <a:lnSpc>
                          <a:spcPts val="4200"/>
                        </a:lnSpc>
                        <a:defRPr/>
                      </a:pPr>
                      <a:r>
                        <a:rPr lang="en-US" sz="3000">
                          <a:solidFill>
                            <a:srgbClr val="000000"/>
                          </a:solidFill>
                          <a:latin typeface="Tenor Sans"/>
                        </a:rPr>
                        <a:t>Профилактика правонарушений</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412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950214">
                <a:tc>
                  <a:txBody>
                    <a:bodyPr/>
                    <a:lstStyle/>
                    <a:p>
                      <a:pPr algn="ctr">
                        <a:lnSpc>
                          <a:spcPts val="4200"/>
                        </a:lnSpc>
                        <a:defRPr/>
                      </a:pPr>
                      <a:r>
                        <a:rPr lang="en-US" sz="3000">
                          <a:solidFill>
                            <a:srgbClr val="000000"/>
                          </a:solidFill>
                          <a:latin typeface="Tenor Sans"/>
                        </a:rPr>
                        <a:t>ОВЗ, Инвалиды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12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324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950214">
                <a:tc>
                  <a:txBody>
                    <a:bodyPr/>
                    <a:lstStyle/>
                    <a:p>
                      <a:pPr algn="ctr">
                        <a:lnSpc>
                          <a:spcPts val="4200"/>
                        </a:lnSpc>
                        <a:defRPr/>
                      </a:pPr>
                      <a:r>
                        <a:rPr lang="en-US" sz="3000">
                          <a:solidFill>
                            <a:srgbClr val="000000"/>
                          </a:solidFill>
                          <a:latin typeface="Tenor Sans"/>
                        </a:rPr>
                        <a:t>Соц.приюты, детский дом</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Tenor Sans"/>
                        </a:rPr>
                        <a:t>191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pSp>
        <p:nvGrpSpPr>
          <p:cNvPr id="8" name="Group 8"/>
          <p:cNvGrpSpPr/>
          <p:nvPr/>
        </p:nvGrpSpPr>
        <p:grpSpPr>
          <a:xfrm>
            <a:off x="5177663" y="8911658"/>
            <a:ext cx="7932674" cy="1261636"/>
            <a:chOff x="0" y="0"/>
            <a:chExt cx="2089264" cy="332283"/>
          </a:xfrm>
        </p:grpSpPr>
        <p:sp>
          <p:nvSpPr>
            <p:cNvPr id="9" name="Freeform 9"/>
            <p:cNvSpPr/>
            <p:nvPr/>
          </p:nvSpPr>
          <p:spPr>
            <a:xfrm>
              <a:off x="0" y="0"/>
              <a:ext cx="2089264" cy="332283"/>
            </a:xfrm>
            <a:custGeom>
              <a:avLst/>
              <a:gdLst/>
              <a:ahLst/>
              <a:cxnLst/>
              <a:rect l="l" t="t" r="r" b="b"/>
              <a:pathLst>
                <a:path w="2089264" h="332283">
                  <a:moveTo>
                    <a:pt x="49774" y="0"/>
                  </a:moveTo>
                  <a:lnTo>
                    <a:pt x="2039490" y="0"/>
                  </a:lnTo>
                  <a:cubicBezTo>
                    <a:pt x="2066979" y="0"/>
                    <a:pt x="2089264" y="22284"/>
                    <a:pt x="2089264" y="49774"/>
                  </a:cubicBezTo>
                  <a:lnTo>
                    <a:pt x="2089264" y="282509"/>
                  </a:lnTo>
                  <a:cubicBezTo>
                    <a:pt x="2089264" y="309998"/>
                    <a:pt x="2066979" y="332283"/>
                    <a:pt x="2039490" y="332283"/>
                  </a:cubicBezTo>
                  <a:lnTo>
                    <a:pt x="49774" y="332283"/>
                  </a:lnTo>
                  <a:cubicBezTo>
                    <a:pt x="22284" y="332283"/>
                    <a:pt x="0" y="309998"/>
                    <a:pt x="0" y="282509"/>
                  </a:cubicBezTo>
                  <a:lnTo>
                    <a:pt x="0" y="49774"/>
                  </a:lnTo>
                  <a:cubicBezTo>
                    <a:pt x="0" y="22284"/>
                    <a:pt x="22284" y="0"/>
                    <a:pt x="49774" y="0"/>
                  </a:cubicBezTo>
                  <a:close/>
                </a:path>
              </a:pathLst>
            </a:custGeom>
            <a:solidFill>
              <a:srgbClr val="994C38"/>
            </a:solidFill>
          </p:spPr>
        </p:sp>
        <p:sp>
          <p:nvSpPr>
            <p:cNvPr id="10" name="TextBox 10"/>
            <p:cNvSpPr txBox="1"/>
            <p:nvPr/>
          </p:nvSpPr>
          <p:spPr>
            <a:xfrm>
              <a:off x="0" y="-66675"/>
              <a:ext cx="2089264" cy="398958"/>
            </a:xfrm>
            <a:prstGeom prst="rect">
              <a:avLst/>
            </a:prstGeom>
          </p:spPr>
          <p:txBody>
            <a:bodyPr lIns="50800" tIns="50800" rIns="50800" bIns="50800" rtlCol="0" anchor="ctr"/>
            <a:lstStyle/>
            <a:p>
              <a:pPr algn="ctr">
                <a:lnSpc>
                  <a:spcPts val="3639"/>
                </a:lnSpc>
              </a:pPr>
              <a:r>
                <a:rPr lang="en-US" sz="2599">
                  <a:solidFill>
                    <a:srgbClr val="FFFFFF"/>
                  </a:solidFill>
                  <a:latin typeface="Tenor Sans Medium"/>
                </a:rPr>
                <a:t>ОБЩАЯ ЧИСЕННОСТЬ</a:t>
              </a:r>
            </a:p>
            <a:p>
              <a:pPr algn="ctr">
                <a:lnSpc>
                  <a:spcPts val="3639"/>
                </a:lnSpc>
              </a:pPr>
              <a:r>
                <a:rPr lang="en-US" sz="2599">
                  <a:solidFill>
                    <a:srgbClr val="FFFFFF"/>
                  </a:solidFill>
                  <a:latin typeface="Tenor Sans Medium"/>
                </a:rPr>
                <a:t>11178</a:t>
              </a:r>
            </a:p>
          </p:txBody>
        </p:sp>
      </p:grpSp>
      <p:sp>
        <p:nvSpPr>
          <p:cNvPr id="11" name="TextBox 11"/>
          <p:cNvSpPr txBox="1"/>
          <p:nvPr/>
        </p:nvSpPr>
        <p:spPr>
          <a:xfrm>
            <a:off x="0" y="256559"/>
            <a:ext cx="18288000" cy="2047875"/>
          </a:xfrm>
          <a:prstGeom prst="rect">
            <a:avLst/>
          </a:prstGeom>
        </p:spPr>
        <p:txBody>
          <a:bodyPr lIns="0" tIns="0" rIns="0" bIns="0" rtlCol="0" anchor="t">
            <a:spAutoFit/>
          </a:bodyPr>
          <a:lstStyle/>
          <a:p>
            <a:pPr algn="ctr">
              <a:lnSpc>
                <a:spcPts val="8039"/>
              </a:lnSpc>
              <a:spcBef>
                <a:spcPct val="0"/>
              </a:spcBef>
            </a:pPr>
            <a:r>
              <a:rPr lang="en-US" sz="6699" spc="-133">
                <a:solidFill>
                  <a:srgbClr val="000000"/>
                </a:solidFill>
                <a:latin typeface="Tenor Sans"/>
              </a:rPr>
              <a:t>Структура управления деятельности учреждения МОУ ДО “ЦВР ”Юность”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3788122" y="-1543516"/>
            <a:ext cx="13231624" cy="10801816"/>
          </a:xfrm>
          <a:custGeom>
            <a:avLst/>
            <a:gdLst/>
            <a:ahLst/>
            <a:cxnLst/>
            <a:rect l="l" t="t" r="r" b="b"/>
            <a:pathLst>
              <a:path w="13231624" h="10801816">
                <a:moveTo>
                  <a:pt x="0" y="0"/>
                </a:moveTo>
                <a:lnTo>
                  <a:pt x="13231623" y="0"/>
                </a:lnTo>
                <a:lnTo>
                  <a:pt x="13231623" y="10801816"/>
                </a:lnTo>
                <a:lnTo>
                  <a:pt x="0" y="108018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994608">
            <a:off x="-2448828" y="-326604"/>
            <a:ext cx="4901306" cy="3199216"/>
          </a:xfrm>
          <a:custGeom>
            <a:avLst/>
            <a:gdLst/>
            <a:ahLst/>
            <a:cxnLst/>
            <a:rect l="l" t="t" r="r" b="b"/>
            <a:pathLst>
              <a:path w="4901306" h="3199216">
                <a:moveTo>
                  <a:pt x="0" y="0"/>
                </a:moveTo>
                <a:lnTo>
                  <a:pt x="4901306" y="0"/>
                </a:lnTo>
                <a:lnTo>
                  <a:pt x="4901306" y="3199215"/>
                </a:lnTo>
                <a:lnTo>
                  <a:pt x="0" y="31992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00577">
            <a:off x="5517402" y="8015927"/>
            <a:ext cx="3562696" cy="1619407"/>
          </a:xfrm>
          <a:custGeom>
            <a:avLst/>
            <a:gdLst/>
            <a:ahLst/>
            <a:cxnLst/>
            <a:rect l="l" t="t" r="r" b="b"/>
            <a:pathLst>
              <a:path w="3562696" h="1619407">
                <a:moveTo>
                  <a:pt x="0" y="0"/>
                </a:moveTo>
                <a:lnTo>
                  <a:pt x="3562697" y="0"/>
                </a:lnTo>
                <a:lnTo>
                  <a:pt x="3562697" y="1619407"/>
                </a:lnTo>
                <a:lnTo>
                  <a:pt x="0" y="161940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 name="Group 5"/>
          <p:cNvGrpSpPr/>
          <p:nvPr/>
        </p:nvGrpSpPr>
        <p:grpSpPr>
          <a:xfrm>
            <a:off x="9144000" y="5240282"/>
            <a:ext cx="5246370" cy="52463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6597" r="-16597"/>
              </a:stretch>
            </a:blipFill>
          </p:spPr>
        </p:sp>
      </p:grpSp>
      <p:grpSp>
        <p:nvGrpSpPr>
          <p:cNvPr id="7" name="Group 7"/>
          <p:cNvGrpSpPr/>
          <p:nvPr/>
        </p:nvGrpSpPr>
        <p:grpSpPr>
          <a:xfrm>
            <a:off x="13020255" y="346827"/>
            <a:ext cx="4469275" cy="446927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16597" r="-16597"/>
              </a:stretch>
            </a:blipFill>
          </p:spPr>
        </p:sp>
      </p:grpSp>
      <p:sp>
        <p:nvSpPr>
          <p:cNvPr id="9" name="TextBox 9"/>
          <p:cNvSpPr txBox="1"/>
          <p:nvPr/>
        </p:nvSpPr>
        <p:spPr>
          <a:xfrm>
            <a:off x="272777" y="2634242"/>
            <a:ext cx="7589226" cy="5753100"/>
          </a:xfrm>
          <a:prstGeom prst="rect">
            <a:avLst/>
          </a:prstGeom>
        </p:spPr>
        <p:txBody>
          <a:bodyPr lIns="0" tIns="0" rIns="0" bIns="0" rtlCol="0" anchor="t">
            <a:spAutoFit/>
          </a:bodyPr>
          <a:lstStyle/>
          <a:p>
            <a:pPr algn="ctr">
              <a:lnSpc>
                <a:spcPts val="4199"/>
              </a:lnSpc>
              <a:spcBef>
                <a:spcPct val="0"/>
              </a:spcBef>
            </a:pPr>
            <a:r>
              <a:rPr lang="en-US" sz="2999">
                <a:solidFill>
                  <a:srgbClr val="994C38"/>
                </a:solidFill>
                <a:latin typeface="Tenor Sans Medium"/>
              </a:rPr>
              <a:t>ЦЕНТР «ЮНОСТЬ» ЗАВОЁВЫВАЕТ ДОВЕРИЕ С 1998 ГОДА. АКТИВНЫЙ, ТВОРЧЕСКИЙ, САМОБЫТНЫЙ И ДИНАМИЧНО РАЗВИВАЮЩИЙСЯ ПЕДАГОГИЧЕСКИЙ КОЛЛЕКТИВ ПРЕДСТАВЛЯЕТ НА ВЫБОР ШИРОКИЙ СПЕКТР ОБРАЗОВАТЕЛЬНЫХ УСЛУГ, СПОСОБНЫЙ УДОВЛЕТВОРИТЬ РАЗНООБРАЗНЫЕ ИНТЕРЕСЫ ДЕТЕЙ И ПОДРОСТКОВ.</a:t>
            </a:r>
          </a:p>
        </p:txBody>
      </p:sp>
      <p:sp>
        <p:nvSpPr>
          <p:cNvPr id="10" name="TextBox 10"/>
          <p:cNvSpPr txBox="1"/>
          <p:nvPr/>
        </p:nvSpPr>
        <p:spPr>
          <a:xfrm>
            <a:off x="3412976" y="385127"/>
            <a:ext cx="9950202" cy="1153795"/>
          </a:xfrm>
          <a:prstGeom prst="rect">
            <a:avLst/>
          </a:prstGeom>
        </p:spPr>
        <p:txBody>
          <a:bodyPr lIns="0" tIns="0" rIns="0" bIns="0" rtlCol="0" anchor="t">
            <a:spAutoFit/>
          </a:bodyPr>
          <a:lstStyle/>
          <a:p>
            <a:pPr algn="ctr">
              <a:lnSpc>
                <a:spcPts val="9379"/>
              </a:lnSpc>
              <a:spcBef>
                <a:spcPct val="0"/>
              </a:spcBef>
            </a:pPr>
            <a:r>
              <a:rPr lang="en-US" sz="6699">
                <a:solidFill>
                  <a:srgbClr val="994C38"/>
                </a:solidFill>
                <a:latin typeface="Tenor Sans Medium"/>
              </a:rPr>
              <a:t>ПОЧЕМУ  “ЮНОСТЬ”?</a:t>
            </a:r>
          </a:p>
        </p:txBody>
      </p:sp>
      <p:sp>
        <p:nvSpPr>
          <p:cNvPr id="11" name="TextBox 11"/>
          <p:cNvSpPr txBox="1"/>
          <p:nvPr/>
        </p:nvSpPr>
        <p:spPr>
          <a:xfrm>
            <a:off x="14067383" y="9395364"/>
            <a:ext cx="3191917" cy="737235"/>
          </a:xfrm>
          <a:prstGeom prst="rect">
            <a:avLst/>
          </a:prstGeom>
        </p:spPr>
        <p:txBody>
          <a:bodyPr lIns="0" tIns="0" rIns="0" bIns="0" rtlCol="0" anchor="t">
            <a:spAutoFit/>
          </a:bodyPr>
          <a:lstStyle/>
          <a:p>
            <a:pPr algn="ctr">
              <a:lnSpc>
                <a:spcPts val="2940"/>
              </a:lnSpc>
            </a:pPr>
            <a:r>
              <a:rPr lang="en-US" sz="2100">
                <a:solidFill>
                  <a:srgbClr val="CF6245"/>
                </a:solidFill>
                <a:latin typeface="Tenor Sans Medium"/>
              </a:rPr>
              <a:t>ОТРЯД БАРАБАНЩИЦ</a:t>
            </a:r>
          </a:p>
          <a:p>
            <a:pPr algn="ctr">
              <a:lnSpc>
                <a:spcPts val="2940"/>
              </a:lnSpc>
              <a:spcBef>
                <a:spcPct val="0"/>
              </a:spcBef>
            </a:pPr>
            <a:r>
              <a:rPr lang="en-US" sz="2100">
                <a:solidFill>
                  <a:srgbClr val="CF6245"/>
                </a:solidFill>
                <a:latin typeface="Tenor Sans Medium"/>
              </a:rPr>
              <a:t> "RED LIGHTS</a:t>
            </a:r>
            <a:r>
              <a:rPr lang="en-US" sz="2100">
                <a:solidFill>
                  <a:srgbClr val="994C38"/>
                </a:solidFill>
                <a:latin typeface="Tenor Sans Medium"/>
              </a:rPr>
              <a:t> </a:t>
            </a:r>
          </a:p>
        </p:txBody>
      </p:sp>
      <p:sp>
        <p:nvSpPr>
          <p:cNvPr id="12" name="TextBox 12"/>
          <p:cNvSpPr txBox="1"/>
          <p:nvPr/>
        </p:nvSpPr>
        <p:spPr>
          <a:xfrm>
            <a:off x="13020255" y="4847852"/>
            <a:ext cx="4761361" cy="737235"/>
          </a:xfrm>
          <a:prstGeom prst="rect">
            <a:avLst/>
          </a:prstGeom>
        </p:spPr>
        <p:txBody>
          <a:bodyPr lIns="0" tIns="0" rIns="0" bIns="0" rtlCol="0" anchor="t">
            <a:spAutoFit/>
          </a:bodyPr>
          <a:lstStyle/>
          <a:p>
            <a:pPr algn="r">
              <a:lnSpc>
                <a:spcPts val="2940"/>
              </a:lnSpc>
            </a:pPr>
            <a:r>
              <a:rPr lang="en-US" sz="2100">
                <a:solidFill>
                  <a:srgbClr val="CF6245"/>
                </a:solidFill>
                <a:latin typeface="Tenor Sans Medium"/>
              </a:rPr>
              <a:t>СТАРШАЯ ХОРЕОГРАФИЧЕСКАЯ</a:t>
            </a:r>
          </a:p>
          <a:p>
            <a:pPr algn="r">
              <a:lnSpc>
                <a:spcPts val="2940"/>
              </a:lnSpc>
              <a:spcBef>
                <a:spcPct val="0"/>
              </a:spcBef>
            </a:pPr>
            <a:r>
              <a:rPr lang="en-US" sz="2100">
                <a:solidFill>
                  <a:srgbClr val="CF6245"/>
                </a:solidFill>
                <a:latin typeface="Tenor Sans Medium"/>
              </a:rPr>
              <a:t> ГРУППА “ЖЕМУЖИНА</a:t>
            </a:r>
            <a:r>
              <a:rPr lang="en-US" sz="2100">
                <a:solidFill>
                  <a:srgbClr val="994C38"/>
                </a:solidFill>
                <a:latin typeface="Tenor Sans Medium"/>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88615" y="-276559"/>
            <a:ext cx="14136818" cy="12003443"/>
          </a:xfrm>
          <a:custGeom>
            <a:avLst/>
            <a:gdLst/>
            <a:ahLst/>
            <a:cxnLst/>
            <a:rect l="l" t="t" r="r" b="b"/>
            <a:pathLst>
              <a:path w="14136818" h="12003443">
                <a:moveTo>
                  <a:pt x="0" y="0"/>
                </a:moveTo>
                <a:lnTo>
                  <a:pt x="14136818" y="0"/>
                </a:lnTo>
                <a:lnTo>
                  <a:pt x="14136818" y="12003443"/>
                </a:lnTo>
                <a:lnTo>
                  <a:pt x="0" y="120034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379572" y="7162488"/>
            <a:ext cx="5845012" cy="2444278"/>
          </a:xfrm>
          <a:custGeom>
            <a:avLst/>
            <a:gdLst/>
            <a:ahLst/>
            <a:cxnLst/>
            <a:rect l="l" t="t" r="r" b="b"/>
            <a:pathLst>
              <a:path w="5845012" h="2444278">
                <a:moveTo>
                  <a:pt x="5845012" y="0"/>
                </a:moveTo>
                <a:lnTo>
                  <a:pt x="0" y="0"/>
                </a:lnTo>
                <a:lnTo>
                  <a:pt x="0" y="2444278"/>
                </a:lnTo>
                <a:lnTo>
                  <a:pt x="5845012" y="2444278"/>
                </a:lnTo>
                <a:lnTo>
                  <a:pt x="5845012"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4399136" y="656633"/>
            <a:ext cx="7022745" cy="2911247"/>
          </a:xfrm>
          <a:custGeom>
            <a:avLst/>
            <a:gdLst/>
            <a:ahLst/>
            <a:cxnLst/>
            <a:rect l="l" t="t" r="r" b="b"/>
            <a:pathLst>
              <a:path w="7022745" h="2911247">
                <a:moveTo>
                  <a:pt x="0" y="0"/>
                </a:moveTo>
                <a:lnTo>
                  <a:pt x="7022745" y="0"/>
                </a:lnTo>
                <a:lnTo>
                  <a:pt x="7022745" y="2911247"/>
                </a:lnTo>
                <a:lnTo>
                  <a:pt x="0" y="29112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5519410" y="962025"/>
            <a:ext cx="10192968" cy="5838929"/>
          </a:xfrm>
          <a:prstGeom prst="rect">
            <a:avLst/>
          </a:prstGeom>
        </p:spPr>
        <p:txBody>
          <a:bodyPr lIns="0" tIns="0" rIns="0" bIns="0" rtlCol="0" anchor="t">
            <a:spAutoFit/>
          </a:bodyPr>
          <a:lstStyle/>
          <a:p>
            <a:pPr algn="ctr">
              <a:lnSpc>
                <a:spcPts val="3600"/>
              </a:lnSpc>
              <a:spcBef>
                <a:spcPct val="0"/>
              </a:spcBef>
            </a:pPr>
            <a:r>
              <a:rPr lang="en-US" sz="2571">
                <a:solidFill>
                  <a:srgbClr val="994C38"/>
                </a:solidFill>
                <a:latin typeface="Tenor Sans Medium"/>
              </a:rPr>
              <a:t>ВЫСОКАЯ СТЕПЕНЬ УЧАСТИЯ В ГОРОДСКИХ, РАЙОННЫХ, ВСЕРОССИЙСКИХ И МЕЖДУНАРОДНЫХ КОНКУРСАХ, ФЕСТИВАЛЯХ, ВЫСТАВКАХ, СОРЕВНОВАНИЯХ И Т.Д. ПОЗВОЛЯЕТ НАШИМ ОБУЧАЮЩИМСЯ ПОЛНОСТЬЮ ПОГРУЗИТЬСЯ В МИР ВЫБРАННОГО ИМИ ВИДА ТВОРЧЕСТВА, НАУКИ  И СПОРТА. НАШИ ВОСПИТАННИКИ ПОДРАСТАЮТ И ПРИВОДЯТ СЮДА УЖЕ СВОИХ ДЕТЕЙ. МЫ ИСКРЕННЕ ХОТИМ, ЧТОБЫ НАШ ЦЕНТР СТАЛ ДЛЯ ВСЕХ РОДНЫМ ДОМОМ. ВЕДЬ ДЛЯ КАЖДОГО РЕБЕНКА, ПРИШЕДШЕГО К НАМ, ЦЕНТР СТАЛ ДРУГОМ. ОН ЩЕДРО ОДАРИВАЕТ ДЕТЕЙ СВОЕ ЛЮБОВЬЮ, ВДОХНОВЛЯЕТ НА ТВОРЧЕСТВО. </a:t>
            </a:r>
          </a:p>
        </p:txBody>
      </p:sp>
      <p:grpSp>
        <p:nvGrpSpPr>
          <p:cNvPr id="6" name="Group 6"/>
          <p:cNvGrpSpPr/>
          <p:nvPr/>
        </p:nvGrpSpPr>
        <p:grpSpPr>
          <a:xfrm>
            <a:off x="453510" y="378297"/>
            <a:ext cx="5065900" cy="50659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t="-61111" b="-61111"/>
              </a:stretch>
            </a:blipFill>
          </p:spPr>
        </p:sp>
      </p:grpSp>
      <p:sp>
        <p:nvSpPr>
          <p:cNvPr id="8" name="TextBox 8"/>
          <p:cNvSpPr txBox="1"/>
          <p:nvPr/>
        </p:nvSpPr>
        <p:spPr>
          <a:xfrm>
            <a:off x="379572" y="5677538"/>
            <a:ext cx="5085869" cy="1851660"/>
          </a:xfrm>
          <a:prstGeom prst="rect">
            <a:avLst/>
          </a:prstGeom>
        </p:spPr>
        <p:txBody>
          <a:bodyPr lIns="0" tIns="0" rIns="0" bIns="0" rtlCol="0" anchor="t">
            <a:spAutoFit/>
          </a:bodyPr>
          <a:lstStyle/>
          <a:p>
            <a:pPr algn="ctr">
              <a:lnSpc>
                <a:spcPts val="2940"/>
              </a:lnSpc>
            </a:pPr>
            <a:r>
              <a:rPr lang="en-US" sz="2100">
                <a:solidFill>
                  <a:srgbClr val="CF6245"/>
                </a:solidFill>
                <a:latin typeface="Tenor Sans Medium"/>
              </a:rPr>
              <a:t>АНСАМБЛЬ "СЛАВНИЦА"</a:t>
            </a:r>
          </a:p>
          <a:p>
            <a:pPr algn="ctr">
              <a:lnSpc>
                <a:spcPts val="2940"/>
              </a:lnSpc>
              <a:spcBef>
                <a:spcPct val="0"/>
              </a:spcBef>
            </a:pPr>
            <a:r>
              <a:rPr lang="en-US" sz="2100">
                <a:solidFill>
                  <a:srgbClr val="CF6245"/>
                </a:solidFill>
                <a:latin typeface="Tenor Sans Medium"/>
              </a:rPr>
              <a:t>НА МЕЖДУНАРОДНОМ КОНКУРСЕ "НЕВСКИЕ ПЕРСПЕКТИВЫ" ГОРОД САНКТ-ПЕТЕРБУРГ</a:t>
            </a:r>
          </a:p>
        </p:txBody>
      </p:sp>
      <p:grpSp>
        <p:nvGrpSpPr>
          <p:cNvPr id="9" name="Group 9"/>
          <p:cNvGrpSpPr/>
          <p:nvPr/>
        </p:nvGrpSpPr>
        <p:grpSpPr>
          <a:xfrm>
            <a:off x="13089605" y="6033904"/>
            <a:ext cx="5472387" cy="547238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t="-16666" b="-16666"/>
              </a:stretch>
            </a:blipFill>
          </p:spPr>
        </p:sp>
      </p:grpSp>
      <p:sp>
        <p:nvSpPr>
          <p:cNvPr id="11" name="TextBox 11"/>
          <p:cNvSpPr txBox="1"/>
          <p:nvPr/>
        </p:nvSpPr>
        <p:spPr>
          <a:xfrm>
            <a:off x="6302007" y="8722472"/>
            <a:ext cx="6381111" cy="1108710"/>
          </a:xfrm>
          <a:prstGeom prst="rect">
            <a:avLst/>
          </a:prstGeom>
        </p:spPr>
        <p:txBody>
          <a:bodyPr lIns="0" tIns="0" rIns="0" bIns="0" rtlCol="0" anchor="t">
            <a:spAutoFit/>
          </a:bodyPr>
          <a:lstStyle/>
          <a:p>
            <a:pPr algn="ctr">
              <a:lnSpc>
                <a:spcPts val="2940"/>
              </a:lnSpc>
              <a:spcBef>
                <a:spcPct val="0"/>
              </a:spcBef>
            </a:pPr>
            <a:r>
              <a:rPr lang="en-US" sz="2100">
                <a:solidFill>
                  <a:srgbClr val="CF6245"/>
                </a:solidFill>
                <a:latin typeface="Tenor Sans Medium"/>
              </a:rPr>
              <a:t>ШОУ-ГРУППА "КАЛАМБУР"  В МЕЖДУНАРОДНОМ ВОКАЛЬНОМ КОНКУРЕ - ПРЕМИИ «TOP MUSIC”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3848062" y="-1515515"/>
            <a:ext cx="8078447" cy="6389317"/>
          </a:xfrm>
          <a:custGeom>
            <a:avLst/>
            <a:gdLst/>
            <a:ahLst/>
            <a:cxnLst/>
            <a:rect l="l" t="t" r="r" b="b"/>
            <a:pathLst>
              <a:path w="8078447" h="6389317">
                <a:moveTo>
                  <a:pt x="0" y="0"/>
                </a:moveTo>
                <a:lnTo>
                  <a:pt x="8078447" y="0"/>
                </a:lnTo>
                <a:lnTo>
                  <a:pt x="8078447" y="6389317"/>
                </a:lnTo>
                <a:lnTo>
                  <a:pt x="0" y="63893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607182">
            <a:off x="14428624" y="728025"/>
            <a:ext cx="4004530" cy="4736541"/>
          </a:xfrm>
          <a:custGeom>
            <a:avLst/>
            <a:gdLst/>
            <a:ahLst/>
            <a:cxnLst/>
            <a:rect l="l" t="t" r="r" b="b"/>
            <a:pathLst>
              <a:path w="4004530" h="4736541">
                <a:moveTo>
                  <a:pt x="0" y="0"/>
                </a:moveTo>
                <a:lnTo>
                  <a:pt x="4004530" y="0"/>
                </a:lnTo>
                <a:lnTo>
                  <a:pt x="4004530" y="4736541"/>
                </a:lnTo>
                <a:lnTo>
                  <a:pt x="0" y="47365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6182508">
            <a:off x="6433431" y="7785066"/>
            <a:ext cx="3710600" cy="4033260"/>
          </a:xfrm>
          <a:custGeom>
            <a:avLst/>
            <a:gdLst/>
            <a:ahLst/>
            <a:cxnLst/>
            <a:rect l="l" t="t" r="r" b="b"/>
            <a:pathLst>
              <a:path w="3710600" h="4033260">
                <a:moveTo>
                  <a:pt x="0" y="0"/>
                </a:moveTo>
                <a:lnTo>
                  <a:pt x="3710600" y="0"/>
                </a:lnTo>
                <a:lnTo>
                  <a:pt x="3710600" y="4033260"/>
                </a:lnTo>
                <a:lnTo>
                  <a:pt x="0" y="40332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91162" y="1812870"/>
            <a:ext cx="9452554" cy="3657600"/>
          </a:xfrm>
          <a:prstGeom prst="rect">
            <a:avLst/>
          </a:prstGeom>
        </p:spPr>
        <p:txBody>
          <a:bodyPr lIns="0" tIns="0" rIns="0" bIns="0" rtlCol="0" anchor="t">
            <a:spAutoFit/>
          </a:bodyPr>
          <a:lstStyle/>
          <a:p>
            <a:pPr algn="ctr">
              <a:lnSpc>
                <a:spcPts val="4199"/>
              </a:lnSpc>
              <a:spcBef>
                <a:spcPct val="0"/>
              </a:spcBef>
            </a:pPr>
            <a:r>
              <a:rPr lang="en-US" sz="2999">
                <a:solidFill>
                  <a:srgbClr val="994C38"/>
                </a:solidFill>
                <a:latin typeface="Tenor Sans Medium"/>
              </a:rPr>
              <a:t>спектр возможностей и занятий с педагогами дополнительного образования очень широк. Здесь каждый ребенок найдет себе занятие по душе: рисование, поделки своими руками, уроки кройки и шитья, занятия театральным искусством или студия песни и танца, а также спорт.</a:t>
            </a:r>
          </a:p>
        </p:txBody>
      </p:sp>
      <p:grpSp>
        <p:nvGrpSpPr>
          <p:cNvPr id="6" name="Group 6"/>
          <p:cNvGrpSpPr/>
          <p:nvPr/>
        </p:nvGrpSpPr>
        <p:grpSpPr>
          <a:xfrm>
            <a:off x="4264934" y="6442737"/>
            <a:ext cx="4535116" cy="453511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6666" r="-16666"/>
              </a:stretch>
            </a:blipFill>
          </p:spPr>
        </p:sp>
      </p:grpSp>
      <p:sp>
        <p:nvSpPr>
          <p:cNvPr id="8" name="TextBox 8"/>
          <p:cNvSpPr txBox="1"/>
          <p:nvPr/>
        </p:nvSpPr>
        <p:spPr>
          <a:xfrm>
            <a:off x="93931" y="381634"/>
            <a:ext cx="18194069" cy="1153795"/>
          </a:xfrm>
          <a:prstGeom prst="rect">
            <a:avLst/>
          </a:prstGeom>
        </p:spPr>
        <p:txBody>
          <a:bodyPr lIns="0" tIns="0" rIns="0" bIns="0" rtlCol="0" anchor="t">
            <a:spAutoFit/>
          </a:bodyPr>
          <a:lstStyle/>
          <a:p>
            <a:pPr algn="ctr">
              <a:lnSpc>
                <a:spcPts val="9379"/>
              </a:lnSpc>
              <a:spcBef>
                <a:spcPct val="0"/>
              </a:spcBef>
            </a:pPr>
            <a:r>
              <a:rPr lang="en-US" sz="6699">
                <a:solidFill>
                  <a:srgbClr val="994C38"/>
                </a:solidFill>
                <a:latin typeface="Tenor Sans"/>
              </a:rPr>
              <a:t>Педагоги дополнительного образования </a:t>
            </a:r>
          </a:p>
        </p:txBody>
      </p:sp>
      <p:sp>
        <p:nvSpPr>
          <p:cNvPr id="9" name="TextBox 9"/>
          <p:cNvSpPr txBox="1"/>
          <p:nvPr/>
        </p:nvSpPr>
        <p:spPr>
          <a:xfrm>
            <a:off x="8800050" y="5738386"/>
            <a:ext cx="9097035" cy="4267200"/>
          </a:xfrm>
          <a:prstGeom prst="rect">
            <a:avLst/>
          </a:prstGeom>
        </p:spPr>
        <p:txBody>
          <a:bodyPr lIns="0" tIns="0" rIns="0" bIns="0" rtlCol="0" anchor="t">
            <a:spAutoFit/>
          </a:bodyPr>
          <a:lstStyle/>
          <a:p>
            <a:pPr algn="ctr">
              <a:lnSpc>
                <a:spcPts val="4200"/>
              </a:lnSpc>
            </a:pPr>
            <a:r>
              <a:rPr lang="en-US" sz="3000">
                <a:solidFill>
                  <a:srgbClr val="994C38"/>
                </a:solidFill>
                <a:latin typeface="Tenor Sans Medium"/>
              </a:rPr>
              <a:t>Педагоги раскрывают таланты ребенка, отмечают его сильные стороны и с радостью помогают справиться с трудностями.  </a:t>
            </a:r>
          </a:p>
          <a:p>
            <a:pPr algn="ctr">
              <a:lnSpc>
                <a:spcPts val="4200"/>
              </a:lnSpc>
              <a:spcBef>
                <a:spcPct val="0"/>
              </a:spcBef>
            </a:pPr>
            <a:r>
              <a:rPr lang="en-US" sz="3000">
                <a:solidFill>
                  <a:srgbClr val="994C38"/>
                </a:solidFill>
                <a:latin typeface="Tenor Sans Medium"/>
              </a:rPr>
              <a:t>Они становятся настоящими наставниками для детей. Многие ученики обращаются за советами и доверяют свои тайны. А для наши педагогов дополнительного образования нет чужих детей</a:t>
            </a:r>
          </a:p>
        </p:txBody>
      </p:sp>
      <p:grpSp>
        <p:nvGrpSpPr>
          <p:cNvPr id="10" name="Group 10"/>
          <p:cNvGrpSpPr/>
          <p:nvPr/>
        </p:nvGrpSpPr>
        <p:grpSpPr>
          <a:xfrm>
            <a:off x="10191548" y="1372816"/>
            <a:ext cx="4441770" cy="444177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16666" r="-16666"/>
              </a:stretch>
            </a:blipFill>
          </p:spPr>
        </p:sp>
      </p:grpSp>
      <p:grpSp>
        <p:nvGrpSpPr>
          <p:cNvPr id="12" name="Group 12"/>
          <p:cNvGrpSpPr/>
          <p:nvPr/>
        </p:nvGrpSpPr>
        <p:grpSpPr>
          <a:xfrm>
            <a:off x="242568" y="5040630"/>
            <a:ext cx="4217670" cy="421767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38888" r="-38888"/>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6245"/>
        </a:solidFill>
        <a:effectLst/>
      </p:bgPr>
    </p:bg>
    <p:spTree>
      <p:nvGrpSpPr>
        <p:cNvPr id="1" name=""/>
        <p:cNvGrpSpPr/>
        <p:nvPr/>
      </p:nvGrpSpPr>
      <p:grpSpPr>
        <a:xfrm>
          <a:off x="0" y="0"/>
          <a:ext cx="0" cy="0"/>
          <a:chOff x="0" y="0"/>
          <a:chExt cx="0" cy="0"/>
        </a:xfrm>
      </p:grpSpPr>
      <p:sp>
        <p:nvSpPr>
          <p:cNvPr id="2" name="Freeform 2"/>
          <p:cNvSpPr/>
          <p:nvPr/>
        </p:nvSpPr>
        <p:spPr>
          <a:xfrm rot="-6611027">
            <a:off x="14327764" y="-732694"/>
            <a:ext cx="4836000" cy="4106204"/>
          </a:xfrm>
          <a:custGeom>
            <a:avLst/>
            <a:gdLst/>
            <a:ahLst/>
            <a:cxnLst/>
            <a:rect l="l" t="t" r="r" b="b"/>
            <a:pathLst>
              <a:path w="4836000" h="4106204">
                <a:moveTo>
                  <a:pt x="0" y="0"/>
                </a:moveTo>
                <a:lnTo>
                  <a:pt x="4836000" y="0"/>
                </a:lnTo>
                <a:lnTo>
                  <a:pt x="4836000" y="4106204"/>
                </a:lnTo>
                <a:lnTo>
                  <a:pt x="0" y="41062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8917923" y="7445507"/>
            <a:ext cx="4269962" cy="3625586"/>
          </a:xfrm>
          <a:custGeom>
            <a:avLst/>
            <a:gdLst/>
            <a:ahLst/>
            <a:cxnLst/>
            <a:rect l="l" t="t" r="r" b="b"/>
            <a:pathLst>
              <a:path w="4269962" h="3625586">
                <a:moveTo>
                  <a:pt x="0" y="0"/>
                </a:moveTo>
                <a:lnTo>
                  <a:pt x="4269962" y="0"/>
                </a:lnTo>
                <a:lnTo>
                  <a:pt x="4269962" y="3625586"/>
                </a:lnTo>
                <a:lnTo>
                  <a:pt x="0" y="36255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1627223">
            <a:off x="-2631384" y="2075835"/>
            <a:ext cx="7825793" cy="6801326"/>
          </a:xfrm>
          <a:custGeom>
            <a:avLst/>
            <a:gdLst/>
            <a:ahLst/>
            <a:cxnLst/>
            <a:rect l="l" t="t" r="r" b="b"/>
            <a:pathLst>
              <a:path w="7825793" h="6801326">
                <a:moveTo>
                  <a:pt x="0" y="0"/>
                </a:moveTo>
                <a:lnTo>
                  <a:pt x="7825794" y="0"/>
                </a:lnTo>
                <a:lnTo>
                  <a:pt x="7825794" y="6801326"/>
                </a:lnTo>
                <a:lnTo>
                  <a:pt x="0" y="68013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3783509" y="385127"/>
            <a:ext cx="10720983" cy="1153795"/>
          </a:xfrm>
          <a:prstGeom prst="rect">
            <a:avLst/>
          </a:prstGeom>
        </p:spPr>
        <p:txBody>
          <a:bodyPr lIns="0" tIns="0" rIns="0" bIns="0" rtlCol="0" anchor="t">
            <a:spAutoFit/>
          </a:bodyPr>
          <a:lstStyle/>
          <a:p>
            <a:pPr algn="ctr">
              <a:lnSpc>
                <a:spcPts val="9379"/>
              </a:lnSpc>
              <a:spcBef>
                <a:spcPct val="0"/>
              </a:spcBef>
            </a:pPr>
            <a:r>
              <a:rPr lang="en-US" sz="6699">
                <a:solidFill>
                  <a:srgbClr val="000000"/>
                </a:solidFill>
                <a:latin typeface="Tenor Sans Medium"/>
              </a:rPr>
              <a:t>Педагоги - организаторы</a:t>
            </a:r>
          </a:p>
        </p:txBody>
      </p:sp>
      <p:sp>
        <p:nvSpPr>
          <p:cNvPr id="6" name="TextBox 6"/>
          <p:cNvSpPr txBox="1"/>
          <p:nvPr/>
        </p:nvSpPr>
        <p:spPr>
          <a:xfrm>
            <a:off x="297048" y="1462723"/>
            <a:ext cx="17693904" cy="320040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Tenor Sans Medium"/>
              </a:rPr>
              <a:t>Педагоги-организаторы занимаются организацией и координацией внеурочной деятельности учащихся в учреждении. Основные обязанности включают в себя разработку и проведение мероприятий, организацию внешкольных мероприятий, работу с творческими коллективами и другие виды дополнительного образования. Педагог-организатор также занимается работой с родителями, организацией партнерств с общественными организациями и участием в различных профессиональных мероприятиях.</a:t>
            </a:r>
          </a:p>
        </p:txBody>
      </p:sp>
      <p:grpSp>
        <p:nvGrpSpPr>
          <p:cNvPr id="7" name="Group 7"/>
          <p:cNvGrpSpPr/>
          <p:nvPr/>
        </p:nvGrpSpPr>
        <p:grpSpPr>
          <a:xfrm>
            <a:off x="6468912" y="4784286"/>
            <a:ext cx="4474014" cy="4474014"/>
            <a:chOff x="0" y="0"/>
            <a:chExt cx="812800" cy="812800"/>
          </a:xfrm>
        </p:grpSpPr>
        <p:sp>
          <p:nvSpPr>
            <p:cNvPr id="8" name="Freeform 8"/>
            <p:cNvSpPr/>
            <p:nvPr/>
          </p:nvSpPr>
          <p:spPr>
            <a:xfrm>
              <a:off x="0" y="0"/>
              <a:ext cx="812800" cy="812800"/>
            </a:xfrm>
            <a:custGeom>
              <a:avLst/>
              <a:gdLst/>
              <a:ahLst/>
              <a:cxnLst/>
              <a:rect l="l" t="t" r="r" b="b"/>
              <a:pathLst>
                <a:path w="812800" h="812800">
                  <a:moveTo>
                    <a:pt x="129781" y="0"/>
                  </a:moveTo>
                  <a:lnTo>
                    <a:pt x="683019" y="0"/>
                  </a:lnTo>
                  <a:cubicBezTo>
                    <a:pt x="717439" y="0"/>
                    <a:pt x="750449" y="13673"/>
                    <a:pt x="774788" y="38012"/>
                  </a:cubicBezTo>
                  <a:cubicBezTo>
                    <a:pt x="799127" y="62351"/>
                    <a:pt x="812800" y="95361"/>
                    <a:pt x="812800" y="129781"/>
                  </a:cubicBezTo>
                  <a:lnTo>
                    <a:pt x="812800" y="683019"/>
                  </a:lnTo>
                  <a:cubicBezTo>
                    <a:pt x="812800" y="717439"/>
                    <a:pt x="799127" y="750449"/>
                    <a:pt x="774788" y="774788"/>
                  </a:cubicBezTo>
                  <a:cubicBezTo>
                    <a:pt x="750449" y="799127"/>
                    <a:pt x="717439" y="812800"/>
                    <a:pt x="683019" y="812800"/>
                  </a:cubicBezTo>
                  <a:lnTo>
                    <a:pt x="129781" y="812800"/>
                  </a:lnTo>
                  <a:cubicBezTo>
                    <a:pt x="95361" y="812800"/>
                    <a:pt x="62351" y="799127"/>
                    <a:pt x="38012" y="774788"/>
                  </a:cubicBezTo>
                  <a:cubicBezTo>
                    <a:pt x="13673" y="750449"/>
                    <a:pt x="0" y="717439"/>
                    <a:pt x="0" y="683019"/>
                  </a:cubicBezTo>
                  <a:lnTo>
                    <a:pt x="0" y="129781"/>
                  </a:lnTo>
                  <a:cubicBezTo>
                    <a:pt x="0" y="95361"/>
                    <a:pt x="13673" y="62351"/>
                    <a:pt x="38012" y="38012"/>
                  </a:cubicBezTo>
                  <a:cubicBezTo>
                    <a:pt x="62351" y="13673"/>
                    <a:pt x="95361" y="0"/>
                    <a:pt x="129781" y="0"/>
                  </a:cubicBezTo>
                  <a:close/>
                </a:path>
              </a:pathLst>
            </a:custGeom>
            <a:blipFill>
              <a:blip r:embed="rId6"/>
              <a:stretch>
                <a:fillRect l="-16666" r="-16666"/>
              </a:stretch>
            </a:blipFill>
          </p:spPr>
        </p:sp>
      </p:grpSp>
      <p:grpSp>
        <p:nvGrpSpPr>
          <p:cNvPr id="9" name="Group 9"/>
          <p:cNvGrpSpPr/>
          <p:nvPr/>
        </p:nvGrpSpPr>
        <p:grpSpPr>
          <a:xfrm>
            <a:off x="12266900" y="4784286"/>
            <a:ext cx="4474014" cy="4474014"/>
            <a:chOff x="0" y="0"/>
            <a:chExt cx="812800" cy="812800"/>
          </a:xfrm>
        </p:grpSpPr>
        <p:sp>
          <p:nvSpPr>
            <p:cNvPr id="10" name="Freeform 10"/>
            <p:cNvSpPr/>
            <p:nvPr/>
          </p:nvSpPr>
          <p:spPr>
            <a:xfrm>
              <a:off x="0" y="0"/>
              <a:ext cx="812800" cy="812800"/>
            </a:xfrm>
            <a:custGeom>
              <a:avLst/>
              <a:gdLst/>
              <a:ahLst/>
              <a:cxnLst/>
              <a:rect l="l" t="t" r="r" b="b"/>
              <a:pathLst>
                <a:path w="812800" h="812800">
                  <a:moveTo>
                    <a:pt x="129781" y="0"/>
                  </a:moveTo>
                  <a:lnTo>
                    <a:pt x="683019" y="0"/>
                  </a:lnTo>
                  <a:cubicBezTo>
                    <a:pt x="717439" y="0"/>
                    <a:pt x="750449" y="13673"/>
                    <a:pt x="774788" y="38012"/>
                  </a:cubicBezTo>
                  <a:cubicBezTo>
                    <a:pt x="799127" y="62351"/>
                    <a:pt x="812800" y="95361"/>
                    <a:pt x="812800" y="129781"/>
                  </a:cubicBezTo>
                  <a:lnTo>
                    <a:pt x="812800" y="683019"/>
                  </a:lnTo>
                  <a:cubicBezTo>
                    <a:pt x="812800" y="717439"/>
                    <a:pt x="799127" y="750449"/>
                    <a:pt x="774788" y="774788"/>
                  </a:cubicBezTo>
                  <a:cubicBezTo>
                    <a:pt x="750449" y="799127"/>
                    <a:pt x="717439" y="812800"/>
                    <a:pt x="683019" y="812800"/>
                  </a:cubicBezTo>
                  <a:lnTo>
                    <a:pt x="129781" y="812800"/>
                  </a:lnTo>
                  <a:cubicBezTo>
                    <a:pt x="95361" y="812800"/>
                    <a:pt x="62351" y="799127"/>
                    <a:pt x="38012" y="774788"/>
                  </a:cubicBezTo>
                  <a:cubicBezTo>
                    <a:pt x="13673" y="750449"/>
                    <a:pt x="0" y="717439"/>
                    <a:pt x="0" y="683019"/>
                  </a:cubicBezTo>
                  <a:lnTo>
                    <a:pt x="0" y="129781"/>
                  </a:lnTo>
                  <a:cubicBezTo>
                    <a:pt x="0" y="95361"/>
                    <a:pt x="13673" y="62351"/>
                    <a:pt x="38012" y="38012"/>
                  </a:cubicBezTo>
                  <a:cubicBezTo>
                    <a:pt x="62351" y="13673"/>
                    <a:pt x="95361" y="0"/>
                    <a:pt x="129781" y="0"/>
                  </a:cubicBezTo>
                  <a:close/>
                </a:path>
              </a:pathLst>
            </a:custGeom>
            <a:blipFill>
              <a:blip r:embed="rId7"/>
              <a:stretch>
                <a:fillRect t="-16666" b="-16666"/>
              </a:stretch>
            </a:blipFill>
          </p:spPr>
        </p:sp>
      </p:grpSp>
      <p:sp>
        <p:nvSpPr>
          <p:cNvPr id="11" name="TextBox 11"/>
          <p:cNvSpPr txBox="1"/>
          <p:nvPr/>
        </p:nvSpPr>
        <p:spPr>
          <a:xfrm>
            <a:off x="6666796" y="9564504"/>
            <a:ext cx="4387602" cy="382270"/>
          </a:xfrm>
          <a:prstGeom prst="rect">
            <a:avLst/>
          </a:prstGeom>
        </p:spPr>
        <p:txBody>
          <a:bodyPr lIns="0" tIns="0" rIns="0" bIns="0" rtlCol="0" anchor="t">
            <a:spAutoFit/>
          </a:bodyPr>
          <a:lstStyle/>
          <a:p>
            <a:pPr algn="ctr">
              <a:lnSpc>
                <a:spcPts val="3080"/>
              </a:lnSpc>
              <a:spcBef>
                <a:spcPct val="0"/>
              </a:spcBef>
            </a:pPr>
            <a:r>
              <a:rPr lang="en-US" sz="2200">
                <a:solidFill>
                  <a:srgbClr val="000000"/>
                </a:solidFill>
                <a:latin typeface="Tenor Sans Medium"/>
              </a:rPr>
              <a:t>АКЦИЯ “БЛОКАДНЫЙ ХЛЕБ” </a:t>
            </a:r>
          </a:p>
        </p:txBody>
      </p:sp>
      <p:sp>
        <p:nvSpPr>
          <p:cNvPr id="12" name="TextBox 12"/>
          <p:cNvSpPr txBox="1"/>
          <p:nvPr/>
        </p:nvSpPr>
        <p:spPr>
          <a:xfrm>
            <a:off x="11968798" y="9334500"/>
            <a:ext cx="5623633" cy="772795"/>
          </a:xfrm>
          <a:prstGeom prst="rect">
            <a:avLst/>
          </a:prstGeom>
        </p:spPr>
        <p:txBody>
          <a:bodyPr lIns="0" tIns="0" rIns="0" bIns="0" rtlCol="0" anchor="t">
            <a:spAutoFit/>
          </a:bodyPr>
          <a:lstStyle/>
          <a:p>
            <a:pPr algn="ctr">
              <a:lnSpc>
                <a:spcPts val="3080"/>
              </a:lnSpc>
              <a:spcBef>
                <a:spcPct val="0"/>
              </a:spcBef>
            </a:pPr>
            <a:r>
              <a:rPr lang="en-US" sz="2200">
                <a:solidFill>
                  <a:srgbClr val="000000"/>
                </a:solidFill>
                <a:latin typeface="Tenor Sans"/>
              </a:rPr>
              <a:t>НОВОГОДНЯЯ ПРОГРАММА ДЛЯ ДЕТЕЙ ИЗ ДЕТСКОГО ДОМА </a:t>
            </a:r>
          </a:p>
        </p:txBody>
      </p:sp>
      <p:grpSp>
        <p:nvGrpSpPr>
          <p:cNvPr id="13" name="Group 13"/>
          <p:cNvGrpSpPr/>
          <p:nvPr/>
        </p:nvGrpSpPr>
        <p:grpSpPr>
          <a:xfrm>
            <a:off x="1281513" y="4784286"/>
            <a:ext cx="4474014" cy="4474014"/>
            <a:chOff x="0" y="0"/>
            <a:chExt cx="812800" cy="812800"/>
          </a:xfrm>
        </p:grpSpPr>
        <p:sp>
          <p:nvSpPr>
            <p:cNvPr id="14" name="Freeform 14"/>
            <p:cNvSpPr/>
            <p:nvPr/>
          </p:nvSpPr>
          <p:spPr>
            <a:xfrm>
              <a:off x="0" y="0"/>
              <a:ext cx="812800" cy="812800"/>
            </a:xfrm>
            <a:custGeom>
              <a:avLst/>
              <a:gdLst/>
              <a:ahLst/>
              <a:cxnLst/>
              <a:rect l="l" t="t" r="r" b="b"/>
              <a:pathLst>
                <a:path w="812800" h="812800">
                  <a:moveTo>
                    <a:pt x="129781" y="0"/>
                  </a:moveTo>
                  <a:lnTo>
                    <a:pt x="683019" y="0"/>
                  </a:lnTo>
                  <a:cubicBezTo>
                    <a:pt x="717439" y="0"/>
                    <a:pt x="750449" y="13673"/>
                    <a:pt x="774788" y="38012"/>
                  </a:cubicBezTo>
                  <a:cubicBezTo>
                    <a:pt x="799127" y="62351"/>
                    <a:pt x="812800" y="95361"/>
                    <a:pt x="812800" y="129781"/>
                  </a:cubicBezTo>
                  <a:lnTo>
                    <a:pt x="812800" y="683019"/>
                  </a:lnTo>
                  <a:cubicBezTo>
                    <a:pt x="812800" y="717439"/>
                    <a:pt x="799127" y="750449"/>
                    <a:pt x="774788" y="774788"/>
                  </a:cubicBezTo>
                  <a:cubicBezTo>
                    <a:pt x="750449" y="799127"/>
                    <a:pt x="717439" y="812800"/>
                    <a:pt x="683019" y="812800"/>
                  </a:cubicBezTo>
                  <a:lnTo>
                    <a:pt x="129781" y="812800"/>
                  </a:lnTo>
                  <a:cubicBezTo>
                    <a:pt x="95361" y="812800"/>
                    <a:pt x="62351" y="799127"/>
                    <a:pt x="38012" y="774788"/>
                  </a:cubicBezTo>
                  <a:cubicBezTo>
                    <a:pt x="13673" y="750449"/>
                    <a:pt x="0" y="717439"/>
                    <a:pt x="0" y="683019"/>
                  </a:cubicBezTo>
                  <a:lnTo>
                    <a:pt x="0" y="129781"/>
                  </a:lnTo>
                  <a:cubicBezTo>
                    <a:pt x="0" y="95361"/>
                    <a:pt x="13673" y="62351"/>
                    <a:pt x="38012" y="38012"/>
                  </a:cubicBezTo>
                  <a:cubicBezTo>
                    <a:pt x="62351" y="13673"/>
                    <a:pt x="95361" y="0"/>
                    <a:pt x="129781" y="0"/>
                  </a:cubicBezTo>
                  <a:close/>
                </a:path>
              </a:pathLst>
            </a:custGeom>
            <a:blipFill>
              <a:blip r:embed="rId8"/>
              <a:stretch>
                <a:fillRect/>
              </a:stretch>
            </a:blipFill>
          </p:spPr>
        </p:sp>
      </p:grpSp>
      <p:sp>
        <p:nvSpPr>
          <p:cNvPr id="15" name="TextBox 15"/>
          <p:cNvSpPr txBox="1"/>
          <p:nvPr/>
        </p:nvSpPr>
        <p:spPr>
          <a:xfrm>
            <a:off x="1281513" y="9352280"/>
            <a:ext cx="4474014" cy="772795"/>
          </a:xfrm>
          <a:prstGeom prst="rect">
            <a:avLst/>
          </a:prstGeom>
        </p:spPr>
        <p:txBody>
          <a:bodyPr lIns="0" tIns="0" rIns="0" bIns="0" rtlCol="0" anchor="t">
            <a:spAutoFit/>
          </a:bodyPr>
          <a:lstStyle/>
          <a:p>
            <a:pPr algn="ctr">
              <a:lnSpc>
                <a:spcPts val="3080"/>
              </a:lnSpc>
              <a:spcBef>
                <a:spcPct val="0"/>
              </a:spcBef>
            </a:pPr>
            <a:r>
              <a:rPr lang="en-US" sz="2200">
                <a:solidFill>
                  <a:srgbClr val="000000"/>
                </a:solidFill>
                <a:latin typeface="Tenor Sans Medium"/>
              </a:rPr>
              <a:t>ВСЕРОССИЙСКАЯ АКЦИЯ </a:t>
            </a:r>
          </a:p>
          <a:p>
            <a:pPr algn="ctr">
              <a:lnSpc>
                <a:spcPts val="3080"/>
              </a:lnSpc>
              <a:spcBef>
                <a:spcPct val="0"/>
              </a:spcBef>
            </a:pPr>
            <a:r>
              <a:rPr lang="en-US" sz="2200">
                <a:solidFill>
                  <a:srgbClr val="000000"/>
                </a:solidFill>
                <a:latin typeface="Tenor Sans Medium"/>
              </a:rPr>
              <a:t>«ГЕОРГИЕВСКАЯ ЛЕНТА»</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868</Words>
  <Application>Microsoft Office PowerPoint</Application>
  <PresentationFormat>Произвольный</PresentationFormat>
  <Paragraphs>104</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Tenor Sans</vt:lpstr>
      <vt:lpstr>Calibri</vt:lpstr>
      <vt:lpstr>Tenor Sans Bold</vt:lpstr>
      <vt:lpstr>Tenor Sans Medium</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Оранжевый и Кремовый Органические Домашние Продукты Маркетинговая Презентация</dc:title>
  <cp:lastModifiedBy>Генафонд</cp:lastModifiedBy>
  <cp:revision>2</cp:revision>
  <dcterms:created xsi:type="dcterms:W3CDTF">2006-08-16T00:00:00Z</dcterms:created>
  <dcterms:modified xsi:type="dcterms:W3CDTF">2024-05-21T05:21:14Z</dcterms:modified>
  <dc:identifier>DAGEaumWUbI</dc:identifier>
</cp:coreProperties>
</file>