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4">
          <p15:clr>
            <a:srgbClr val="A4A3A4"/>
          </p15:clr>
        </p15:guide>
        <p15:guide id="2" pos="9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-58"/>
      </p:cViewPr>
      <p:guideLst>
        <p:guide orient="horz" pos="1434"/>
        <p:guide pos="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0E3D6D3-590C-3F4F-BAD2-49BCCC9F6BE4}" type="datetimeFigureOut">
              <a:rPr lang="ru-RU"/>
              <a:t>16.07.2024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6F724D-03BE-9C4F-8C7A-A5F2413FE3FF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emf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0.emf"/><Relationship Id="rId7" Type="http://schemas.openxmlformats.org/officeDocument/2006/relationships/image" Target="../media/image13.jpg"/><Relationship Id="rId12" Type="http://schemas.openxmlformats.org/officeDocument/2006/relationships/image" Target="../media/image17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11" Type="http://schemas.openxmlformats.org/officeDocument/2006/relationships/image" Target="../media/image16.jpg"/><Relationship Id="rId5" Type="http://schemas.openxmlformats.org/officeDocument/2006/relationships/image" Target="../media/image11.jpg"/><Relationship Id="rId10" Type="http://schemas.openxmlformats.org/officeDocument/2006/relationships/image" Target="../media/image15.jpg"/><Relationship Id="rId4" Type="http://schemas.openxmlformats.org/officeDocument/2006/relationships/image" Target="../media/image7.emf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8.emf"/><Relationship Id="rId7" Type="http://schemas.openxmlformats.org/officeDocument/2006/relationships/image" Target="../media/image20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7.emf"/><Relationship Id="rId4" Type="http://schemas.openxmlformats.org/officeDocument/2006/relationships/image" Target="../media/image10.emf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openxmlformats.org/officeDocument/2006/relationships/image" Target="../media/image9.png"/><Relationship Id="rId3" Type="http://schemas.openxmlformats.org/officeDocument/2006/relationships/image" Target="../media/image5.emf"/><Relationship Id="rId7" Type="http://schemas.openxmlformats.org/officeDocument/2006/relationships/image" Target="../media/image17.jp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11" Type="http://schemas.openxmlformats.org/officeDocument/2006/relationships/image" Target="../media/image24.png"/><Relationship Id="rId5" Type="http://schemas.openxmlformats.org/officeDocument/2006/relationships/image" Target="../media/image10.emf"/><Relationship Id="rId10" Type="http://schemas.openxmlformats.org/officeDocument/2006/relationships/image" Target="../media/image22.e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8.emf"/><Relationship Id="rId7" Type="http://schemas.openxmlformats.org/officeDocument/2006/relationships/image" Target="../media/image27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11" Type="http://schemas.openxmlformats.org/officeDocument/2006/relationships/image" Target="../media/image9.png"/><Relationship Id="rId5" Type="http://schemas.openxmlformats.org/officeDocument/2006/relationships/image" Target="../media/image7.emf"/><Relationship Id="rId10" Type="http://schemas.openxmlformats.org/officeDocument/2006/relationships/image" Target="../media/image30.png"/><Relationship Id="rId4" Type="http://schemas.openxmlformats.org/officeDocument/2006/relationships/image" Target="../media/image10.emf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image" Target="../media/image37.jpg"/><Relationship Id="rId3" Type="http://schemas.openxmlformats.org/officeDocument/2006/relationships/image" Target="../media/image18.emf"/><Relationship Id="rId7" Type="http://schemas.openxmlformats.org/officeDocument/2006/relationships/image" Target="../media/image32.jpg"/><Relationship Id="rId12" Type="http://schemas.openxmlformats.org/officeDocument/2006/relationships/image" Target="../media/image9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11" Type="http://schemas.openxmlformats.org/officeDocument/2006/relationships/image" Target="../media/image36.png"/><Relationship Id="rId5" Type="http://schemas.openxmlformats.org/officeDocument/2006/relationships/image" Target="../media/image7.emf"/><Relationship Id="rId10" Type="http://schemas.openxmlformats.org/officeDocument/2006/relationships/image" Target="../media/image35.png"/><Relationship Id="rId4" Type="http://schemas.openxmlformats.org/officeDocument/2006/relationships/image" Target="../media/image10.emf"/><Relationship Id="rId9" Type="http://schemas.openxmlformats.org/officeDocument/2006/relationships/image" Target="../media/image34.png"/><Relationship Id="rId14" Type="http://schemas.openxmlformats.org/officeDocument/2006/relationships/image" Target="../media/image3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18.emf"/><Relationship Id="rId7" Type="http://schemas.openxmlformats.org/officeDocument/2006/relationships/image" Target="../media/image41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10" Type="http://schemas.openxmlformats.org/officeDocument/2006/relationships/image" Target="../media/image10.emf"/><Relationship Id="rId4" Type="http://schemas.openxmlformats.org/officeDocument/2006/relationships/image" Target="../media/image7.emf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7.emf"/><Relationship Id="rId7" Type="http://schemas.openxmlformats.org/officeDocument/2006/relationships/image" Target="../media/image45.jp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9.png"/><Relationship Id="rId9" Type="http://schemas.openxmlformats.org/officeDocument/2006/relationships/image" Target="../media/image4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10.emf"/><Relationship Id="rId7" Type="http://schemas.openxmlformats.org/officeDocument/2006/relationships/image" Target="../media/image49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g"/><Relationship Id="rId11" Type="http://schemas.openxmlformats.org/officeDocument/2006/relationships/image" Target="../media/image9.png"/><Relationship Id="rId5" Type="http://schemas.openxmlformats.org/officeDocument/2006/relationships/image" Target="../media/image53.jpg"/><Relationship Id="rId10" Type="http://schemas.openxmlformats.org/officeDocument/2006/relationships/image" Target="../media/image10.emf"/><Relationship Id="rId4" Type="http://schemas.openxmlformats.org/officeDocument/2006/relationships/image" Target="../media/image52.jpg"/><Relationship Id="rId9" Type="http://schemas.openxmlformats.org/officeDocument/2006/relationships/image" Target="../media/image5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8.jpg"/><Relationship Id="rId7" Type="http://schemas.openxmlformats.org/officeDocument/2006/relationships/image" Target="../media/image61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9.jpg"/><Relationship Id="rId10" Type="http://schemas.openxmlformats.org/officeDocument/2006/relationships/image" Target="../media/image10.emf"/><Relationship Id="rId4" Type="http://schemas.openxmlformats.org/officeDocument/2006/relationships/image" Target="../media/image59.jp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63.jpg"/><Relationship Id="rId7" Type="http://schemas.openxmlformats.org/officeDocument/2006/relationships/image" Target="../media/image9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10" Type="http://schemas.openxmlformats.org/officeDocument/2006/relationships/image" Target="../media/image10.emf"/><Relationship Id="rId4" Type="http://schemas.openxmlformats.org/officeDocument/2006/relationships/image" Target="../media/image64.jpg"/><Relationship Id="rId9" Type="http://schemas.openxmlformats.org/officeDocument/2006/relationships/image" Target="../media/image68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69.jpg"/><Relationship Id="rId7" Type="http://schemas.openxmlformats.org/officeDocument/2006/relationships/image" Target="../media/image73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10" Type="http://schemas.openxmlformats.org/officeDocument/2006/relationships/image" Target="../media/image9.png"/><Relationship Id="rId4" Type="http://schemas.openxmlformats.org/officeDocument/2006/relationships/image" Target="../media/image70.jpg"/><Relationship Id="rId9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3" Type="http://schemas.openxmlformats.org/officeDocument/2006/relationships/image" Target="../media/image75.jpg"/><Relationship Id="rId7" Type="http://schemas.openxmlformats.org/officeDocument/2006/relationships/image" Target="../media/image79.jpg"/><Relationship Id="rId12" Type="http://schemas.openxmlformats.org/officeDocument/2006/relationships/image" Target="../media/image9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g"/><Relationship Id="rId11" Type="http://schemas.openxmlformats.org/officeDocument/2006/relationships/image" Target="../media/image10.emf"/><Relationship Id="rId5" Type="http://schemas.openxmlformats.org/officeDocument/2006/relationships/image" Target="../media/image77.jpg"/><Relationship Id="rId10" Type="http://schemas.openxmlformats.org/officeDocument/2006/relationships/image" Target="../media/image82.jpg"/><Relationship Id="rId4" Type="http://schemas.openxmlformats.org/officeDocument/2006/relationships/image" Target="../media/image76.jpg"/><Relationship Id="rId9" Type="http://schemas.openxmlformats.org/officeDocument/2006/relationships/image" Target="../media/image81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Треугольник 21"/>
          <p:cNvSpPr/>
          <p:nvPr/>
        </p:nvSpPr>
        <p:spPr bwMode="auto">
          <a:xfrm rot="5590764">
            <a:off x="-448493" y="-2086732"/>
            <a:ext cx="3525288" cy="3340468"/>
          </a:xfrm>
          <a:prstGeom prst="triangle">
            <a:avLst>
              <a:gd name="adj" fmla="val 50000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612564" y="3646593"/>
            <a:ext cx="1469338" cy="161627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10800000">
            <a:off x="114203" y="4927108"/>
            <a:ext cx="1469338" cy="1616271"/>
          </a:xfrm>
          <a:prstGeom prst="rect">
            <a:avLst/>
          </a:prstGeom>
        </p:spPr>
      </p:pic>
      <p:sp>
        <p:nvSpPr>
          <p:cNvPr id="29" name="Треугольник 28"/>
          <p:cNvSpPr/>
          <p:nvPr/>
        </p:nvSpPr>
        <p:spPr bwMode="auto">
          <a:xfrm rot="9810021">
            <a:off x="11013737" y="-587244"/>
            <a:ext cx="2223508" cy="1899704"/>
          </a:xfrm>
          <a:prstGeom prst="triangle">
            <a:avLst>
              <a:gd name="adj" fmla="val 50000"/>
            </a:avLst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379444" y="1037669"/>
            <a:ext cx="482600" cy="4826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677929" y="1802815"/>
            <a:ext cx="1066800" cy="10668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13500000">
            <a:off x="8572974" y="-386042"/>
            <a:ext cx="1714500" cy="876299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16199999">
            <a:off x="-958501" y="2447986"/>
            <a:ext cx="2425700" cy="11938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469592" y="0"/>
            <a:ext cx="622300" cy="304800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8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4681007" y="263268"/>
            <a:ext cx="2829986" cy="3429000"/>
          </a:xfrm>
          <a:prstGeom prst="rect">
            <a:avLst/>
          </a:prstGeom>
        </p:spPr>
      </p:pic>
      <p:sp>
        <p:nvSpPr>
          <p:cNvPr id="3" name="object 4"/>
          <p:cNvSpPr txBox="1"/>
          <p:nvPr/>
        </p:nvSpPr>
        <p:spPr bwMode="auto">
          <a:xfrm>
            <a:off x="900503" y="4015172"/>
            <a:ext cx="10337407" cy="1010533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ru-RU" sz="3200" b="1">
                <a:latin typeface="Calibri"/>
              </a:rPr>
              <a:t>РАЗВИТИЕ ДОБРОВОЛЬЧЕСКОГО ДВИЖЕНИЯ</a:t>
            </a:r>
            <a:endParaRPr/>
          </a:p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ru-RU" sz="3200" b="1" spc="-5">
                <a:latin typeface="Calibri"/>
              </a:rPr>
              <a:t>В ГОРОДЕ НАБЕРЕЖНЫЕ ЧЕЛНЫ</a:t>
            </a:r>
            <a:endParaRPr/>
          </a:p>
        </p:txBody>
      </p:sp>
      <p:sp>
        <p:nvSpPr>
          <p:cNvPr id="4" name="object 4"/>
          <p:cNvSpPr txBox="1"/>
          <p:nvPr/>
        </p:nvSpPr>
        <p:spPr bwMode="auto">
          <a:xfrm>
            <a:off x="988073" y="5441971"/>
            <a:ext cx="10135944" cy="44371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ru-RU" sz="2800" b="1" dirty="0" smtClean="0"/>
              <a:t>МАУ МЦ «Орион», </a:t>
            </a:r>
            <a:r>
              <a:rPr lang="ru-RU" sz="2800" b="1" dirty="0" err="1" smtClean="0"/>
              <a:t>Добро.Центр</a:t>
            </a:r>
            <a:r>
              <a:rPr lang="ru-RU" sz="2800" b="1" dirty="0" smtClean="0"/>
              <a:t> – Добрые Челны</a:t>
            </a:r>
            <a:endParaRPr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реугольник 6"/>
          <p:cNvSpPr/>
          <p:nvPr/>
        </p:nvSpPr>
        <p:spPr bwMode="auto">
          <a:xfrm rot="5590764">
            <a:off x="-448493" y="-2086732"/>
            <a:ext cx="3525288" cy="3340468"/>
          </a:xfrm>
          <a:prstGeom prst="triangle">
            <a:avLst>
              <a:gd name="adj" fmla="val 50000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Треугольник 12"/>
          <p:cNvSpPr/>
          <p:nvPr/>
        </p:nvSpPr>
        <p:spPr bwMode="auto">
          <a:xfrm rot="9810021">
            <a:off x="11013737" y="-587244"/>
            <a:ext cx="2223508" cy="1899704"/>
          </a:xfrm>
          <a:prstGeom prst="triangle">
            <a:avLst>
              <a:gd name="adj" fmla="val 50000"/>
            </a:avLst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677929" y="1802815"/>
            <a:ext cx="1066800" cy="10668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3500000">
            <a:off x="8572974" y="-386042"/>
            <a:ext cx="1714500" cy="87629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16199999">
            <a:off x="-958501" y="2447986"/>
            <a:ext cx="2425700" cy="11938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 bwMode="auto">
          <a:xfrm>
            <a:off x="1456372" y="2262719"/>
            <a:ext cx="8955278" cy="961802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spcBef>
                <a:spcPts val="300"/>
              </a:spcBef>
              <a:defRPr/>
            </a:pPr>
            <a:r>
              <a:rPr sz="2000" b="1" spc="5">
                <a:latin typeface="Montserrat"/>
                <a:cs typeface="Montserrat"/>
              </a:rPr>
              <a:t>Волонтер </a:t>
            </a:r>
            <a:r>
              <a:rPr sz="2000" spc="10">
                <a:latin typeface="Montserrat"/>
                <a:cs typeface="Montserrat"/>
              </a:rPr>
              <a:t>— </a:t>
            </a:r>
            <a:r>
              <a:rPr sz="2000">
                <a:latin typeface="Montserrat"/>
                <a:cs typeface="Montserrat"/>
              </a:rPr>
              <a:t>это человек, </a:t>
            </a:r>
            <a:r>
              <a:rPr sz="2000" spc="5">
                <a:latin typeface="Montserrat"/>
                <a:cs typeface="Montserrat"/>
              </a:rPr>
              <a:t>который  </a:t>
            </a:r>
            <a:r>
              <a:rPr sz="2000">
                <a:latin typeface="Montserrat"/>
                <a:cs typeface="Montserrat"/>
              </a:rPr>
              <a:t>добровольно </a:t>
            </a:r>
            <a:r>
              <a:rPr sz="2000" spc="5">
                <a:latin typeface="Montserrat"/>
                <a:cs typeface="Montserrat"/>
              </a:rPr>
              <a:t>и </a:t>
            </a:r>
            <a:r>
              <a:rPr sz="2000">
                <a:latin typeface="Montserrat"/>
                <a:cs typeface="Montserrat"/>
              </a:rPr>
              <a:t>безвозмездно</a:t>
            </a:r>
            <a:r>
              <a:rPr sz="2000" spc="-195">
                <a:latin typeface="Montserrat"/>
                <a:cs typeface="Montserrat"/>
              </a:rPr>
              <a:t> </a:t>
            </a:r>
            <a:r>
              <a:rPr sz="2000">
                <a:latin typeface="Montserrat"/>
                <a:cs typeface="Montserrat"/>
              </a:rPr>
              <a:t>занимается  организованной общественно</a:t>
            </a:r>
            <a:r>
              <a:rPr lang="ru-RU" sz="2000">
                <a:latin typeface="Montserrat"/>
                <a:cs typeface="Montserrat"/>
              </a:rPr>
              <a:t> </a:t>
            </a:r>
            <a:r>
              <a:rPr sz="2000">
                <a:latin typeface="Montserrat"/>
                <a:cs typeface="Montserrat"/>
              </a:rPr>
              <a:t>полезной деятельностью.</a:t>
            </a:r>
            <a:endParaRPr/>
          </a:p>
        </p:txBody>
      </p:sp>
      <p:sp>
        <p:nvSpPr>
          <p:cNvPr id="8" name="object 8"/>
          <p:cNvSpPr/>
          <p:nvPr/>
        </p:nvSpPr>
        <p:spPr bwMode="auto">
          <a:xfrm>
            <a:off x="1474115" y="1078165"/>
            <a:ext cx="652780" cy="637540"/>
          </a:xfrm>
          <a:custGeom>
            <a:avLst/>
            <a:gdLst/>
            <a:ahLst/>
            <a:cxnLst/>
            <a:rect l="l" t="t" r="r" b="b"/>
            <a:pathLst>
              <a:path w="652780" h="637539" extrusionOk="0">
                <a:moveTo>
                  <a:pt x="326136" y="0"/>
                </a:moveTo>
                <a:lnTo>
                  <a:pt x="277941" y="3453"/>
                </a:lnTo>
                <a:lnTo>
                  <a:pt x="231942" y="13486"/>
                </a:lnTo>
                <a:lnTo>
                  <a:pt x="188643" y="29606"/>
                </a:lnTo>
                <a:lnTo>
                  <a:pt x="148549" y="51319"/>
                </a:lnTo>
                <a:lnTo>
                  <a:pt x="112165" y="78132"/>
                </a:lnTo>
                <a:lnTo>
                  <a:pt x="79994" y="109552"/>
                </a:lnTo>
                <a:lnTo>
                  <a:pt x="52541" y="145088"/>
                </a:lnTo>
                <a:lnTo>
                  <a:pt x="30311" y="184244"/>
                </a:lnTo>
                <a:lnTo>
                  <a:pt x="13807" y="226530"/>
                </a:lnTo>
                <a:lnTo>
                  <a:pt x="3536" y="271451"/>
                </a:lnTo>
                <a:lnTo>
                  <a:pt x="0" y="318516"/>
                </a:lnTo>
                <a:lnTo>
                  <a:pt x="3536" y="365580"/>
                </a:lnTo>
                <a:lnTo>
                  <a:pt x="13807" y="410501"/>
                </a:lnTo>
                <a:lnTo>
                  <a:pt x="30311" y="452787"/>
                </a:lnTo>
                <a:lnTo>
                  <a:pt x="52541" y="491943"/>
                </a:lnTo>
                <a:lnTo>
                  <a:pt x="79994" y="527479"/>
                </a:lnTo>
                <a:lnTo>
                  <a:pt x="112165" y="558899"/>
                </a:lnTo>
                <a:lnTo>
                  <a:pt x="148549" y="585712"/>
                </a:lnTo>
                <a:lnTo>
                  <a:pt x="188643" y="607425"/>
                </a:lnTo>
                <a:lnTo>
                  <a:pt x="231942" y="623545"/>
                </a:lnTo>
                <a:lnTo>
                  <a:pt x="277941" y="633578"/>
                </a:lnTo>
                <a:lnTo>
                  <a:pt x="326136" y="637032"/>
                </a:lnTo>
                <a:lnTo>
                  <a:pt x="374330" y="633578"/>
                </a:lnTo>
                <a:lnTo>
                  <a:pt x="420329" y="623545"/>
                </a:lnTo>
                <a:lnTo>
                  <a:pt x="463628" y="607425"/>
                </a:lnTo>
                <a:lnTo>
                  <a:pt x="503722" y="585712"/>
                </a:lnTo>
                <a:lnTo>
                  <a:pt x="540106" y="558899"/>
                </a:lnTo>
                <a:lnTo>
                  <a:pt x="572277" y="527479"/>
                </a:lnTo>
                <a:lnTo>
                  <a:pt x="599730" y="491943"/>
                </a:lnTo>
                <a:lnTo>
                  <a:pt x="621960" y="452787"/>
                </a:lnTo>
                <a:lnTo>
                  <a:pt x="638464" y="410501"/>
                </a:lnTo>
                <a:lnTo>
                  <a:pt x="648735" y="365580"/>
                </a:lnTo>
                <a:lnTo>
                  <a:pt x="652272" y="318516"/>
                </a:lnTo>
                <a:lnTo>
                  <a:pt x="648735" y="271451"/>
                </a:lnTo>
                <a:lnTo>
                  <a:pt x="638464" y="226530"/>
                </a:lnTo>
                <a:lnTo>
                  <a:pt x="621960" y="184244"/>
                </a:lnTo>
                <a:lnTo>
                  <a:pt x="599730" y="145088"/>
                </a:lnTo>
                <a:lnTo>
                  <a:pt x="572277" y="109552"/>
                </a:lnTo>
                <a:lnTo>
                  <a:pt x="540106" y="78132"/>
                </a:lnTo>
                <a:lnTo>
                  <a:pt x="503722" y="51319"/>
                </a:lnTo>
                <a:lnTo>
                  <a:pt x="463628" y="29606"/>
                </a:lnTo>
                <a:lnTo>
                  <a:pt x="420329" y="13486"/>
                </a:lnTo>
                <a:lnTo>
                  <a:pt x="374330" y="3453"/>
                </a:lnTo>
                <a:lnTo>
                  <a:pt x="326136" y="0"/>
                </a:lnTo>
                <a:close/>
              </a:path>
            </a:pathLst>
          </a:custGeom>
          <a:solidFill>
            <a:srgbClr val="D30D52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 txBox="1"/>
          <p:nvPr/>
        </p:nvSpPr>
        <p:spPr bwMode="auto">
          <a:xfrm>
            <a:off x="1668107" y="1140712"/>
            <a:ext cx="26479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/>
            </a:pPr>
            <a:r>
              <a:rPr sz="3200" b="1" spc="-5">
                <a:solidFill>
                  <a:srgbClr val="FFFFFF"/>
                </a:solidFill>
                <a:latin typeface="Montserrat"/>
                <a:cs typeface="Montserrat"/>
              </a:rPr>
              <a:t>?</a:t>
            </a:r>
            <a:endParaRPr sz="3200">
              <a:latin typeface="Montserrat"/>
              <a:cs typeface="Montserrat"/>
            </a:endParaRPr>
          </a:p>
        </p:txBody>
      </p:sp>
      <p:sp>
        <p:nvSpPr>
          <p:cNvPr id="10" name="object 10"/>
          <p:cNvSpPr txBox="1"/>
          <p:nvPr/>
        </p:nvSpPr>
        <p:spPr bwMode="auto">
          <a:xfrm>
            <a:off x="1456372" y="3629013"/>
            <a:ext cx="8823960" cy="141769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spcBef>
                <a:spcPts val="254"/>
              </a:spcBef>
              <a:defRPr/>
            </a:pPr>
            <a:r>
              <a:rPr spc="-10">
                <a:latin typeface="Montserrat"/>
                <a:cs typeface="Montserrat"/>
              </a:rPr>
              <a:t>В наши дни без волонтеров не </a:t>
            </a:r>
            <a:r>
              <a:rPr spc="-5">
                <a:latin typeface="Montserrat"/>
                <a:cs typeface="Montserrat"/>
              </a:rPr>
              <a:t>обходится </a:t>
            </a:r>
            <a:r>
              <a:rPr spc="-10">
                <a:latin typeface="Montserrat"/>
                <a:cs typeface="Montserrat"/>
              </a:rPr>
              <a:t>ни </a:t>
            </a:r>
            <a:r>
              <a:rPr spc="-5">
                <a:latin typeface="Montserrat"/>
                <a:cs typeface="Montserrat"/>
              </a:rPr>
              <a:t>одно </a:t>
            </a:r>
            <a:r>
              <a:rPr spc="-10">
                <a:latin typeface="Montserrat"/>
                <a:cs typeface="Montserrat"/>
              </a:rPr>
              <a:t>крупное спортивное </a:t>
            </a:r>
            <a:r>
              <a:rPr spc="-5">
                <a:latin typeface="Montserrat"/>
                <a:cs typeface="Montserrat"/>
              </a:rPr>
              <a:t>или </a:t>
            </a:r>
            <a:r>
              <a:rPr spc="-10">
                <a:latin typeface="Montserrat"/>
                <a:cs typeface="Montserrat"/>
              </a:rPr>
              <a:t>культурное  мероприятие. Волонтеры </a:t>
            </a:r>
            <a:r>
              <a:rPr spc="-5">
                <a:latin typeface="Montserrat"/>
                <a:cs typeface="Montserrat"/>
              </a:rPr>
              <a:t>помогают </a:t>
            </a:r>
            <a:r>
              <a:rPr spc="-10">
                <a:latin typeface="Montserrat"/>
                <a:cs typeface="Montserrat"/>
              </a:rPr>
              <a:t>ухаживать </a:t>
            </a:r>
            <a:r>
              <a:rPr spc="-5">
                <a:latin typeface="Montserrat"/>
                <a:cs typeface="Montserrat"/>
              </a:rPr>
              <a:t>за больными, </a:t>
            </a:r>
            <a:r>
              <a:rPr spc="-10">
                <a:latin typeface="Montserrat"/>
                <a:cs typeface="Montserrat"/>
              </a:rPr>
              <a:t>читают </a:t>
            </a:r>
            <a:r>
              <a:rPr spc="-5">
                <a:latin typeface="Montserrat"/>
                <a:cs typeface="Montserrat"/>
              </a:rPr>
              <a:t>лекции, </a:t>
            </a:r>
            <a:r>
              <a:rPr spc="-10">
                <a:latin typeface="Montserrat"/>
                <a:cs typeface="Montserrat"/>
              </a:rPr>
              <a:t>тушат </a:t>
            </a:r>
            <a:r>
              <a:rPr spc="-5">
                <a:latin typeface="Montserrat"/>
                <a:cs typeface="Montserrat"/>
              </a:rPr>
              <a:t>пожары,  </a:t>
            </a:r>
            <a:r>
              <a:rPr spc="-10">
                <a:latin typeface="Montserrat"/>
                <a:cs typeface="Montserrat"/>
              </a:rPr>
              <a:t>проводят </a:t>
            </a:r>
            <a:r>
              <a:rPr spc="-5">
                <a:latin typeface="Montserrat"/>
                <a:cs typeface="Montserrat"/>
              </a:rPr>
              <a:t>экскурсии, создают </a:t>
            </a:r>
            <a:r>
              <a:rPr spc="-10">
                <a:latin typeface="Montserrat"/>
                <a:cs typeface="Montserrat"/>
              </a:rPr>
              <a:t>сайты и рисуют </a:t>
            </a:r>
            <a:r>
              <a:rPr spc="-5">
                <a:latin typeface="Montserrat"/>
                <a:cs typeface="Montserrat"/>
              </a:rPr>
              <a:t>плакаты, сдают кровь </a:t>
            </a:r>
            <a:r>
              <a:rPr spc="-10">
                <a:latin typeface="Montserrat"/>
                <a:cs typeface="Montserrat"/>
              </a:rPr>
              <a:t>— и все это безвозмездно,  </a:t>
            </a:r>
            <a:r>
              <a:rPr b="1" spc="-5">
                <a:latin typeface="Montserrat"/>
                <a:cs typeface="Montserrat"/>
              </a:rPr>
              <a:t>с </a:t>
            </a:r>
            <a:r>
              <a:rPr b="1" spc="-10">
                <a:latin typeface="Montserrat"/>
                <a:cs typeface="Montserrat"/>
              </a:rPr>
              <a:t>целью </a:t>
            </a:r>
            <a:r>
              <a:rPr b="1" spc="-5">
                <a:latin typeface="Montserrat"/>
                <a:cs typeface="Montserrat"/>
              </a:rPr>
              <a:t>помочь </a:t>
            </a:r>
            <a:r>
              <a:rPr b="1" spc="-10">
                <a:latin typeface="Montserrat"/>
                <a:cs typeface="Montserrat"/>
              </a:rPr>
              <a:t>тем, кто нуждается </a:t>
            </a:r>
            <a:r>
              <a:rPr b="1" spc="-5">
                <a:latin typeface="Montserrat"/>
                <a:cs typeface="Montserrat"/>
              </a:rPr>
              <a:t>в</a:t>
            </a:r>
            <a:r>
              <a:rPr lang="ru-RU" b="1" spc="204">
                <a:latin typeface="Montserrat"/>
                <a:cs typeface="Montserrat"/>
              </a:rPr>
              <a:t> </a:t>
            </a:r>
            <a:r>
              <a:rPr b="1" spc="-10">
                <a:latin typeface="Montserrat"/>
                <a:cs typeface="Montserrat"/>
              </a:rPr>
              <a:t>помощи</a:t>
            </a:r>
            <a:r>
              <a:rPr spc="-10">
                <a:latin typeface="Montserrat"/>
                <a:cs typeface="Montserrat"/>
              </a:rPr>
              <a:t>.</a:t>
            </a:r>
            <a:endParaRPr>
              <a:latin typeface="Montserrat"/>
              <a:cs typeface="Montserrat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054708" y="26950"/>
            <a:ext cx="1758606" cy="118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с одним усеченным углом 36"/>
          <p:cNvSpPr/>
          <p:nvPr/>
        </p:nvSpPr>
        <p:spPr bwMode="auto">
          <a:xfrm flipH="1" flipV="1">
            <a:off x="2201331" y="-43218"/>
            <a:ext cx="9990665" cy="836127"/>
          </a:xfrm>
          <a:prstGeom prst="snip1Rect">
            <a:avLst>
              <a:gd name="adj" fmla="val 16667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578224" y="1340266"/>
            <a:ext cx="4413003" cy="12721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marR="5080" lvl="0" indent="0" algn="l" defTabSz="914400">
              <a:spcBef>
                <a:spcPts val="96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spc="-5">
                <a:solidFill>
                  <a:prstClr val="black"/>
                </a:solidFill>
                <a:cs typeface="Montserrat"/>
              </a:rPr>
              <a:t>АКТИВНЫЕ УЧАСТНИКИ</a:t>
            </a:r>
            <a:endParaRPr/>
          </a:p>
          <a:p>
            <a:pPr marL="12700" marR="5080" lvl="0" indent="0" algn="l" defTabSz="914400">
              <a:spcBef>
                <a:spcPts val="96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spc="-5">
                <a:solidFill>
                  <a:prstClr val="black"/>
                </a:solidFill>
                <a:cs typeface="Montserrat"/>
              </a:rPr>
              <a:t>ДОБРОВОЛЬЧЕСКИХ МЕРОПРИЯТИЙ –</a:t>
            </a:r>
            <a:endParaRPr/>
          </a:p>
          <a:p>
            <a:pPr marL="12700" marR="5080" lvl="0" indent="0" algn="l" defTabSz="914400">
              <a:spcBef>
                <a:spcPts val="96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spc="-5">
                <a:solidFill>
                  <a:srgbClr val="FF0000"/>
                </a:solidFill>
                <a:cs typeface="Montserrat"/>
              </a:rPr>
              <a:t>БОЛЕЕ 22 000 ЧЕЛОВЕК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16199999">
            <a:off x="-808137" y="2672502"/>
            <a:ext cx="1616273" cy="795443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782652" y="-631483"/>
            <a:ext cx="2409344" cy="1424392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pic>
        <p:nvPicPr>
          <p:cNvPr id="9" name="Рисунок 8" descr="IMG_0014.jpg"/>
          <p:cNvPicPr>
            <a:picLocks noChangeAspect="1"/>
          </p:cNvPicPr>
          <p:nvPr/>
        </p:nvPicPr>
        <p:blipFill>
          <a:blip r:embed="rId5"/>
          <a:srcRect r="23944"/>
          <a:stretch/>
        </p:blipFill>
        <p:spPr bwMode="auto">
          <a:xfrm>
            <a:off x="8036961" y="1513453"/>
            <a:ext cx="3128216" cy="2742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rcRect l="19641" t="26250" r="12793"/>
          <a:stretch/>
        </p:blipFill>
        <p:spPr bwMode="auto">
          <a:xfrm>
            <a:off x="4915637" y="2137680"/>
            <a:ext cx="2951628" cy="2147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036961" y="4351876"/>
            <a:ext cx="3056768" cy="2037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2504553" y="3040984"/>
            <a:ext cx="2287847" cy="3431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 bwMode="auto">
          <a:xfrm>
            <a:off x="2201327" y="11713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ДОБРОВОЛЬЧЕСКАЯ ДЕЯТЕЛЬНОСТЬ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rcRect l="9712" t="3208" r="3736" b="4519"/>
          <a:stretch/>
        </p:blipFill>
        <p:spPr bwMode="auto">
          <a:xfrm>
            <a:off x="4908187" y="4351876"/>
            <a:ext cx="3056768" cy="2120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354607" y="3579779"/>
            <a:ext cx="2026709" cy="1351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rcRect l="5941" t="14563" r="18447" b="14706"/>
          <a:stretch/>
        </p:blipFill>
        <p:spPr bwMode="auto">
          <a:xfrm>
            <a:off x="354607" y="5029378"/>
            <a:ext cx="1961173" cy="1289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с одним усеченным углом 36"/>
          <p:cNvSpPr/>
          <p:nvPr/>
        </p:nvSpPr>
        <p:spPr bwMode="auto">
          <a:xfrm flipH="1" flipV="1">
            <a:off x="2201332" y="-43218"/>
            <a:ext cx="9990665" cy="1305434"/>
          </a:xfrm>
          <a:prstGeom prst="snip1Rect">
            <a:avLst>
              <a:gd name="adj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16199999">
            <a:off x="-808137" y="2672502"/>
            <a:ext cx="1616273" cy="79544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/>
        </p:blipFill>
        <p:spPr bwMode="auto">
          <a:xfrm>
            <a:off x="174618" y="5748855"/>
            <a:ext cx="774700" cy="7239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782656" y="-157434"/>
            <a:ext cx="2409344" cy="1424392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sp>
        <p:nvSpPr>
          <p:cNvPr id="20" name="object 3"/>
          <p:cNvSpPr txBox="1"/>
          <p:nvPr/>
        </p:nvSpPr>
        <p:spPr bwMode="auto">
          <a:xfrm>
            <a:off x="1487488" y="1786384"/>
            <a:ext cx="5528454" cy="3398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buFont typeface="Arial"/>
              <a:buChar char="•"/>
              <a:defRPr/>
            </a:pPr>
            <a:r>
              <a:rPr lang="ru-RU" sz="2000" b="1" spc="-15">
                <a:cs typeface="Montserrat"/>
              </a:rPr>
              <a:t>Социальное</a:t>
            </a:r>
            <a:r>
              <a:rPr lang="ru-RU" sz="2000" b="1" spc="-65">
                <a:cs typeface="Montserrat"/>
              </a:rPr>
              <a:t> </a:t>
            </a:r>
            <a:r>
              <a:rPr lang="ru-RU" sz="2000" b="1">
                <a:cs typeface="Montserrat"/>
              </a:rPr>
              <a:t>волонтерство</a:t>
            </a:r>
            <a:endParaRPr/>
          </a:p>
          <a:p>
            <a:pPr marL="184150" indent="-171450">
              <a:buFont typeface="Arial"/>
              <a:buChar char="•"/>
              <a:defRPr/>
            </a:pPr>
            <a:endParaRPr lang="ru-RU" sz="1000" b="1" spc="-10">
              <a:solidFill>
                <a:prstClr val="black"/>
              </a:solidFill>
              <a:cs typeface="Montserrat"/>
            </a:endParaRPr>
          </a:p>
          <a:p>
            <a:pPr marL="355600" lvl="0" indent="-342900" defTabSz="914400">
              <a:buFont typeface="Arial"/>
              <a:buChar char="•"/>
              <a:defRPr/>
            </a:pPr>
            <a:r>
              <a:rPr lang="ru-RU" sz="2000" b="1" spc="-10">
                <a:solidFill>
                  <a:prstClr val="black"/>
                </a:solidFill>
                <a:cs typeface="Montserrat"/>
              </a:rPr>
              <a:t>Волонтерство общественной безопасности и в чрезвычайных ситуациях</a:t>
            </a:r>
            <a:endParaRPr/>
          </a:p>
          <a:p>
            <a:pPr marL="184150" lvl="0" indent="-171450" defTabSz="914400">
              <a:buFont typeface="Arial"/>
              <a:buChar char="•"/>
              <a:defRPr/>
            </a:pPr>
            <a:endParaRPr lang="ru-RU" sz="1000" b="1" spc="-10">
              <a:solidFill>
                <a:prstClr val="black"/>
              </a:solidFill>
              <a:cs typeface="Montserrat"/>
            </a:endParaRPr>
          </a:p>
          <a:p>
            <a:pPr marL="355600" lvl="0" indent="-342900" defTabSz="914400">
              <a:buFont typeface="Arial"/>
              <a:buChar char="•"/>
              <a:defRPr/>
            </a:pPr>
            <a:r>
              <a:rPr lang="ru-RU" sz="2000" b="1" spc="-10">
                <a:solidFill>
                  <a:prstClr val="black"/>
                </a:solidFill>
                <a:cs typeface="Montserrat"/>
              </a:rPr>
              <a:t>Донорство</a:t>
            </a:r>
            <a:endParaRPr/>
          </a:p>
          <a:p>
            <a:pPr marL="184150" lvl="0" indent="-171450" defTabSz="914400">
              <a:buFont typeface="Arial"/>
              <a:buChar char="•"/>
              <a:defRPr/>
            </a:pPr>
            <a:endParaRPr lang="ru-RU" sz="1000" b="1" spc="-10">
              <a:solidFill>
                <a:prstClr val="black"/>
              </a:solidFill>
              <a:cs typeface="Montserrat"/>
            </a:endParaRPr>
          </a:p>
          <a:p>
            <a:pPr marL="355600" lvl="0" indent="-342900" defTabSz="914400">
              <a:buFont typeface="Arial"/>
              <a:buChar char="•"/>
              <a:defRPr/>
            </a:pPr>
            <a:r>
              <a:rPr lang="ru-RU" sz="2000" b="1" spc="-10">
                <a:solidFill>
                  <a:prstClr val="black"/>
                </a:solidFill>
                <a:cs typeface="Montserrat"/>
              </a:rPr>
              <a:t>Медицинское волонтерство</a:t>
            </a:r>
            <a:endParaRPr/>
          </a:p>
          <a:p>
            <a:pPr marL="184150" lvl="0" indent="-171450" defTabSz="914400">
              <a:buFont typeface="Arial"/>
              <a:buChar char="•"/>
              <a:defRPr/>
            </a:pPr>
            <a:endParaRPr lang="ru-RU" sz="1000" b="1" spc="-10">
              <a:solidFill>
                <a:prstClr val="black"/>
              </a:solidFill>
              <a:cs typeface="Montserrat"/>
            </a:endParaRPr>
          </a:p>
          <a:p>
            <a:pPr marL="355600" lvl="0" indent="-342900" defTabSz="914400">
              <a:buFont typeface="Arial"/>
              <a:buChar char="•"/>
              <a:defRPr/>
            </a:pPr>
            <a:r>
              <a:rPr lang="ru-RU" sz="2000" b="1" spc="-10">
                <a:solidFill>
                  <a:prstClr val="black"/>
                </a:solidFill>
                <a:cs typeface="Montserrat"/>
              </a:rPr>
              <a:t>Поисково-спасательное волонтерство</a:t>
            </a:r>
            <a:endParaRPr/>
          </a:p>
          <a:p>
            <a:pPr marL="184150" lvl="0" indent="-171450" defTabSz="914400">
              <a:buFont typeface="Arial"/>
              <a:buChar char="•"/>
              <a:defRPr/>
            </a:pPr>
            <a:endParaRPr lang="ru-RU" sz="1000" b="1" spc="-10">
              <a:solidFill>
                <a:prstClr val="black"/>
              </a:solidFill>
              <a:cs typeface="Montserrat"/>
            </a:endParaRPr>
          </a:p>
          <a:p>
            <a:pPr marL="355600" lvl="0" indent="-342900" defTabSz="914400">
              <a:buFont typeface="Arial"/>
              <a:buChar char="•"/>
              <a:defRPr/>
            </a:pPr>
            <a:r>
              <a:rPr lang="ru-RU" sz="2000" b="1" spc="-10">
                <a:solidFill>
                  <a:prstClr val="black"/>
                </a:solidFill>
                <a:cs typeface="Montserrat"/>
              </a:rPr>
              <a:t>Интеллектуальное волонтерство</a:t>
            </a:r>
            <a:endParaRPr/>
          </a:p>
          <a:p>
            <a:pPr marL="184150" lvl="0" indent="-171450" defTabSz="914400">
              <a:buFont typeface="Arial"/>
              <a:buChar char="•"/>
              <a:defRPr/>
            </a:pPr>
            <a:endParaRPr lang="ru-RU" sz="1000" b="1" spc="-10">
              <a:solidFill>
                <a:prstClr val="black"/>
              </a:solidFill>
              <a:cs typeface="Montserrat"/>
            </a:endParaRPr>
          </a:p>
          <a:p>
            <a:pPr marL="355600" lvl="0" indent="-342900" defTabSz="914400">
              <a:buFont typeface="Arial"/>
              <a:buChar char="•"/>
              <a:defRPr/>
            </a:pPr>
            <a:r>
              <a:rPr lang="ru-RU" sz="2000" b="1" spc="-10">
                <a:solidFill>
                  <a:prstClr val="black"/>
                </a:solidFill>
                <a:cs typeface="Montserrat"/>
              </a:rPr>
              <a:t>Онлайн-волонтерство</a:t>
            </a:r>
            <a:endParaRPr lang="ru-RU" sz="2000" b="1">
              <a:cs typeface="Montserrat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2201329" y="27161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ОСНОВНЫЕ НАПРАВЛЕНИЯ ВОЛОНТЕРСТВА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rcRect l="6338" r="5024"/>
          <a:stretch/>
        </p:blipFill>
        <p:spPr bwMode="auto">
          <a:xfrm>
            <a:off x="5583246" y="4467491"/>
            <a:ext cx="2865391" cy="2151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593917" y="2971240"/>
            <a:ext cx="3515021" cy="2812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952430" y="1577044"/>
            <a:ext cx="4088557" cy="1028567"/>
          </a:xfrm>
          <a:prstGeom prst="rect">
            <a:avLst/>
          </a:prstGeom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с одним усеченным углом 36"/>
          <p:cNvSpPr/>
          <p:nvPr/>
        </p:nvSpPr>
        <p:spPr bwMode="auto">
          <a:xfrm flipH="1" flipV="1">
            <a:off x="2201332" y="-43218"/>
            <a:ext cx="9990665" cy="1305434"/>
          </a:xfrm>
          <a:prstGeom prst="snip1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16199999">
            <a:off x="-808137" y="2672502"/>
            <a:ext cx="1616273" cy="79544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74618" y="5748855"/>
            <a:ext cx="774700" cy="7239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782656" y="-157434"/>
            <a:ext cx="2409344" cy="1424392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sp>
        <p:nvSpPr>
          <p:cNvPr id="20" name="object 3"/>
          <p:cNvSpPr txBox="1"/>
          <p:nvPr/>
        </p:nvSpPr>
        <p:spPr bwMode="auto">
          <a:xfrm>
            <a:off x="1487488" y="1620133"/>
            <a:ext cx="8295168" cy="26673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buFont typeface="Arial"/>
              <a:buChar char="•"/>
              <a:defRPr/>
            </a:pPr>
            <a:r>
              <a:rPr sz="2000" spc="-5">
                <a:cs typeface="Montserrat"/>
              </a:rPr>
              <a:t>Помощь</a:t>
            </a:r>
            <a:r>
              <a:rPr sz="2000" spc="-10">
                <a:cs typeface="Montserrat"/>
              </a:rPr>
              <a:t> </a:t>
            </a:r>
            <a:r>
              <a:rPr sz="2000" spc="-5">
                <a:cs typeface="Montserrat"/>
              </a:rPr>
              <a:t>ветеранам</a:t>
            </a:r>
            <a:r>
              <a:rPr lang="ru-RU" sz="2000" spc="-5">
                <a:cs typeface="Montserrat"/>
              </a:rPr>
              <a:t>;</a:t>
            </a:r>
            <a:endParaRPr sz="2000">
              <a:cs typeface="Montserrat"/>
            </a:endParaRPr>
          </a:p>
          <a:p>
            <a:pPr marL="355600" indent="-342900">
              <a:spcBef>
                <a:spcPts val="720"/>
              </a:spcBef>
              <a:buFont typeface="Arial"/>
              <a:buChar char="•"/>
              <a:defRPr/>
            </a:pPr>
            <a:r>
              <a:rPr sz="2000" spc="-5">
                <a:cs typeface="Montserrat"/>
              </a:rPr>
              <a:t>Благоустройство военных </a:t>
            </a:r>
            <a:r>
              <a:rPr sz="2000">
                <a:cs typeface="Montserrat"/>
              </a:rPr>
              <a:t>памятников</a:t>
            </a:r>
            <a:r>
              <a:rPr lang="ru-RU" sz="2000">
                <a:cs typeface="Montserrat"/>
              </a:rPr>
              <a:t>;</a:t>
            </a:r>
            <a:endParaRPr/>
          </a:p>
          <a:p>
            <a:pPr marL="355600" indent="-342900">
              <a:spcBef>
                <a:spcPts val="720"/>
              </a:spcBef>
              <a:buFont typeface="Arial"/>
              <a:buChar char="•"/>
              <a:defRPr/>
            </a:pPr>
            <a:r>
              <a:rPr sz="2000" spc="-5">
                <a:cs typeface="Montserrat"/>
              </a:rPr>
              <a:t>Организацию </a:t>
            </a:r>
            <a:r>
              <a:rPr sz="2000" spc="-10">
                <a:cs typeface="Montserrat"/>
              </a:rPr>
              <a:t>Всероссийских </a:t>
            </a:r>
            <a:r>
              <a:rPr sz="2000">
                <a:cs typeface="Montserrat"/>
              </a:rPr>
              <a:t>молодежных </a:t>
            </a:r>
            <a:r>
              <a:rPr sz="2000" spc="-5">
                <a:cs typeface="Montserrat"/>
              </a:rPr>
              <a:t>исторических квестов </a:t>
            </a:r>
            <a:r>
              <a:rPr sz="2000">
                <a:cs typeface="Montserrat"/>
              </a:rPr>
              <a:t>и </a:t>
            </a:r>
            <a:r>
              <a:rPr sz="2000" spc="-5">
                <a:cs typeface="Montserrat"/>
              </a:rPr>
              <a:t>акций </a:t>
            </a:r>
            <a:endParaRPr lang="ru-RU" sz="2000" spc="-5">
              <a:cs typeface="Montserrat"/>
            </a:endParaRPr>
          </a:p>
          <a:p>
            <a:pPr marL="355600" indent="-342900">
              <a:spcBef>
                <a:spcPts val="720"/>
              </a:spcBef>
              <a:buFont typeface="Arial"/>
              <a:buChar char="•"/>
              <a:defRPr/>
            </a:pPr>
            <a:r>
              <a:rPr sz="2000" spc="-5">
                <a:cs typeface="Montserrat"/>
              </a:rPr>
              <a:t>Помощь </a:t>
            </a:r>
            <a:r>
              <a:rPr sz="2000">
                <a:cs typeface="Montserrat"/>
              </a:rPr>
              <a:t>в </a:t>
            </a:r>
            <a:r>
              <a:rPr sz="2000" spc="-5">
                <a:cs typeface="Montserrat"/>
              </a:rPr>
              <a:t>организации парадов Победы </a:t>
            </a:r>
            <a:r>
              <a:rPr sz="2000">
                <a:cs typeface="Montserrat"/>
              </a:rPr>
              <a:t>по </a:t>
            </a:r>
            <a:r>
              <a:rPr sz="2000" spc="-5">
                <a:cs typeface="Montserrat"/>
              </a:rPr>
              <a:t>всей</a:t>
            </a:r>
            <a:r>
              <a:rPr sz="2000" spc="-20">
                <a:cs typeface="Montserrat"/>
              </a:rPr>
              <a:t> </a:t>
            </a:r>
            <a:r>
              <a:rPr sz="2000" spc="-5">
                <a:cs typeface="Montserrat"/>
              </a:rPr>
              <a:t>стране</a:t>
            </a:r>
            <a:r>
              <a:rPr lang="ru-RU" sz="2000" spc="-5">
                <a:cs typeface="Montserrat"/>
              </a:rPr>
              <a:t>;</a:t>
            </a:r>
            <a:endParaRPr sz="2000">
              <a:cs typeface="Montserrat"/>
            </a:endParaRPr>
          </a:p>
          <a:p>
            <a:pPr marL="355600" indent="-342900">
              <a:spcBef>
                <a:spcPts val="720"/>
              </a:spcBef>
              <a:buFont typeface="Arial"/>
              <a:buChar char="•"/>
              <a:defRPr/>
            </a:pPr>
            <a:r>
              <a:rPr sz="2000" spc="-5">
                <a:cs typeface="Montserrat"/>
              </a:rPr>
              <a:t>Поиск останков </a:t>
            </a:r>
            <a:r>
              <a:rPr sz="2000">
                <a:cs typeface="Montserrat"/>
              </a:rPr>
              <a:t>солдат, </a:t>
            </a:r>
            <a:r>
              <a:rPr sz="2000" spc="-5">
                <a:cs typeface="Montserrat"/>
              </a:rPr>
              <a:t>погибших </a:t>
            </a:r>
            <a:r>
              <a:rPr sz="2000">
                <a:cs typeface="Montserrat"/>
              </a:rPr>
              <a:t>в </a:t>
            </a:r>
            <a:r>
              <a:rPr sz="2000" spc="-5">
                <a:cs typeface="Montserrat"/>
              </a:rPr>
              <a:t>Великой </a:t>
            </a:r>
            <a:r>
              <a:rPr sz="2000">
                <a:cs typeface="Montserrat"/>
              </a:rPr>
              <a:t>Отечественной</a:t>
            </a:r>
            <a:r>
              <a:rPr sz="2000" spc="-70">
                <a:cs typeface="Montserrat"/>
              </a:rPr>
              <a:t> </a:t>
            </a:r>
            <a:r>
              <a:rPr sz="2000" spc="-5">
                <a:cs typeface="Montserrat"/>
              </a:rPr>
              <a:t>войне</a:t>
            </a:r>
            <a:r>
              <a:rPr lang="ru-RU" sz="2000" spc="-5">
                <a:cs typeface="Montserrat"/>
              </a:rPr>
              <a:t>.</a:t>
            </a:r>
            <a:endParaRPr sz="2000">
              <a:cs typeface="Montserrat"/>
            </a:endParaRPr>
          </a:p>
          <a:p>
            <a:pPr marL="12700">
              <a:spcBef>
                <a:spcPts val="1105"/>
              </a:spcBef>
              <a:defRPr/>
            </a:pPr>
            <a:r>
              <a:rPr lang="ru-RU" sz="2000" spc="-5">
                <a:cs typeface="Montserrat"/>
              </a:rPr>
              <a:t>О</a:t>
            </a:r>
            <a:r>
              <a:rPr sz="2000" spc="-5">
                <a:cs typeface="Montserrat"/>
              </a:rPr>
              <a:t>рганизаци</a:t>
            </a:r>
            <a:r>
              <a:rPr lang="ru-RU" sz="2000" spc="-5">
                <a:cs typeface="Montserrat"/>
              </a:rPr>
              <a:t>и</a:t>
            </a:r>
            <a:r>
              <a:rPr sz="2000" spc="-5">
                <a:cs typeface="Montserrat"/>
              </a:rPr>
              <a:t> </a:t>
            </a:r>
            <a:r>
              <a:rPr sz="2000">
                <a:cs typeface="Montserrat"/>
              </a:rPr>
              <a:t>в этой </a:t>
            </a:r>
            <a:r>
              <a:rPr sz="2000" spc="-5">
                <a:cs typeface="Montserrat"/>
              </a:rPr>
              <a:t>сфере </a:t>
            </a:r>
            <a:r>
              <a:rPr sz="2000">
                <a:cs typeface="Montserrat"/>
              </a:rPr>
              <a:t>– </a:t>
            </a:r>
            <a:r>
              <a:rPr sz="2000" spc="-5">
                <a:cs typeface="Montserrat"/>
              </a:rPr>
              <a:t>Всероссийская</a:t>
            </a:r>
            <a:r>
              <a:rPr sz="2000" spc="45">
                <a:cs typeface="Montserrat"/>
              </a:rPr>
              <a:t> </a:t>
            </a:r>
            <a:r>
              <a:rPr sz="2000" spc="-5">
                <a:cs typeface="Montserrat"/>
              </a:rPr>
              <a:t>общественная</a:t>
            </a:r>
            <a:endParaRPr sz="2000">
              <a:cs typeface="Montserrat"/>
            </a:endParaRPr>
          </a:p>
          <a:p>
            <a:pPr marL="12700">
              <a:defRPr/>
            </a:pPr>
            <a:r>
              <a:rPr sz="2000" spc="-5">
                <a:cs typeface="Montserrat"/>
              </a:rPr>
              <a:t>организация </a:t>
            </a:r>
            <a:r>
              <a:rPr sz="2000" b="1" spc="-5">
                <a:cs typeface="Montserrat"/>
              </a:rPr>
              <a:t>«Волонтеры</a:t>
            </a:r>
            <a:r>
              <a:rPr sz="2000" b="1" spc="40">
                <a:cs typeface="Montserrat"/>
              </a:rPr>
              <a:t> </a:t>
            </a:r>
            <a:r>
              <a:rPr sz="2000" b="1">
                <a:cs typeface="Montserrat"/>
              </a:rPr>
              <a:t>Победы»</a:t>
            </a:r>
            <a:r>
              <a:rPr lang="ru-RU" sz="2000" b="1">
                <a:cs typeface="Montserrat"/>
              </a:rPr>
              <a:t>, «Юнармия» </a:t>
            </a:r>
            <a:r>
              <a:rPr lang="ru-RU" sz="2000">
                <a:cs typeface="Montserrat"/>
              </a:rPr>
              <a:t>и </a:t>
            </a:r>
            <a:r>
              <a:rPr lang="ru-RU" sz="2000" b="1">
                <a:cs typeface="Montserrat"/>
              </a:rPr>
              <a:t>«Флагман».</a:t>
            </a:r>
            <a:endParaRPr sz="2000" b="1">
              <a:cs typeface="Montserrat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rcRect l="5941" t="14563" r="18447" b="14706"/>
          <a:stretch/>
        </p:blipFill>
        <p:spPr bwMode="auto">
          <a:xfrm>
            <a:off x="1487488" y="4632544"/>
            <a:ext cx="3013167" cy="1981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rcRect t="4059" b="4948"/>
          <a:stretch/>
        </p:blipFill>
        <p:spPr bwMode="auto">
          <a:xfrm>
            <a:off x="4577192" y="4632544"/>
            <a:ext cx="3151383" cy="2000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10051442" y="1539526"/>
          <a:ext cx="1858191" cy="1854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oleObj" r:id="rId9" imgW="2015490" imgH="2010410" progId="CorelDraw.Graphic.23">
                  <p:embed/>
                </p:oleObj>
              </mc:Choice>
              <mc:Fallback>
                <p:oleObj name="oleObj" r:id="rId9" imgW="2015490" imgH="2010410" progId="CorelDraw.Graphic.23">
                  <p:embed/>
                  <p:pic>
                    <p:nvPicPr>
                      <p:cNvPr id="24" name="Объект 23"/>
                      <p:cNvPicPr/>
                      <p:nvPr/>
                    </p:nvPicPr>
                    <p:blipFill>
                      <a:blip r:embed="rId10"/>
                      <a:stretch/>
                    </p:blipFill>
                    <p:spPr bwMode="auto">
                      <a:xfrm>
                        <a:off x="10051442" y="1539526"/>
                        <a:ext cx="1858191" cy="18546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Рисунок 24"/>
          <p:cNvPicPr>
            <a:picLocks noChangeAspect="1"/>
          </p:cNvPicPr>
          <p:nvPr/>
        </p:nvPicPr>
        <p:blipFill>
          <a:blip r:embed="rId11"/>
          <a:srcRect l="16660" r="16025"/>
          <a:stretch/>
        </p:blipFill>
        <p:spPr bwMode="auto">
          <a:xfrm>
            <a:off x="10222129" y="3541346"/>
            <a:ext cx="1969871" cy="195150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/>
          <a:srcRect r="1409"/>
          <a:stretch/>
        </p:blipFill>
        <p:spPr bwMode="auto">
          <a:xfrm>
            <a:off x="8287498" y="4735637"/>
            <a:ext cx="1858094" cy="18846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2643752" y="722088"/>
            <a:ext cx="7774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0">
                <a:solidFill>
                  <a:schemeClr val="bg1"/>
                </a:solidFill>
                <a:cs typeface="Montserrat"/>
              </a:rPr>
              <a:t>ПАТРИОТИЧЕСКОЕ ВОЛОНТЕРСТВО И  СОХРАНЕНИЕИСТОРИЧЕСКОЙ</a:t>
            </a:r>
            <a:r>
              <a:rPr lang="ru-RU" b="1" i="0" spc="-35">
                <a:solidFill>
                  <a:schemeClr val="bg1"/>
                </a:solidFill>
                <a:cs typeface="Montserrat"/>
              </a:rPr>
              <a:t> </a:t>
            </a:r>
            <a:r>
              <a:rPr lang="ru-RU" b="1" i="0" spc="-5">
                <a:solidFill>
                  <a:schemeClr val="bg1"/>
                </a:solidFill>
                <a:cs typeface="Montserrat"/>
              </a:rPr>
              <a:t>ПАМЯТИ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2201329" y="27161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ОСНОВНЫЕ НАПРАВЛЕНИЯ ВОЛОНТЕРСТВА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с одним усеченным углом 36"/>
          <p:cNvSpPr/>
          <p:nvPr/>
        </p:nvSpPr>
        <p:spPr bwMode="auto">
          <a:xfrm flipH="1" flipV="1">
            <a:off x="2201332" y="-43218"/>
            <a:ext cx="9990665" cy="1305434"/>
          </a:xfrm>
          <a:prstGeom prst="snip1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16199999">
            <a:off x="-808137" y="2672502"/>
            <a:ext cx="1616273" cy="79544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4618" y="5748855"/>
            <a:ext cx="774700" cy="7239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782656" y="-157434"/>
            <a:ext cx="2409344" cy="1424392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sp>
        <p:nvSpPr>
          <p:cNvPr id="20" name="object 3"/>
          <p:cNvSpPr txBox="1"/>
          <p:nvPr/>
        </p:nvSpPr>
        <p:spPr bwMode="auto">
          <a:xfrm>
            <a:off x="1487488" y="1786384"/>
            <a:ext cx="6771139" cy="13465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5790">
              <a:defRPr/>
            </a:pPr>
            <a:r>
              <a:rPr lang="ru-RU" sz="2000" b="1" spc="-10">
                <a:cs typeface="Montserrat"/>
              </a:rPr>
              <a:t>Просветительская </a:t>
            </a:r>
            <a:r>
              <a:rPr lang="ru-RU" sz="2000" b="1" spc="-5">
                <a:cs typeface="Montserrat"/>
              </a:rPr>
              <a:t>деятельность </a:t>
            </a:r>
            <a:r>
              <a:rPr lang="ru-RU" sz="2000">
                <a:cs typeface="Montserrat"/>
              </a:rPr>
              <a:t>по </a:t>
            </a:r>
            <a:r>
              <a:rPr lang="ru-RU" sz="2000" spc="-5">
                <a:cs typeface="Montserrat"/>
              </a:rPr>
              <a:t>вопросам экологии. </a:t>
            </a:r>
            <a:endParaRPr/>
          </a:p>
          <a:p>
            <a:pPr marL="12700" marR="605790">
              <a:defRPr/>
            </a:pPr>
            <a:r>
              <a:rPr lang="ru-RU" sz="2000" spc="-5">
                <a:cs typeface="Montserrat"/>
              </a:rPr>
              <a:t>Лекции </a:t>
            </a:r>
            <a:r>
              <a:rPr lang="ru-RU" sz="2000">
                <a:cs typeface="Montserrat"/>
              </a:rPr>
              <a:t>о  раздельном </a:t>
            </a:r>
            <a:r>
              <a:rPr lang="ru-RU" sz="2000" spc="-5">
                <a:cs typeface="Montserrat"/>
              </a:rPr>
              <a:t>сборе мусора, раздача листовок.</a:t>
            </a:r>
            <a:endParaRPr lang="ru-RU" sz="2000">
              <a:cs typeface="Montserrat"/>
            </a:endParaRPr>
          </a:p>
          <a:p>
            <a:pPr marL="12700">
              <a:spcBef>
                <a:spcPts val="835"/>
              </a:spcBef>
              <a:defRPr/>
            </a:pPr>
            <a:r>
              <a:rPr lang="ru-RU" sz="2000" b="1" spc="-25">
                <a:cs typeface="Montserrat"/>
              </a:rPr>
              <a:t>Прямая </a:t>
            </a:r>
            <a:r>
              <a:rPr lang="ru-RU" sz="2000" b="1" spc="-10">
                <a:cs typeface="Montserrat"/>
              </a:rPr>
              <a:t>помощь </a:t>
            </a:r>
            <a:r>
              <a:rPr lang="ru-RU" sz="2000">
                <a:cs typeface="Montserrat"/>
              </a:rPr>
              <a:t>в </a:t>
            </a:r>
            <a:r>
              <a:rPr lang="ru-RU" sz="2000" spc="-5">
                <a:cs typeface="Montserrat"/>
              </a:rPr>
              <a:t>сохранении природы: субботники, </a:t>
            </a:r>
            <a:r>
              <a:rPr lang="ru-RU" sz="2000">
                <a:cs typeface="Montserrat"/>
              </a:rPr>
              <a:t>посадка</a:t>
            </a:r>
            <a:r>
              <a:rPr lang="ru-RU" sz="2000" spc="-20">
                <a:cs typeface="Montserrat"/>
              </a:rPr>
              <a:t> </a:t>
            </a:r>
            <a:r>
              <a:rPr lang="ru-RU" sz="2000" spc="-5">
                <a:cs typeface="Montserrat"/>
              </a:rPr>
              <a:t>леса,</a:t>
            </a:r>
            <a:r>
              <a:rPr lang="ru-RU" sz="2000">
                <a:cs typeface="Montserrat"/>
              </a:rPr>
              <a:t> </a:t>
            </a:r>
            <a:r>
              <a:rPr lang="ru-RU" sz="2000" spc="-5">
                <a:cs typeface="Montserrat"/>
              </a:rPr>
              <a:t>раздельный сбор</a:t>
            </a:r>
            <a:r>
              <a:rPr lang="ru-RU" sz="2000" spc="10">
                <a:cs typeface="Montserrat"/>
              </a:rPr>
              <a:t> </a:t>
            </a:r>
            <a:r>
              <a:rPr lang="ru-RU" sz="2000">
                <a:cs typeface="Montserrat"/>
              </a:rPr>
              <a:t>мусора.</a:t>
            </a:r>
            <a:endParaRPr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6"/>
          <a:srcRect l="10563" t="37010" r="12140" b="-1"/>
          <a:stretch/>
        </p:blipFill>
        <p:spPr bwMode="auto">
          <a:xfrm>
            <a:off x="629510" y="3636295"/>
            <a:ext cx="4144492" cy="2535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863981" y="3656347"/>
            <a:ext cx="3743325" cy="2495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889633" y="2778290"/>
            <a:ext cx="3056262" cy="2038121"/>
          </a:xfrm>
          <a:prstGeom prst="rect">
            <a:avLst/>
          </a:prstGeom>
          <a:effectLst>
            <a:glow rad="101600">
              <a:srgbClr val="00B050">
                <a:alpha val="60000"/>
              </a:srgbClr>
            </a:glow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9479938" y="1382096"/>
            <a:ext cx="2007315" cy="1440000"/>
          </a:xfrm>
          <a:prstGeom prst="rect">
            <a:avLst/>
          </a:prstGeom>
          <a:effectLst>
            <a:glow rad="101600">
              <a:srgbClr val="00B050">
                <a:alpha val="60000"/>
              </a:srgbClr>
            </a:glo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9896472" y="4673514"/>
            <a:ext cx="1174245" cy="1761368"/>
          </a:xfrm>
          <a:prstGeom prst="rect">
            <a:avLst/>
          </a:prstGeom>
          <a:effectLst>
            <a:glow rad="101600">
              <a:srgbClr val="00B050">
                <a:alpha val="60000"/>
              </a:srgbClr>
            </a:glow>
          </a:effectLst>
        </p:spPr>
      </p:pic>
      <p:sp>
        <p:nvSpPr>
          <p:cNvPr id="39" name="TextBox 38"/>
          <p:cNvSpPr txBox="1"/>
          <p:nvPr/>
        </p:nvSpPr>
        <p:spPr bwMode="auto">
          <a:xfrm>
            <a:off x="2643752" y="722088"/>
            <a:ext cx="7774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i="0">
                <a:solidFill>
                  <a:schemeClr val="bg1"/>
                </a:solidFill>
                <a:cs typeface="Montserrat"/>
              </a:rPr>
              <a:t>ЭКОЛОГИЧЕСКОЕ ВОЛОНТЕРСТВО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2201329" y="27161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ОСНОВНЫЕ НАПРАВЛЕНИЯ ВОЛОНТЕРСТВА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с одним усеченным углом 36"/>
          <p:cNvSpPr/>
          <p:nvPr/>
        </p:nvSpPr>
        <p:spPr bwMode="auto">
          <a:xfrm flipH="1" flipV="1">
            <a:off x="2201332" y="-43218"/>
            <a:ext cx="9990665" cy="1305434"/>
          </a:xfrm>
          <a:prstGeom prst="snip1Rect">
            <a:avLst>
              <a:gd name="adj" fmla="val 16667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16199999">
            <a:off x="-808137" y="2672502"/>
            <a:ext cx="1616273" cy="79544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174618" y="5748855"/>
            <a:ext cx="774700" cy="7239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782656" y="-157434"/>
            <a:ext cx="2409344" cy="1424392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sp>
        <p:nvSpPr>
          <p:cNvPr id="20" name="object 3"/>
          <p:cNvSpPr txBox="1"/>
          <p:nvPr/>
        </p:nvSpPr>
        <p:spPr bwMode="auto">
          <a:xfrm>
            <a:off x="714909" y="2125695"/>
            <a:ext cx="4608512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defRPr/>
            </a:pPr>
            <a:r>
              <a:rPr lang="ru-RU" sz="2000" b="1" spc="-15">
                <a:solidFill>
                  <a:prstClr val="black"/>
                </a:solidFill>
                <a:cs typeface="Montserrat"/>
              </a:rPr>
              <a:t>Серебряное добровольчество</a:t>
            </a:r>
            <a:endParaRPr/>
          </a:p>
          <a:p>
            <a:pPr marL="12700">
              <a:defRPr/>
            </a:pPr>
            <a:endParaRPr lang="ru-RU" sz="1000" b="1" spc="-15">
              <a:solidFill>
                <a:prstClr val="black"/>
              </a:solidFill>
              <a:cs typeface="Montserrat"/>
            </a:endParaRPr>
          </a:p>
          <a:p>
            <a:pPr marL="12700">
              <a:defRPr/>
            </a:pPr>
            <a:r>
              <a:rPr lang="ru-RU" sz="2000" b="1" spc="-15">
                <a:solidFill>
                  <a:prstClr val="black"/>
                </a:solidFill>
                <a:cs typeface="Montserrat"/>
              </a:rPr>
              <a:t>Волонтёры-психологи</a:t>
            </a:r>
            <a:endParaRPr/>
          </a:p>
          <a:p>
            <a:pPr marL="12700">
              <a:defRPr/>
            </a:pPr>
            <a:endParaRPr lang="ru-RU" sz="1000" b="1" spc="-15">
              <a:solidFill>
                <a:prstClr val="black"/>
              </a:solidFill>
              <a:cs typeface="Montserrat"/>
            </a:endParaRPr>
          </a:p>
          <a:p>
            <a:pPr marL="12700">
              <a:defRPr/>
            </a:pPr>
            <a:r>
              <a:rPr lang="ru-RU" sz="2000" b="1">
                <a:solidFill>
                  <a:prstClr val="black"/>
                </a:solidFill>
                <a:cs typeface="Montserrat"/>
              </a:rPr>
              <a:t>Волонтёры-медики</a:t>
            </a:r>
            <a:endParaRPr/>
          </a:p>
          <a:p>
            <a:pPr marL="12700">
              <a:defRPr/>
            </a:pPr>
            <a:endParaRPr lang="ru-RU" sz="2000" b="1">
              <a:solidFill>
                <a:prstClr val="black"/>
              </a:solidFill>
              <a:cs typeface="Montserrat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2201329" y="27161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ОСНОВНЫЕ НАПРАВЛЕНИЯ ВОЛОНТЕРСТВА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925349" y="1485866"/>
            <a:ext cx="3198542" cy="2131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867547" y="4243008"/>
            <a:ext cx="3291032" cy="2194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rcRect l="49325" t="14188" r="15992"/>
          <a:stretch/>
        </p:blipFill>
        <p:spPr bwMode="auto">
          <a:xfrm>
            <a:off x="10450896" y="3677402"/>
            <a:ext cx="1672995" cy="2759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7292391" y="2064184"/>
            <a:ext cx="1665728" cy="1932244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rcRect l="63014" t="31277" r="12900" b="25484"/>
          <a:stretch/>
        </p:blipFill>
        <p:spPr bwMode="auto">
          <a:xfrm>
            <a:off x="5681515" y="1333254"/>
            <a:ext cx="1680509" cy="16970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rcRect l="63925" t="30996" r="14206" b="26848"/>
          <a:stretch/>
        </p:blipFill>
        <p:spPr bwMode="auto">
          <a:xfrm>
            <a:off x="4032418" y="2225395"/>
            <a:ext cx="1575423" cy="17082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3"/>
          <a:stretch/>
        </p:blipFill>
        <p:spPr bwMode="auto">
          <a:xfrm>
            <a:off x="879302" y="4237486"/>
            <a:ext cx="2980359" cy="2235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340" y="4263118"/>
            <a:ext cx="2888795" cy="21665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774511" y="1823373"/>
            <a:ext cx="7526464" cy="373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lvl="0" indent="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Более </a:t>
            </a:r>
            <a:r>
              <a:rPr lang="en-US" sz="2000" b="1" spc="-5">
                <a:solidFill>
                  <a:prstClr val="black"/>
                </a:solidFill>
                <a:cs typeface="Montserrat"/>
              </a:rPr>
              <a:t>300</a:t>
            </a:r>
            <a:r>
              <a:rPr lang="ru-RU" sz="2000" b="1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 </a:t>
            </a:r>
            <a:r>
              <a:rPr lang="en-US" sz="2000" b="1" spc="-5">
                <a:solidFill>
                  <a:prstClr val="black"/>
                </a:solidFill>
                <a:cs typeface="Montserrat"/>
              </a:rPr>
              <a:t>д</a:t>
            </a:r>
            <a:r>
              <a:rPr lang="ru-RU" sz="2000" b="1" spc="-5">
                <a:solidFill>
                  <a:prstClr val="black"/>
                </a:solidFill>
                <a:cs typeface="Montserrat"/>
              </a:rPr>
              <a:t>обровольческих</a:t>
            </a:r>
            <a:r>
              <a:rPr lang="ru-RU" sz="2000" b="1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 мероприятий</a:t>
            </a:r>
            <a:r>
              <a:rPr lang="en-US" sz="2000" b="1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:</a:t>
            </a:r>
            <a:endParaRPr/>
          </a:p>
          <a:p>
            <a:pPr marL="12700" marR="5080" lvl="0" indent="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000" b="0" i="0" u="none" strike="noStrike" cap="none" spc="-5">
              <a:ln>
                <a:noFill/>
              </a:ln>
              <a:solidFill>
                <a:prstClr val="black"/>
              </a:solidFill>
              <a:ea typeface="Arial"/>
              <a:cs typeface="Montserrat"/>
            </a:endParaRPr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Весенняя и осенняя недел</a:t>
            </a:r>
            <a:r>
              <a:rPr lang="ru-RU" sz="2000" spc="-5">
                <a:solidFill>
                  <a:prstClr val="black"/>
                </a:solidFill>
                <a:cs typeface="Montserrat"/>
              </a:rPr>
              <a:t>и</a:t>
            </a:r>
            <a:r>
              <a:rPr lang="ru-RU" sz="2000" b="0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 добра;</a:t>
            </a:r>
            <a:endParaRPr/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spc="-5">
                <a:solidFill>
                  <a:prstClr val="black"/>
                </a:solidFill>
                <a:cs typeface="Montserrat"/>
              </a:rPr>
              <a:t>Сборы гуманитарной помощи;</a:t>
            </a:r>
            <a:endParaRPr/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Благотворительные акции</a:t>
            </a:r>
            <a:r>
              <a:rPr lang="en-US" sz="2000" b="0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:</a:t>
            </a:r>
            <a:endParaRPr lang="ru-RU" sz="2000" b="0" i="0" u="none" strike="noStrike" cap="none" spc="-5">
              <a:ln>
                <a:noFill/>
              </a:ln>
              <a:solidFill>
                <a:prstClr val="black"/>
              </a:solidFill>
              <a:ea typeface="Arial"/>
              <a:cs typeface="Montserrat"/>
            </a:endParaRPr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«Старость в радость»,</a:t>
            </a:r>
            <a:endParaRPr/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«Так просто быть рядом»,</a:t>
            </a:r>
            <a:endParaRPr/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«Четырёхлапым»,</a:t>
            </a:r>
            <a:endParaRPr/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0" i="0" u="none" strike="noStrike" cap="none" spc="-5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«Лучший друг человека» и др.</a:t>
            </a:r>
            <a:endParaRPr lang="en-US" sz="2000" b="0" i="0" u="none" strike="noStrike" cap="none" spc="-5">
              <a:ln>
                <a:noFill/>
              </a:ln>
              <a:solidFill>
                <a:prstClr val="black"/>
              </a:solidFill>
              <a:ea typeface="Arial"/>
              <a:cs typeface="Montserra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16199999">
            <a:off x="-808137" y="2672502"/>
            <a:ext cx="1616273" cy="79544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4618" y="5748855"/>
            <a:ext cx="774700" cy="7239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888631" y="3979312"/>
            <a:ext cx="3668282" cy="2444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rcRect t="10081" r="3367" b="5683"/>
          <a:stretch/>
        </p:blipFill>
        <p:spPr bwMode="auto">
          <a:xfrm>
            <a:off x="5193897" y="3967438"/>
            <a:ext cx="3694734" cy="2497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661733" y="1502138"/>
            <a:ext cx="3708305" cy="2471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rcRect t="2965" b="12063"/>
          <a:stretch/>
        </p:blipFill>
        <p:spPr bwMode="auto">
          <a:xfrm>
            <a:off x="10370038" y="1501894"/>
            <a:ext cx="1959215" cy="249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  <p:sp>
        <p:nvSpPr>
          <p:cNvPr id="6" name="Прямоугольник с одним усеченным углом 5"/>
          <p:cNvSpPr/>
          <p:nvPr/>
        </p:nvSpPr>
        <p:spPr bwMode="auto">
          <a:xfrm flipH="1" flipV="1">
            <a:off x="2201331" y="-43218"/>
            <a:ext cx="9990665" cy="836127"/>
          </a:xfrm>
          <a:prstGeom prst="snip1Rect">
            <a:avLst>
              <a:gd name="adj" fmla="val 16667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9782652" y="-631483"/>
            <a:ext cx="2409344" cy="14243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201327" y="11713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ДОБРОВОЛЬЧЕСКАЯ ДЕЯТЕЛЬНОСТЬ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61968" y="1706617"/>
            <a:ext cx="4247538" cy="13255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200" b="1">
                <a:latin typeface="Calibri"/>
                <a:ea typeface="Calibri"/>
              </a:rPr>
              <a:t>Федеральный проект «#МыВместе»</a:t>
            </a:r>
            <a:r>
              <a:rPr lang="ru-RU" sz="3200" b="1">
                <a:latin typeface="Calibri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74618" y="5748855"/>
            <a:ext cx="774700" cy="723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  <p:sp>
        <p:nvSpPr>
          <p:cNvPr id="8" name="Прямоугольник с одним усеченным углом 7"/>
          <p:cNvSpPr/>
          <p:nvPr/>
        </p:nvSpPr>
        <p:spPr bwMode="auto">
          <a:xfrm flipH="1" flipV="1">
            <a:off x="2201331" y="-43218"/>
            <a:ext cx="9990665" cy="836127"/>
          </a:xfrm>
          <a:prstGeom prst="snip1Rect">
            <a:avLst>
              <a:gd name="adj" fmla="val 16667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TextBox 8"/>
          <p:cNvSpPr txBox="1"/>
          <p:nvPr/>
        </p:nvSpPr>
        <p:spPr bwMode="auto">
          <a:xfrm>
            <a:off x="2201327" y="11713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ДОБРОВОЛЬЧЕСКАЯ ДЕЯТЕЛЬНОСТЬ</a:t>
            </a:r>
            <a:endParaRPr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2596362" y="3330363"/>
            <a:ext cx="2328019" cy="3093522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8376495" y="1839463"/>
            <a:ext cx="3626593" cy="2039958"/>
          </a:xfrm>
          <a:prstGeom prst="rect">
            <a:avLst/>
          </a:prstGeom>
          <a:noFill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 t="9335"/>
          <a:stretch/>
        </p:blipFill>
        <p:spPr bwMode="auto">
          <a:xfrm>
            <a:off x="5042250" y="1847601"/>
            <a:ext cx="3216376" cy="2039958"/>
          </a:xfrm>
          <a:prstGeom prst="rect">
            <a:avLst/>
          </a:prstGeom>
          <a:noFill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8376494" y="4017072"/>
            <a:ext cx="3626593" cy="2412282"/>
          </a:xfrm>
          <a:prstGeom prst="rect">
            <a:avLst/>
          </a:prstGeom>
          <a:noFill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/>
          <a:srcRect t="4453"/>
          <a:stretch/>
        </p:blipFill>
        <p:spPr bwMode="auto">
          <a:xfrm>
            <a:off x="5042250" y="4011603"/>
            <a:ext cx="3216375" cy="241228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с одним усеченным углом 36"/>
          <p:cNvSpPr/>
          <p:nvPr/>
        </p:nvSpPr>
        <p:spPr bwMode="auto">
          <a:xfrm flipH="1" flipV="1">
            <a:off x="2201331" y="-43218"/>
            <a:ext cx="9990665" cy="836127"/>
          </a:xfrm>
          <a:prstGeom prst="snip1Rect">
            <a:avLst>
              <a:gd name="adj" fmla="val 16667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16199999">
            <a:off x="-808137" y="2672502"/>
            <a:ext cx="1616273" cy="795443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782652" y="-631483"/>
            <a:ext cx="2409344" cy="1424392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2201327" y="11713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МУНИЦИПАЛЬНАЯ ПРОГРАММА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564470" y="1646393"/>
            <a:ext cx="58167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lvl="0" indent="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000" b="1" i="0" u="none" strike="noStrike" cap="none" spc="-5" dirty="0">
              <a:ln>
                <a:noFill/>
              </a:ln>
              <a:solidFill>
                <a:prstClr val="black"/>
              </a:solidFill>
              <a:ea typeface="Arial"/>
              <a:cs typeface="Montserrat"/>
            </a:endParaRPr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1" spc="-5" dirty="0">
                <a:solidFill>
                  <a:prstClr val="black"/>
                </a:solidFill>
                <a:cs typeface="Montserrat"/>
              </a:rPr>
              <a:t>М</a:t>
            </a:r>
            <a:r>
              <a:rPr lang="ru-RU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униципальный этап Всероссийского конкурса «Доброволец года»</a:t>
            </a:r>
            <a:r>
              <a:rPr lang="en-US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;</a:t>
            </a:r>
            <a:endParaRPr lang="ru-RU" sz="2000" b="1" i="0" u="none" strike="noStrike" cap="none" spc="-5" dirty="0">
              <a:ln>
                <a:noFill/>
              </a:ln>
              <a:solidFill>
                <a:prstClr val="black"/>
              </a:solidFill>
              <a:ea typeface="Arial"/>
              <a:cs typeface="Montserrat"/>
            </a:endParaRPr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1" spc="-5" dirty="0">
                <a:solidFill>
                  <a:prstClr val="black"/>
                </a:solidFill>
                <a:cs typeface="Montserrat"/>
              </a:rPr>
              <a:t>Конкурс добровольческих проектов с материальной поддержкой «Источник добра»</a:t>
            </a:r>
            <a:r>
              <a:rPr lang="en-US" sz="2000" b="1" spc="-5" dirty="0">
                <a:solidFill>
                  <a:prstClr val="black"/>
                </a:solidFill>
                <a:cs typeface="Montserrat"/>
              </a:rPr>
              <a:t>;</a:t>
            </a:r>
            <a:endParaRPr lang="ru-RU" sz="2000" b="1" spc="-5" dirty="0">
              <a:solidFill>
                <a:prstClr val="black"/>
              </a:solidFill>
              <a:cs typeface="Montserrat"/>
            </a:endParaRPr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1" spc="-5" dirty="0">
                <a:solidFill>
                  <a:prstClr val="black"/>
                </a:solidFill>
                <a:cs typeface="Montserrat"/>
              </a:rPr>
              <a:t>В</a:t>
            </a:r>
            <a:r>
              <a:rPr lang="ru-RU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озмещаются транспортные расходы</a:t>
            </a:r>
            <a:r>
              <a:rPr lang="en-US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;</a:t>
            </a:r>
            <a:endParaRPr lang="ru-RU" sz="2000" b="1" i="0" u="none" strike="noStrike" cap="none" spc="-5" dirty="0">
              <a:ln>
                <a:noFill/>
              </a:ln>
              <a:solidFill>
                <a:prstClr val="black"/>
              </a:solidFill>
              <a:ea typeface="Arial"/>
              <a:cs typeface="Montserrat"/>
            </a:endParaRPr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1" spc="-5" dirty="0">
                <a:solidFill>
                  <a:prstClr val="black"/>
                </a:solidFill>
                <a:cs typeface="Montserrat"/>
              </a:rPr>
              <a:t>Р</a:t>
            </a:r>
            <a:r>
              <a:rPr lang="ru-RU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азмещено 10 </a:t>
            </a:r>
            <a:r>
              <a:rPr lang="ru-RU" sz="2000" b="1" i="0" u="none" strike="noStrike" cap="none" spc="-5" dirty="0" err="1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билбордов</a:t>
            </a:r>
            <a:r>
              <a:rPr lang="ru-RU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 с фотографиями волонтеров</a:t>
            </a:r>
            <a:r>
              <a:rPr lang="en-US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;</a:t>
            </a:r>
            <a:endParaRPr lang="ru-RU" sz="2000" b="1" spc="-5" dirty="0">
              <a:solidFill>
                <a:prstClr val="black"/>
              </a:solidFill>
              <a:cs typeface="Montserrat"/>
            </a:endParaRPr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1" spc="-5" dirty="0">
                <a:solidFill>
                  <a:prstClr val="black"/>
                </a:solidFill>
                <a:cs typeface="Montserrat"/>
              </a:rPr>
              <a:t>П</a:t>
            </a:r>
            <a:r>
              <a:rPr lang="ru-RU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роект «Школа добровольцев»</a:t>
            </a:r>
            <a:r>
              <a:rPr lang="en-US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;</a:t>
            </a:r>
            <a:endParaRPr lang="ru-RU" sz="2000" b="1" i="0" u="none" strike="noStrike" cap="none" spc="-5" dirty="0">
              <a:ln>
                <a:noFill/>
              </a:ln>
              <a:solidFill>
                <a:prstClr val="black"/>
              </a:solidFill>
              <a:ea typeface="Arial"/>
              <a:cs typeface="Montserrat"/>
            </a:endParaRPr>
          </a:p>
          <a:p>
            <a:pPr marL="355600" marR="5080" lvl="0" indent="-342900" algn="l" defTabSz="91440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2000" b="1" spc="-5" dirty="0">
                <a:solidFill>
                  <a:prstClr val="black"/>
                </a:solidFill>
                <a:cs typeface="Montserrat"/>
              </a:rPr>
              <a:t>Г</a:t>
            </a:r>
            <a:r>
              <a:rPr lang="ru-RU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ородской конкурс «Призвание волонтер</a:t>
            </a:r>
            <a:r>
              <a:rPr lang="en-US" sz="2000" b="1" i="0" u="none" strike="noStrike" cap="none" spc="-5" dirty="0">
                <a:ln>
                  <a:noFill/>
                </a:ln>
                <a:solidFill>
                  <a:prstClr val="black"/>
                </a:solidFill>
                <a:ea typeface="Arial"/>
                <a:cs typeface="Montserrat"/>
              </a:rPr>
              <a:t>;</a:t>
            </a: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rcRect t="29452" b="28158"/>
          <a:stretch/>
        </p:blipFill>
        <p:spPr bwMode="auto">
          <a:xfrm>
            <a:off x="8502732" y="1343923"/>
            <a:ext cx="3689264" cy="2085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502731" y="3653170"/>
            <a:ext cx="3689264" cy="2459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6381261" y="2929533"/>
            <a:ext cx="2121470" cy="3183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73424" y="2203584"/>
            <a:ext cx="2428127" cy="1619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868278" y="1588806"/>
            <a:ext cx="3133390" cy="2088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rcRect l="7401" t="14018" r="15528" b="8281"/>
          <a:stretch/>
        </p:blipFill>
        <p:spPr bwMode="auto">
          <a:xfrm>
            <a:off x="4467835" y="3784302"/>
            <a:ext cx="3581331" cy="2744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rcRect r="18646"/>
          <a:stretch/>
        </p:blipFill>
        <p:spPr bwMode="auto">
          <a:xfrm>
            <a:off x="9024459" y="1767733"/>
            <a:ext cx="3040142" cy="2280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275321" y="4140541"/>
            <a:ext cx="3159107" cy="2106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49318" y="4005822"/>
            <a:ext cx="3419492" cy="2280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 bwMode="auto">
          <a:xfrm>
            <a:off x="2201329" y="27161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ВОЛОНТЕРЫ</a:t>
            </a:r>
            <a:endParaRPr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6088335" y="1659680"/>
            <a:ext cx="2849457" cy="1899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с одним усеченным углом 6"/>
          <p:cNvSpPr/>
          <p:nvPr/>
        </p:nvSpPr>
        <p:spPr bwMode="auto">
          <a:xfrm flipH="1" flipV="1">
            <a:off x="2201331" y="-43218"/>
            <a:ext cx="9990665" cy="836127"/>
          </a:xfrm>
          <a:prstGeom prst="snip1Rect">
            <a:avLst>
              <a:gd name="adj" fmla="val 16667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9782652" y="-631483"/>
            <a:ext cx="2409344" cy="14243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2201327" y="11713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ВОЛОНТЕРЫ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rcRect l="11756" t="2964" r="8099" b="9257"/>
          <a:stretch/>
        </p:blipFill>
        <p:spPr bwMode="auto">
          <a:xfrm>
            <a:off x="738046" y="4270251"/>
            <a:ext cx="2978887" cy="2174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rcRect t="10659" b="4549"/>
          <a:stretch/>
        </p:blipFill>
        <p:spPr bwMode="auto">
          <a:xfrm>
            <a:off x="4197928" y="4175167"/>
            <a:ext cx="3944789" cy="2458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558751" y="1658786"/>
            <a:ext cx="3379887" cy="2253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594629" y="4264071"/>
            <a:ext cx="3420345" cy="2280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6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38046" y="1488450"/>
            <a:ext cx="3276036" cy="2593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4299981" y="1312904"/>
            <a:ext cx="3972871" cy="2648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  <p:sp>
        <p:nvSpPr>
          <p:cNvPr id="15" name="Прямоугольник с одним усеченным углом 14"/>
          <p:cNvSpPr/>
          <p:nvPr/>
        </p:nvSpPr>
        <p:spPr bwMode="auto">
          <a:xfrm flipH="1" flipV="1">
            <a:off x="2201331" y="-43218"/>
            <a:ext cx="9990665" cy="836127"/>
          </a:xfrm>
          <a:prstGeom prst="snip1Rect">
            <a:avLst>
              <a:gd name="adj" fmla="val 16667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9782652" y="-631483"/>
            <a:ext cx="2409344" cy="142439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2201327" y="11713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ВОЛОНТЕРЫ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pic>
        <p:nvPicPr>
          <p:cNvPr id="12" name="Picture 8"/>
          <p:cNvPicPr>
            <a:picLocks noChangeAspect="1"/>
          </p:cNvPicPr>
          <p:nvPr/>
        </p:nvPicPr>
        <p:blipFill>
          <a:blip r:embed="rId3"/>
          <a:srcRect t="30121" b="7411"/>
          <a:stretch/>
        </p:blipFill>
        <p:spPr bwMode="auto">
          <a:xfrm>
            <a:off x="2703991" y="1416051"/>
            <a:ext cx="6287872" cy="2616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4"/>
          <p:cNvPicPr>
            <a:picLocks noChangeAspect="1"/>
          </p:cNvPicPr>
          <p:nvPr/>
        </p:nvPicPr>
        <p:blipFill>
          <a:blip r:embed="rId4"/>
          <a:srcRect t="33746"/>
          <a:stretch/>
        </p:blipFill>
        <p:spPr bwMode="auto">
          <a:xfrm>
            <a:off x="9060875" y="1359807"/>
            <a:ext cx="2812306" cy="2796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42261" y="4190535"/>
            <a:ext cx="3547545" cy="2363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754697" y="1438066"/>
            <a:ext cx="1914788" cy="2549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4579987" y="4188692"/>
            <a:ext cx="3547545" cy="2365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817713" y="4163818"/>
            <a:ext cx="3547545" cy="2364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с одним усеченным углом 8"/>
          <p:cNvSpPr/>
          <p:nvPr/>
        </p:nvSpPr>
        <p:spPr bwMode="auto">
          <a:xfrm flipH="1" flipV="1">
            <a:off x="2201331" y="-43218"/>
            <a:ext cx="9990665" cy="836127"/>
          </a:xfrm>
          <a:prstGeom prst="snip1Rect">
            <a:avLst>
              <a:gd name="adj" fmla="val 16667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9782652" y="-631483"/>
            <a:ext cx="2409344" cy="142439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 bwMode="auto">
          <a:xfrm>
            <a:off x="2201327" y="11713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ВОЛОНТЕРЫ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pic>
        <p:nvPicPr>
          <p:cNvPr id="5" name="Picture 9"/>
          <p:cNvPicPr>
            <a:picLocks noChangeAspect="1"/>
          </p:cNvPicPr>
          <p:nvPr/>
        </p:nvPicPr>
        <p:blipFill>
          <a:blip r:embed="rId3"/>
          <a:srcRect t="6130" r="173"/>
          <a:stretch/>
        </p:blipFill>
        <p:spPr bwMode="auto">
          <a:xfrm>
            <a:off x="604791" y="1880028"/>
            <a:ext cx="3712730" cy="2330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04791" y="4349446"/>
            <a:ext cx="3490057" cy="2325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479539" y="1561885"/>
            <a:ext cx="3490056" cy="2326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rcRect t="15047"/>
          <a:stretch/>
        </p:blipFill>
        <p:spPr bwMode="auto">
          <a:xfrm>
            <a:off x="4417590" y="4261306"/>
            <a:ext cx="3961879" cy="2243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479538" y="4050369"/>
            <a:ext cx="3490057" cy="232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4676232" y="1681402"/>
            <a:ext cx="3582395" cy="23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с одним усеченным углом 3"/>
          <p:cNvSpPr/>
          <p:nvPr/>
        </p:nvSpPr>
        <p:spPr bwMode="auto">
          <a:xfrm flipH="1" flipV="1">
            <a:off x="2201331" y="-43218"/>
            <a:ext cx="9990665" cy="836127"/>
          </a:xfrm>
          <a:prstGeom prst="snip1Rect">
            <a:avLst>
              <a:gd name="adj" fmla="val 16667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9782652" y="-631483"/>
            <a:ext cx="2409344" cy="14243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2201327" y="11713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ВОЛОНТЕРЫ</a:t>
            </a:r>
            <a:endParaRPr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996165" y="1378610"/>
            <a:ext cx="3754899" cy="1881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rcRect r="14349"/>
          <a:stretch/>
        </p:blipFill>
        <p:spPr bwMode="auto">
          <a:xfrm>
            <a:off x="189656" y="4525105"/>
            <a:ext cx="3228662" cy="1881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OdNG2MGbrcI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034500" y="3984468"/>
            <a:ext cx="3054898" cy="2079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2"/>
          <p:cNvPicPr>
            <a:picLocks noChangeAspect="1"/>
          </p:cNvPicPr>
          <p:nvPr/>
        </p:nvPicPr>
        <p:blipFill>
          <a:blip r:embed="rId6"/>
          <a:srcRect l="1084" t="2874" r="1808" b="3209"/>
          <a:stretch/>
        </p:blipFill>
        <p:spPr bwMode="auto">
          <a:xfrm>
            <a:off x="8947446" y="1376432"/>
            <a:ext cx="3054898" cy="2151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3"/>
          <p:cNvPicPr>
            <a:picLocks noChangeAspect="1"/>
          </p:cNvPicPr>
          <p:nvPr/>
        </p:nvPicPr>
        <p:blipFill>
          <a:blip r:embed="rId7"/>
          <a:srcRect r="3227"/>
          <a:stretch/>
        </p:blipFill>
        <p:spPr bwMode="auto">
          <a:xfrm>
            <a:off x="292132" y="1723069"/>
            <a:ext cx="2093718" cy="2707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3537525" y="3729366"/>
            <a:ext cx="2129123" cy="2769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rcRect l="10333" t="9221" r="8421" b="9906"/>
          <a:stretch/>
        </p:blipFill>
        <p:spPr bwMode="auto">
          <a:xfrm>
            <a:off x="2582233" y="1498985"/>
            <a:ext cx="2109051" cy="2099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rcRect r="19978"/>
          <a:stretch/>
        </p:blipFill>
        <p:spPr bwMode="auto">
          <a:xfrm>
            <a:off x="5753703" y="4094019"/>
            <a:ext cx="3129369" cy="2199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с одним усеченным углом 5"/>
          <p:cNvSpPr/>
          <p:nvPr/>
        </p:nvSpPr>
        <p:spPr bwMode="auto">
          <a:xfrm flipH="1" flipV="1">
            <a:off x="2201331" y="-43218"/>
            <a:ext cx="9990665" cy="836127"/>
          </a:xfrm>
          <a:prstGeom prst="snip1Rect">
            <a:avLst>
              <a:gd name="adj" fmla="val 16667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9782652" y="-631483"/>
            <a:ext cx="2409344" cy="14243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201327" y="117130"/>
            <a:ext cx="7774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ВОЛОНТЕРЫ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-1" y="15211"/>
            <a:ext cx="1758606" cy="118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Треугольник 21"/>
          <p:cNvSpPr/>
          <p:nvPr/>
        </p:nvSpPr>
        <p:spPr bwMode="auto">
          <a:xfrm rot="5590764">
            <a:off x="-448493" y="-2086732"/>
            <a:ext cx="3525288" cy="3340468"/>
          </a:xfrm>
          <a:prstGeom prst="triangle">
            <a:avLst>
              <a:gd name="adj" fmla="val 50000"/>
            </a:avLst>
          </a:prstGeom>
          <a:solidFill>
            <a:srgbClr val="1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612564" y="3646593"/>
            <a:ext cx="1469338" cy="161627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10800000">
            <a:off x="114203" y="4927108"/>
            <a:ext cx="1469338" cy="1616271"/>
          </a:xfrm>
          <a:prstGeom prst="rect">
            <a:avLst/>
          </a:prstGeom>
        </p:spPr>
      </p:pic>
      <p:sp>
        <p:nvSpPr>
          <p:cNvPr id="29" name="Треугольник 28"/>
          <p:cNvSpPr/>
          <p:nvPr/>
        </p:nvSpPr>
        <p:spPr bwMode="auto">
          <a:xfrm rot="9810021">
            <a:off x="11013737" y="-587244"/>
            <a:ext cx="2223508" cy="1899704"/>
          </a:xfrm>
          <a:prstGeom prst="triangle">
            <a:avLst>
              <a:gd name="adj" fmla="val 50000"/>
            </a:avLst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379444" y="1037669"/>
            <a:ext cx="482600" cy="4826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677929" y="1802815"/>
            <a:ext cx="1066800" cy="10668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13500000">
            <a:off x="8572974" y="-386042"/>
            <a:ext cx="1714500" cy="876299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16199999">
            <a:off x="-958501" y="2447986"/>
            <a:ext cx="2425700" cy="11938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469592" y="0"/>
            <a:ext cx="622300" cy="304800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 bwMode="auto">
          <a:xfrm rot="5400000">
            <a:off x="5993525" y="421952"/>
            <a:ext cx="204949" cy="12753857"/>
          </a:xfrm>
          <a:prstGeom prst="rect">
            <a:avLst/>
          </a:prstGeom>
          <a:solidFill>
            <a:srgbClr val="EA1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8">
            <a:lum bright="70000" contrast="-70000"/>
          </a:blip>
          <a:stretch/>
        </p:blipFill>
        <p:spPr bwMode="auto">
          <a:xfrm>
            <a:off x="8258627" y="6696405"/>
            <a:ext cx="2865390" cy="607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4681007" y="263268"/>
            <a:ext cx="2829986" cy="3429000"/>
          </a:xfrm>
          <a:prstGeom prst="rect">
            <a:avLst/>
          </a:prstGeom>
        </p:spPr>
      </p:pic>
      <p:sp>
        <p:nvSpPr>
          <p:cNvPr id="3" name="object 4"/>
          <p:cNvSpPr txBox="1"/>
          <p:nvPr/>
        </p:nvSpPr>
        <p:spPr bwMode="auto">
          <a:xfrm>
            <a:off x="903767" y="4219294"/>
            <a:ext cx="10337407" cy="1243930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lang="ru-RU" sz="4000" b="1" dirty="0">
                <a:latin typeface="Calibri"/>
              </a:rPr>
              <a:t>НАБЕРЕЖНЫЕ ЧЕЛНЫ</a:t>
            </a:r>
            <a:br>
              <a:rPr lang="ru-RU" sz="4000" b="1" dirty="0">
                <a:latin typeface="Calibri"/>
              </a:rPr>
            </a:br>
            <a:r>
              <a:rPr lang="ru-RU" sz="4000" b="1" dirty="0">
                <a:latin typeface="Calibri"/>
              </a:rPr>
              <a:t>ГОРОД ДОБРЫХ ЛЮДЕЙ</a:t>
            </a:r>
            <a:endParaRPr lang="ru-RU" sz="4000" b="1" spc="-5" dirty="0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325</Words>
  <Application>Microsoft Office PowerPoint</Application>
  <DocSecurity>0</DocSecurity>
  <PresentationFormat>Широкоэкранный</PresentationFormat>
  <Paragraphs>71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Montserrat</vt:lpstr>
      <vt:lpstr>Тема Office</vt:lpstr>
      <vt:lpstr>oleObj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Федеральный проект «#МыВместе»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Orion</cp:lastModifiedBy>
  <cp:revision>29</cp:revision>
  <dcterms:created xsi:type="dcterms:W3CDTF">2023-04-17T10:42:41Z</dcterms:created>
  <dcterms:modified xsi:type="dcterms:W3CDTF">2024-07-16T11:26:58Z</dcterms:modified>
  <cp:category/>
  <dc:identifier/>
  <cp:contentStatus/>
  <dc:language/>
  <cp:version/>
</cp:coreProperties>
</file>