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1.jpeg" ContentType="image/jpeg"/>
  <Override PartName="/ppt/media/image2.jpeg" ContentType="image/jpeg"/>
  <Override PartName="/ppt/media/image8.png" ContentType="image/png"/>
  <Override PartName="/ppt/media/image3.jpeg" ContentType="image/jpeg"/>
  <Override PartName="/ppt/media/image4.jpeg" ContentType="image/jpeg"/>
  <Override PartName="/ppt/media/image5.jpeg" ContentType="image/jpeg"/>
  <Override PartName="/ppt/media/image7.png" ContentType="image/png"/>
  <Override PartName="/ppt/media/image6.jpeg" ContentType="image/jpeg"/>
  <Override PartName="/ppt/media/image9.jpeg" ContentType="image/jpeg"/>
  <Override PartName="/ppt/media/image10.png" ContentType="image/png"/>
  <Override PartName="/ppt/media/image11.jpeg" ContentType="image/jpeg"/>
  <Override PartName="/ppt/media/image12.jpeg" ContentType="image/jpeg"/>
  <Override PartName="/ppt/media/image13.png" ContentType="image/png"/>
  <Override PartName="/ppt/media/image14.jpeg" ContentType="image/jpeg"/>
  <Override PartName="/ppt/media/image15.jpeg" ContentType="image/jpeg"/>
  <Override PartName="/ppt/media/image16.png" ContentType="image/png"/>
  <Override PartName="/ppt/media/image17.png" ContentType="image/png"/>
  <Override PartName="/ppt/media/image18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A6C08E4-7C3A-46F2-85A4-9303645C2AA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0C89DDE-2CB1-429F-8F84-156558EB70C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713A3DF-E01F-49FA-B443-1AD7B32EBA4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777E861-CBD3-4879-A8D6-37E3D4CBEE3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Рисунок 7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pic>
        <p:nvPicPr>
          <p:cNvPr id="1" name="Рисунок 7" descr=""/>
          <p:cNvPicPr/>
          <p:nvPr/>
        </p:nvPicPr>
        <p:blipFill>
          <a:blip r:embed="rId3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D5E5E8A-6353-4FAA-8D1B-2950998384F0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7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1F4DAD0-249C-4DE6-8422-B20CF60B7557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7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 vert="eaVert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F981955-2F50-4A38-AABE-83F0CE4126C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7" descr=""/>
          <p:cNvPicPr/>
          <p:nvPr/>
        </p:nvPicPr>
        <p:blipFill>
          <a:blip r:embed="rId2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2AA18A7-8DA9-43C5-B997-3B5E73C4187A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jpeg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0880" y="597240"/>
            <a:ext cx="9990000" cy="3043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73333"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9800" spc="-1" strike="noStrike">
                <a:solidFill>
                  <a:schemeClr val="dk1"/>
                </a:solidFill>
                <a:latin typeface="Constantia"/>
                <a:ea typeface="Microsoft YaHei"/>
              </a:rPr>
              <a:t>Парк </a:t>
            </a:r>
            <a:br>
              <a:rPr sz="9800"/>
            </a:br>
            <a:r>
              <a:rPr b="1" lang="ru-RU" sz="9800" spc="-1" strike="noStrike">
                <a:solidFill>
                  <a:schemeClr val="dk1"/>
                </a:solidFill>
                <a:latin typeface="Constantia"/>
                <a:ea typeface="Microsoft YaHei"/>
              </a:rPr>
              <a:t> Журавлева-</a:t>
            </a:r>
            <a:br>
              <a:rPr sz="9800"/>
            </a:br>
            <a:r>
              <a:rPr b="1" lang="ru-RU" sz="9800" spc="-1" strike="noStrike">
                <a:solidFill>
                  <a:schemeClr val="dk1"/>
                </a:solidFill>
                <a:latin typeface="Constantia"/>
                <a:ea typeface="Microsoft YaHei"/>
              </a:rPr>
              <a:t> связь поколений</a:t>
            </a:r>
            <a:endParaRPr b="0" lang="ru-RU" sz="9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Прямоугольник 5"/>
          <p:cNvSpPr/>
          <p:nvPr/>
        </p:nvSpPr>
        <p:spPr>
          <a:xfrm>
            <a:off x="3621240" y="3965040"/>
            <a:ext cx="7910280" cy="246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1600" spc="-1" strike="noStrike">
                <a:solidFill>
                  <a:srgbClr val="336600"/>
                </a:solidFill>
                <a:latin typeface="Sitka Banner Semibold"/>
                <a:ea typeface="DejaVu Sans"/>
              </a:rPr>
              <a:t>Село Усады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1600" spc="-1" strike="noStrike">
                <a:solidFill>
                  <a:srgbClr val="336600"/>
                </a:solidFill>
                <a:latin typeface="Sitka Banner Semibold"/>
                <a:ea typeface="DejaVu Sans"/>
              </a:rPr>
              <a:t>Высокогорский район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1600" spc="-1" strike="noStrike">
                <a:solidFill>
                  <a:srgbClr val="336600"/>
                </a:solidFill>
                <a:latin typeface="Sitka Banner Semibold"/>
                <a:ea typeface="DejaVu Sans"/>
              </a:rPr>
              <a:t>Республика Татарстан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600" spc="-1" strike="noStrike">
                <a:solidFill>
                  <a:srgbClr val="336600"/>
                </a:solidFill>
                <a:latin typeface="Sitka Banner Semibold"/>
                <a:ea typeface="DejaVu Sans"/>
              </a:rPr>
              <a:t>                                                          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1600" spc="-1" strike="noStrike">
                <a:solidFill>
                  <a:srgbClr val="336600"/>
                </a:solidFill>
                <a:latin typeface="Sitka Banner Semibold"/>
                <a:ea typeface="DejaVu Sans"/>
              </a:rPr>
              <a:t>                                                                                                                                                                                                              </a:t>
            </a:r>
            <a:r>
              <a:rPr b="1" lang="ru-RU" sz="1600" spc="-1" strike="noStrike">
                <a:solidFill>
                  <a:srgbClr val="336600"/>
                </a:solidFill>
                <a:latin typeface="Sitka Banner Semibold"/>
                <a:ea typeface="DejaVu Sans"/>
              </a:rPr>
              <a:t>Юнусова Ксения Александровна</a:t>
            </a:r>
            <a:r>
              <a:rPr b="1" lang="ru-RU" sz="2800" spc="-1" strike="noStrike">
                <a:solidFill>
                  <a:srgbClr val="336600"/>
                </a:solidFill>
                <a:latin typeface="Sitka Banner Semibold"/>
                <a:ea typeface="DejaVu Sans"/>
              </a:rPr>
              <a:t>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7"/>
          <p:cNvGrpSpPr/>
          <p:nvPr/>
        </p:nvGrpSpPr>
        <p:grpSpPr>
          <a:xfrm>
            <a:off x="500760" y="225360"/>
            <a:ext cx="6298920" cy="746640"/>
            <a:chOff x="500760" y="225360"/>
            <a:chExt cx="6298920" cy="746640"/>
          </a:xfrm>
        </p:grpSpPr>
        <p:sp>
          <p:nvSpPr>
            <p:cNvPr id="36" name="Line 8"/>
            <p:cNvSpPr/>
            <p:nvPr/>
          </p:nvSpPr>
          <p:spPr>
            <a:xfrm>
              <a:off x="950760" y="914760"/>
              <a:ext cx="5848920" cy="360"/>
            </a:xfrm>
            <a:prstGeom prst="line">
              <a:avLst/>
            </a:prstGeom>
            <a:ln w="25560">
              <a:solidFill>
                <a:srgbClr val="969696"/>
              </a:solidFill>
              <a:prstDash val="sysDot"/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4640" bIns="-44640" anchor="ctr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37" name="Rectangle 9"/>
            <p:cNvSpPr/>
            <p:nvPr/>
          </p:nvSpPr>
          <p:spPr>
            <a:xfrm rot="3419400">
              <a:off x="657360" y="281880"/>
              <a:ext cx="478800" cy="633600"/>
            </a:xfrm>
            <a:prstGeom prst="rect">
              <a:avLst/>
            </a:prstGeom>
            <a:gradFill rotWithShape="0">
              <a:gsLst>
                <a:gs pos="0">
                  <a:srgbClr val="99cc00"/>
                </a:gs>
                <a:gs pos="100000">
                  <a:srgbClr val="465e00"/>
                </a:gs>
              </a:gsLst>
              <a:lin ang="8814000"/>
            </a:gra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38" name="Text Box 10"/>
            <p:cNvSpPr/>
            <p:nvPr/>
          </p:nvSpPr>
          <p:spPr>
            <a:xfrm>
              <a:off x="2529360" y="283320"/>
              <a:ext cx="223560" cy="461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endParaRPr b="0" lang="en-US" sz="2400" spc="-1" strike="noStrike">
                <a:solidFill>
                  <a:srgbClr val="000000"/>
                </a:solidFill>
                <a:latin typeface="Calibri"/>
                <a:ea typeface="DejaVu Sans"/>
              </a:endParaRPr>
            </a:p>
          </p:txBody>
        </p:sp>
      </p:grpSp>
      <p:grpSp>
        <p:nvGrpSpPr>
          <p:cNvPr id="39" name="Group 12"/>
          <p:cNvGrpSpPr/>
          <p:nvPr/>
        </p:nvGrpSpPr>
        <p:grpSpPr>
          <a:xfrm>
            <a:off x="424080" y="1106280"/>
            <a:ext cx="6375600" cy="750960"/>
            <a:chOff x="424080" y="1106280"/>
            <a:chExt cx="6375600" cy="750960"/>
          </a:xfrm>
        </p:grpSpPr>
        <p:sp>
          <p:nvSpPr>
            <p:cNvPr id="40" name="Line 13"/>
            <p:cNvSpPr/>
            <p:nvPr/>
          </p:nvSpPr>
          <p:spPr>
            <a:xfrm>
              <a:off x="877680" y="1797840"/>
              <a:ext cx="5922000" cy="360"/>
            </a:xfrm>
            <a:prstGeom prst="line">
              <a:avLst/>
            </a:prstGeom>
            <a:ln w="25560">
              <a:solidFill>
                <a:srgbClr val="969696"/>
              </a:solidFill>
              <a:prstDash val="sysDot"/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4640" bIns="-44640" anchor="ctr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41" name="Rectangle 14"/>
            <p:cNvSpPr/>
            <p:nvPr/>
          </p:nvSpPr>
          <p:spPr>
            <a:xfrm rot="3419400">
              <a:off x="583920" y="1161000"/>
              <a:ext cx="478800" cy="641520"/>
            </a:xfrm>
            <a:prstGeom prst="rect">
              <a:avLst/>
            </a:prstGeom>
            <a:gradFill rotWithShape="0">
              <a:gsLst>
                <a:gs pos="0">
                  <a:srgbClr val="006699"/>
                </a:gs>
                <a:gs pos="100000">
                  <a:srgbClr val="002f46"/>
                </a:gs>
              </a:gsLst>
              <a:lin ang="8814000"/>
            </a:gra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42" name="Text Box 15"/>
            <p:cNvSpPr/>
            <p:nvPr/>
          </p:nvSpPr>
          <p:spPr>
            <a:xfrm>
              <a:off x="1543680" y="1309320"/>
              <a:ext cx="1158480" cy="461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endParaRPr b="0" lang="en-US" sz="2400" spc="-1" strike="noStrike">
                <a:solidFill>
                  <a:srgbClr val="000000"/>
                </a:solidFill>
                <a:latin typeface="Calibri"/>
                <a:ea typeface="DejaVu Sans"/>
              </a:endParaRPr>
            </a:p>
          </p:txBody>
        </p:sp>
        <p:sp>
          <p:nvSpPr>
            <p:cNvPr id="43" name="Text Box 16"/>
            <p:cNvSpPr/>
            <p:nvPr/>
          </p:nvSpPr>
          <p:spPr>
            <a:xfrm>
              <a:off x="595800" y="1264680"/>
              <a:ext cx="187200" cy="461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endParaRPr b="1" lang="en-US" sz="2400" spc="-1" strike="noStrike">
                <a:solidFill>
                  <a:srgbClr val="ffffff"/>
                </a:solidFill>
                <a:latin typeface="Calibri"/>
                <a:ea typeface="DejaVu Sans"/>
              </a:endParaRPr>
            </a:p>
          </p:txBody>
        </p:sp>
      </p:grpSp>
      <p:sp>
        <p:nvSpPr>
          <p:cNvPr id="44" name="TextBox 28"/>
          <p:cNvSpPr/>
          <p:nvPr/>
        </p:nvSpPr>
        <p:spPr>
          <a:xfrm>
            <a:off x="1457640" y="351360"/>
            <a:ext cx="609516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400" spc="-1" strike="noStrike">
                <a:solidFill>
                  <a:schemeClr val="accent6">
                    <a:lumMod val="50000"/>
                  </a:schemeClr>
                </a:solidFill>
                <a:latin typeface="Constantia"/>
                <a:ea typeface="DejaVu Sans"/>
              </a:rPr>
              <a:t>  </a:t>
            </a:r>
            <a:r>
              <a:rPr b="0" lang="ru-RU" sz="2400" spc="-1" strike="noStrike">
                <a:solidFill>
                  <a:srgbClr val="003300"/>
                </a:solidFill>
                <a:latin typeface="Constantia"/>
                <a:ea typeface="DejaVu Sans"/>
              </a:rPr>
              <a:t>Парк</a:t>
            </a:r>
            <a:r>
              <a:rPr b="0" lang="ru-RU" sz="2400" spc="-1" strike="noStrike">
                <a:solidFill>
                  <a:schemeClr val="accent6">
                    <a:lumMod val="50000"/>
                  </a:schemeClr>
                </a:solidFill>
                <a:latin typeface="Constantia"/>
                <a:ea typeface="DejaVu Sans"/>
              </a:rPr>
              <a:t> </a:t>
            </a:r>
            <a:r>
              <a:rPr b="0" lang="ru-RU" sz="2400" spc="-1" strike="noStrike">
                <a:solidFill>
                  <a:srgbClr val="003300"/>
                </a:solidFill>
                <a:latin typeface="Constantia"/>
                <a:ea typeface="DejaVu Sans"/>
              </a:rPr>
              <a:t>основан в первой половине 18 века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 Box 11"/>
          <p:cNvSpPr/>
          <p:nvPr/>
        </p:nvSpPr>
        <p:spPr>
          <a:xfrm>
            <a:off x="1208880" y="3418920"/>
            <a:ext cx="3348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1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icture 11"/>
          <p:cNvSpPr/>
          <p:nvPr/>
        </p:nvSpPr>
        <p:spPr>
          <a:xfrm>
            <a:off x="8051760" y="829800"/>
            <a:ext cx="3896640" cy="29235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7" name="Picture 1"/>
          <p:cNvSpPr/>
          <p:nvPr/>
        </p:nvSpPr>
        <p:spPr>
          <a:xfrm>
            <a:off x="4161960" y="1708920"/>
            <a:ext cx="3889440" cy="476064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8" name="Picture 6"/>
          <p:cNvSpPr/>
          <p:nvPr/>
        </p:nvSpPr>
        <p:spPr>
          <a:xfrm>
            <a:off x="137520" y="2096640"/>
            <a:ext cx="4259880" cy="4372920"/>
          </a:xfrm>
          <a:prstGeom prst="roundRect">
            <a:avLst>
              <a:gd name="adj" fmla="val 8594"/>
            </a:avLst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9" name="Picture 4"/>
          <p:cNvSpPr/>
          <p:nvPr/>
        </p:nvSpPr>
        <p:spPr>
          <a:xfrm>
            <a:off x="7747560" y="3256560"/>
            <a:ext cx="4266360" cy="3213000"/>
          </a:xfrm>
          <a:prstGeom prst="roundRect">
            <a:avLst>
              <a:gd name="adj" fmla="val 8594"/>
            </a:avLst>
          </a:pr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14000" y="1392120"/>
            <a:ext cx="4708800" cy="3043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11500" spc="-1" strike="noStrike">
                <a:solidFill>
                  <a:schemeClr val="dk1"/>
                </a:solidFill>
                <a:latin typeface="Constantia"/>
              </a:rPr>
              <a:t> </a:t>
            </a:r>
            <a:endParaRPr b="0" lang="ru-RU" sz="1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6036120" y="3329280"/>
            <a:ext cx="180360" cy="23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6036120" y="3329280"/>
            <a:ext cx="180360" cy="23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" name="" descr=""/>
          <p:cNvPicPr/>
          <p:nvPr/>
        </p:nvPicPr>
        <p:blipFill>
          <a:blip r:embed="rId1"/>
          <a:stretch/>
        </p:blipFill>
        <p:spPr>
          <a:xfrm>
            <a:off x="531720" y="531000"/>
            <a:ext cx="7626240" cy="320832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2"/>
          <a:stretch/>
        </p:blipFill>
        <p:spPr>
          <a:xfrm>
            <a:off x="4769640" y="2610720"/>
            <a:ext cx="6766560" cy="3068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"/>
          <p:cNvSpPr/>
          <p:nvPr/>
        </p:nvSpPr>
        <p:spPr>
          <a:xfrm>
            <a:off x="5247360" y="1112760"/>
            <a:ext cx="6264720" cy="486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onstantia"/>
              </a:rPr>
              <a:t>Цель проекта</a:t>
            </a:r>
            <a:r>
              <a:rPr b="0" lang="ru-RU" sz="2800" spc="-1" strike="noStrike">
                <a:solidFill>
                  <a:srgbClr val="000000"/>
                </a:solidFill>
                <a:latin typeface="Constantia"/>
              </a:rPr>
              <a:t>:   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2800"/>
            </a:br>
            <a:r>
              <a:rPr b="0" lang="ru-RU" sz="2800" spc="-1" strike="noStrike">
                <a:solidFill>
                  <a:srgbClr val="000000"/>
                </a:solidFill>
                <a:latin typeface="Constantia"/>
              </a:rPr>
              <a:t>Повышение качества досуга жителей Усадского сельского поселения путем проведения не менее 5 культурных мероприятий в парке села Усады (Парк Журавлева) Высокогорского района Республики Татарстан в период с июля по октябрь 2025 года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icture 5"/>
          <p:cNvSpPr/>
          <p:nvPr/>
        </p:nvSpPr>
        <p:spPr>
          <a:xfrm>
            <a:off x="706680" y="625680"/>
            <a:ext cx="4357800" cy="359568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018440" y="198720"/>
            <a:ext cx="10514880" cy="72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chemeClr val="dk1"/>
                </a:solidFill>
                <a:latin typeface="Constantia"/>
              </a:rPr>
              <a:t>Мероприятия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8" name="Group 2"/>
          <p:cNvGrpSpPr/>
          <p:nvPr/>
        </p:nvGrpSpPr>
        <p:grpSpPr>
          <a:xfrm>
            <a:off x="599760" y="1884600"/>
            <a:ext cx="5193000" cy="684720"/>
            <a:chOff x="599760" y="1884600"/>
            <a:chExt cx="5193000" cy="684720"/>
          </a:xfrm>
        </p:grpSpPr>
        <p:sp>
          <p:nvSpPr>
            <p:cNvPr id="59" name="Line 3"/>
            <p:cNvSpPr/>
            <p:nvPr/>
          </p:nvSpPr>
          <p:spPr>
            <a:xfrm>
              <a:off x="992160" y="2543040"/>
              <a:ext cx="4800600" cy="360"/>
            </a:xfrm>
            <a:prstGeom prst="line">
              <a:avLst/>
            </a:prstGeom>
            <a:ln w="25560">
              <a:solidFill>
                <a:srgbClr val="969696"/>
              </a:solidFill>
              <a:prstDash val="sysDot"/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4640" bIns="-44640" anchor="ctr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60" name="Rectangle 4"/>
            <p:cNvSpPr/>
            <p:nvPr/>
          </p:nvSpPr>
          <p:spPr>
            <a:xfrm rot="3419400">
              <a:off x="708480" y="1966680"/>
              <a:ext cx="478800" cy="519840"/>
            </a:xfrm>
            <a:prstGeom prst="rect">
              <a:avLst/>
            </a:prstGeom>
            <a:gradFill rotWithShape="0">
              <a:gsLst>
                <a:gs pos="0">
                  <a:srgbClr val="ff7c80"/>
                </a:gs>
                <a:gs pos="100000">
                  <a:srgbClr val="76393b"/>
                </a:gs>
              </a:gsLst>
              <a:lin ang="8814000"/>
            </a:gra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61" name="Text Box 5"/>
            <p:cNvSpPr/>
            <p:nvPr/>
          </p:nvSpPr>
          <p:spPr>
            <a:xfrm>
              <a:off x="1814760" y="1967040"/>
              <a:ext cx="282816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ru-RU" sz="2400" spc="-1" strike="noStrike">
                  <a:solidFill>
                    <a:srgbClr val="003300"/>
                  </a:solidFill>
                  <a:latin typeface="Constantia"/>
                  <a:ea typeface="DejaVu Sans"/>
                </a:rPr>
                <a:t>Квест-экскурсия 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" name="Text Box 6"/>
            <p:cNvSpPr/>
            <p:nvPr/>
          </p:nvSpPr>
          <p:spPr>
            <a:xfrm>
              <a:off x="772920" y="2009880"/>
              <a:ext cx="33480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1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4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3" name="Group 7"/>
          <p:cNvGrpSpPr/>
          <p:nvPr/>
        </p:nvGrpSpPr>
        <p:grpSpPr>
          <a:xfrm>
            <a:off x="612720" y="1023120"/>
            <a:ext cx="5083200" cy="709200"/>
            <a:chOff x="612720" y="1023120"/>
            <a:chExt cx="5083200" cy="709200"/>
          </a:xfrm>
        </p:grpSpPr>
        <p:sp>
          <p:nvSpPr>
            <p:cNvPr id="64" name="Line 8"/>
            <p:cNvSpPr/>
            <p:nvPr/>
          </p:nvSpPr>
          <p:spPr>
            <a:xfrm>
              <a:off x="895320" y="1692000"/>
              <a:ext cx="4800600" cy="360"/>
            </a:xfrm>
            <a:prstGeom prst="line">
              <a:avLst/>
            </a:prstGeom>
            <a:ln w="25560">
              <a:solidFill>
                <a:srgbClr val="969696"/>
              </a:solidFill>
              <a:prstDash val="sysDot"/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4640" bIns="-44640" anchor="ctr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65" name="Rectangle 9"/>
            <p:cNvSpPr/>
            <p:nvPr/>
          </p:nvSpPr>
          <p:spPr>
            <a:xfrm rot="3419400">
              <a:off x="768240" y="1070640"/>
              <a:ext cx="447120" cy="613800"/>
            </a:xfrm>
            <a:prstGeom prst="rect">
              <a:avLst/>
            </a:prstGeom>
            <a:gradFill rotWithShape="0">
              <a:gsLst>
                <a:gs pos="0">
                  <a:srgbClr val="99cc00"/>
                </a:gs>
                <a:gs pos="100000">
                  <a:srgbClr val="465e00"/>
                </a:gs>
              </a:gsLst>
              <a:lin ang="8814000"/>
            </a:gra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66" name="Text Box 10"/>
            <p:cNvSpPr/>
            <p:nvPr/>
          </p:nvSpPr>
          <p:spPr>
            <a:xfrm>
              <a:off x="1717920" y="1177920"/>
              <a:ext cx="368064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ru-RU" sz="2400" spc="-1" strike="noStrike">
                  <a:solidFill>
                    <a:srgbClr val="003300"/>
                  </a:solidFill>
                  <a:latin typeface="Constantia"/>
                  <a:ea typeface="DejaVu Sans"/>
                </a:rPr>
                <a:t>Викторина "Мое село" 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" name="Text Box 11"/>
            <p:cNvSpPr/>
            <p:nvPr/>
          </p:nvSpPr>
          <p:spPr>
            <a:xfrm>
              <a:off x="801360" y="1172880"/>
              <a:ext cx="33480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1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8" name="Group 12"/>
          <p:cNvGrpSpPr/>
          <p:nvPr/>
        </p:nvGrpSpPr>
        <p:grpSpPr>
          <a:xfrm>
            <a:off x="600120" y="5305320"/>
            <a:ext cx="5220720" cy="688320"/>
            <a:chOff x="600120" y="5305320"/>
            <a:chExt cx="5220720" cy="688320"/>
          </a:xfrm>
        </p:grpSpPr>
        <p:sp>
          <p:nvSpPr>
            <p:cNvPr id="69" name="Line 13"/>
            <p:cNvSpPr/>
            <p:nvPr/>
          </p:nvSpPr>
          <p:spPr>
            <a:xfrm>
              <a:off x="994680" y="5967720"/>
              <a:ext cx="4826160" cy="360"/>
            </a:xfrm>
            <a:prstGeom prst="line">
              <a:avLst/>
            </a:prstGeom>
            <a:ln w="25560">
              <a:solidFill>
                <a:srgbClr val="969696"/>
              </a:solidFill>
              <a:prstDash val="sysDot"/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4640" bIns="-44640" anchor="ctr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70" name="Rectangle 14"/>
            <p:cNvSpPr/>
            <p:nvPr/>
          </p:nvSpPr>
          <p:spPr>
            <a:xfrm rot="3417600">
              <a:off x="709200" y="5388120"/>
              <a:ext cx="481320" cy="522360"/>
            </a:xfrm>
            <a:prstGeom prst="rect">
              <a:avLst/>
            </a:prstGeom>
            <a:gradFill rotWithShape="0">
              <a:gsLst>
                <a:gs pos="0">
                  <a:srgbClr val="006699"/>
                </a:gs>
                <a:gs pos="100000">
                  <a:srgbClr val="002f46"/>
                </a:gs>
              </a:gsLst>
              <a:lin ang="8814000"/>
            </a:gra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71" name="Text Box 15"/>
            <p:cNvSpPr/>
            <p:nvPr/>
          </p:nvSpPr>
          <p:spPr>
            <a:xfrm>
              <a:off x="1807200" y="5401080"/>
              <a:ext cx="2890800" cy="456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ru-RU" sz="2400" spc="-1" strike="noStrike">
                  <a:solidFill>
                    <a:srgbClr val="003300"/>
                  </a:solidFill>
                  <a:latin typeface="Constantia"/>
                  <a:ea typeface="DejaVu Sans"/>
                </a:rPr>
                <a:t>Фестиваль семей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" name="Text Box 16"/>
            <p:cNvSpPr/>
            <p:nvPr/>
          </p:nvSpPr>
          <p:spPr>
            <a:xfrm>
              <a:off x="767520" y="5431320"/>
              <a:ext cx="335160" cy="456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1" lang="ru-RU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5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3" name="Group 17"/>
          <p:cNvGrpSpPr/>
          <p:nvPr/>
        </p:nvGrpSpPr>
        <p:grpSpPr>
          <a:xfrm>
            <a:off x="586080" y="2857680"/>
            <a:ext cx="5397120" cy="684720"/>
            <a:chOff x="586080" y="2857680"/>
            <a:chExt cx="5397120" cy="684720"/>
          </a:xfrm>
        </p:grpSpPr>
        <p:sp>
          <p:nvSpPr>
            <p:cNvPr id="74" name="Line 18"/>
            <p:cNvSpPr/>
            <p:nvPr/>
          </p:nvSpPr>
          <p:spPr>
            <a:xfrm>
              <a:off x="979920" y="3514680"/>
              <a:ext cx="4799160" cy="1440"/>
            </a:xfrm>
            <a:prstGeom prst="line">
              <a:avLst/>
            </a:prstGeom>
            <a:ln w="25560">
              <a:solidFill>
                <a:srgbClr val="969696"/>
              </a:solidFill>
              <a:prstDash val="sysDot"/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3560" bIns="-43560" anchor="ctr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75" name="Rectangle 19"/>
            <p:cNvSpPr/>
            <p:nvPr/>
          </p:nvSpPr>
          <p:spPr>
            <a:xfrm rot="3419400">
              <a:off x="694800" y="2939760"/>
              <a:ext cx="478800" cy="519840"/>
            </a:xfrm>
            <a:prstGeom prst="rect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764617"/>
                </a:gs>
              </a:gsLst>
              <a:lin ang="8814000"/>
            </a:gra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76" name="Text Box 20"/>
            <p:cNvSpPr/>
            <p:nvPr/>
          </p:nvSpPr>
          <p:spPr>
            <a:xfrm>
              <a:off x="1745280" y="3002040"/>
              <a:ext cx="423792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ru-RU" sz="2400" spc="-1" strike="noStrike">
                  <a:solidFill>
                    <a:srgbClr val="003300"/>
                  </a:solidFill>
                  <a:latin typeface="Constantia"/>
                  <a:ea typeface="DejaVu Sans"/>
                </a:rPr>
                <a:t>Кино под открытым небом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" name="Text Box 21"/>
            <p:cNvSpPr/>
            <p:nvPr/>
          </p:nvSpPr>
          <p:spPr>
            <a:xfrm>
              <a:off x="759240" y="2982960"/>
              <a:ext cx="33480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1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3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8" name="Group 22"/>
          <p:cNvGrpSpPr/>
          <p:nvPr/>
        </p:nvGrpSpPr>
        <p:grpSpPr>
          <a:xfrm>
            <a:off x="556920" y="3988080"/>
            <a:ext cx="5193360" cy="821160"/>
            <a:chOff x="556920" y="3988080"/>
            <a:chExt cx="5193360" cy="821160"/>
          </a:xfrm>
        </p:grpSpPr>
        <p:sp>
          <p:nvSpPr>
            <p:cNvPr id="79" name="Line 23"/>
            <p:cNvSpPr/>
            <p:nvPr/>
          </p:nvSpPr>
          <p:spPr>
            <a:xfrm>
              <a:off x="949680" y="4661280"/>
              <a:ext cx="4800600" cy="360"/>
            </a:xfrm>
            <a:prstGeom prst="line">
              <a:avLst/>
            </a:prstGeom>
            <a:ln w="25560">
              <a:solidFill>
                <a:srgbClr val="969696"/>
              </a:solidFill>
              <a:prstDash val="sysDot"/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4640" bIns="-44640" anchor="ctr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80" name="Rectangle 24"/>
            <p:cNvSpPr/>
            <p:nvPr/>
          </p:nvSpPr>
          <p:spPr>
            <a:xfrm rot="3419400">
              <a:off x="665640" y="4084560"/>
              <a:ext cx="478800" cy="519840"/>
            </a:xfrm>
            <a:prstGeom prst="rect">
              <a:avLst/>
            </a:prstGeom>
            <a:gradFill rotWithShape="0">
              <a:gsLst>
                <a:gs pos="0">
                  <a:srgbClr val="990099"/>
                </a:gs>
                <a:gs pos="100000">
                  <a:srgbClr val="460046"/>
                </a:gs>
              </a:gsLst>
              <a:lin ang="8814000"/>
            </a:gra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81" name="Text Box 25"/>
            <p:cNvSpPr/>
            <p:nvPr/>
          </p:nvSpPr>
          <p:spPr>
            <a:xfrm>
              <a:off x="1505160" y="3988080"/>
              <a:ext cx="3912480" cy="821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ru-RU" sz="2400" spc="-1" strike="noStrike">
                  <a:solidFill>
                    <a:srgbClr val="003300"/>
                  </a:solidFill>
                  <a:latin typeface="Constantia"/>
                  <a:ea typeface="DejaVu Sans"/>
                </a:rPr>
                <a:t>Мастер-класс по танцам, вокалу, рисованию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2" name="Text Box 26"/>
            <p:cNvSpPr/>
            <p:nvPr/>
          </p:nvSpPr>
          <p:spPr>
            <a:xfrm>
              <a:off x="730080" y="4127760"/>
              <a:ext cx="33480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1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4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3" name="Group 12"/>
          <p:cNvGrpSpPr/>
          <p:nvPr/>
        </p:nvGrpSpPr>
        <p:grpSpPr>
          <a:xfrm>
            <a:off x="599760" y="1884600"/>
            <a:ext cx="8913600" cy="684720"/>
            <a:chOff x="599760" y="1884600"/>
            <a:chExt cx="8913600" cy="684720"/>
          </a:xfrm>
        </p:grpSpPr>
        <p:sp>
          <p:nvSpPr>
            <p:cNvPr id="84" name="Line 13"/>
            <p:cNvSpPr/>
            <p:nvPr/>
          </p:nvSpPr>
          <p:spPr>
            <a:xfrm flipV="1">
              <a:off x="992520" y="2506320"/>
              <a:ext cx="8262720" cy="36720"/>
            </a:xfrm>
            <a:prstGeom prst="line">
              <a:avLst/>
            </a:prstGeom>
            <a:ln w="25560">
              <a:solidFill>
                <a:srgbClr val="969696"/>
              </a:solidFill>
              <a:prstDash val="sysDot"/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8280" bIns="-8280" anchor="ctr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85" name="Rectangle 14"/>
            <p:cNvSpPr/>
            <p:nvPr/>
          </p:nvSpPr>
          <p:spPr>
            <a:xfrm rot="3419400">
              <a:off x="708480" y="1966680"/>
              <a:ext cx="478800" cy="519840"/>
            </a:xfrm>
            <a:prstGeom prst="rect">
              <a:avLst/>
            </a:prstGeom>
            <a:gradFill rotWithShape="0">
              <a:gsLst>
                <a:gs pos="0">
                  <a:srgbClr val="006699"/>
                </a:gs>
                <a:gs pos="100000">
                  <a:srgbClr val="002f46"/>
                </a:gs>
              </a:gsLst>
              <a:lin ang="8814000"/>
            </a:gra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Calibri"/>
                <a:ea typeface="DejaVu Sans"/>
              </a:endParaRPr>
            </a:p>
          </p:txBody>
        </p:sp>
        <p:sp>
          <p:nvSpPr>
            <p:cNvPr id="86" name="Text Box 15"/>
            <p:cNvSpPr/>
            <p:nvPr/>
          </p:nvSpPr>
          <p:spPr>
            <a:xfrm>
              <a:off x="1717920" y="2022480"/>
              <a:ext cx="779544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" name="Text Box 16"/>
            <p:cNvSpPr/>
            <p:nvPr/>
          </p:nvSpPr>
          <p:spPr>
            <a:xfrm>
              <a:off x="772920" y="2009880"/>
              <a:ext cx="33480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1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2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Рисунок 2" descr=""/>
          <p:cNvPicPr/>
          <p:nvPr/>
        </p:nvPicPr>
        <p:blipFill>
          <a:blip r:embed="rId1"/>
          <a:srcRect l="0" t="28197" r="0" b="7719"/>
          <a:stretch/>
        </p:blipFill>
        <p:spPr>
          <a:xfrm>
            <a:off x="2850480" y="4201200"/>
            <a:ext cx="1534680" cy="1311480"/>
          </a:xfrm>
          <a:prstGeom prst="rect">
            <a:avLst/>
          </a:prstGeom>
          <a:ln w="0">
            <a:noFill/>
          </a:ln>
        </p:spPr>
      </p:pic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85640" y="207720"/>
            <a:ext cx="11706480" cy="608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4400" spc="-1" strike="noStrike">
                <a:solidFill>
                  <a:schemeClr val="dk1"/>
                </a:solidFill>
                <a:latin typeface="Constantia"/>
              </a:rPr>
              <a:t>Команда проекта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3667680" y="2392200"/>
            <a:ext cx="8336880" cy="11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onstantia"/>
              </a:rPr>
              <a:t>Юнусова Ксения Александровна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onstantia"/>
                <a:ea typeface="Microsoft YaHei"/>
              </a:rPr>
              <a:t> </a:t>
            </a:r>
            <a:r>
              <a:rPr b="1" lang="ru-RU" sz="2000" spc="-1" strike="noStrike">
                <a:solidFill>
                  <a:srgbClr val="000000"/>
                </a:solidFill>
                <a:latin typeface="Constantia"/>
              </a:rPr>
              <a:t>сценарист, организатор культурных программ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"/>
          <p:cNvSpPr/>
          <p:nvPr/>
        </p:nvSpPr>
        <p:spPr>
          <a:xfrm>
            <a:off x="3303000" y="3551040"/>
            <a:ext cx="10778040" cy="64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"/>
          <p:cNvSpPr/>
          <p:nvPr/>
        </p:nvSpPr>
        <p:spPr>
          <a:xfrm>
            <a:off x="4456800" y="4201200"/>
            <a:ext cx="5258160" cy="64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tt-RU" sz="2400" spc="-1" strike="noStrike">
                <a:solidFill>
                  <a:srgbClr val="000000"/>
                </a:solidFill>
                <a:highlight>
                  <a:srgbClr val="ffffff"/>
                </a:highlight>
                <a:latin typeface="Constantia"/>
              </a:rPr>
              <a:t>Зай</a:t>
            </a:r>
            <a:r>
              <a:rPr b="1" lang="ru-RU" sz="2400" spc="-1" strike="noStrike">
                <a:solidFill>
                  <a:srgbClr val="000000"/>
                </a:solidFill>
                <a:highlight>
                  <a:srgbClr val="ffffff"/>
                </a:highlight>
                <a:latin typeface="Constantia"/>
              </a:rPr>
              <a:t>цев Марат Александрович –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highlight>
                  <a:srgbClr val="ffffff"/>
                </a:highlight>
                <a:latin typeface="Constantia"/>
              </a:rPr>
              <a:t>хозяйственно-техническое обеспечение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"/>
          <p:cNvSpPr/>
          <p:nvPr/>
        </p:nvSpPr>
        <p:spPr>
          <a:xfrm>
            <a:off x="3585960" y="1502640"/>
            <a:ext cx="8336880" cy="11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onstantia"/>
              </a:rPr>
              <a:t>Яруллина Айгуль Масхутовна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onstantia"/>
              </a:rPr>
              <a:t>экскурсовод, краевед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"/>
          <p:cNvSpPr/>
          <p:nvPr/>
        </p:nvSpPr>
        <p:spPr>
          <a:xfrm>
            <a:off x="3186360" y="3390840"/>
            <a:ext cx="8336880" cy="11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onstantia"/>
              </a:rPr>
              <a:t>Сибгатуллин Рустем Фаргатович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Constantia"/>
              </a:rPr>
              <a:t> </a:t>
            </a:r>
            <a:r>
              <a:rPr b="1" lang="ru-RU" sz="2000" spc="-1" strike="noStrike">
                <a:solidFill>
                  <a:srgbClr val="000000"/>
                </a:solidFill>
                <a:latin typeface="Constantia"/>
              </a:rPr>
              <a:t>Административная поддержка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2"/>
          <a:srcRect l="0" t="24961" r="0" b="24263"/>
          <a:stretch/>
        </p:blipFill>
        <p:spPr>
          <a:xfrm>
            <a:off x="3656520" y="5039280"/>
            <a:ext cx="1611000" cy="1454040"/>
          </a:xfrm>
          <a:prstGeom prst="rect">
            <a:avLst/>
          </a:prstGeom>
          <a:ln w="0">
            <a:noFill/>
          </a:ln>
        </p:spPr>
      </p:pic>
      <p:sp>
        <p:nvSpPr>
          <p:cNvPr id="96" name=""/>
          <p:cNvSpPr/>
          <p:nvPr/>
        </p:nvSpPr>
        <p:spPr>
          <a:xfrm>
            <a:off x="5267880" y="5039280"/>
            <a:ext cx="6197040" cy="95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highlight>
                  <a:srgbClr val="ffffff"/>
                </a:highlight>
                <a:latin typeface="Constantia"/>
              </a:rPr>
              <a:t>Щербенева Анастасия Викторовна-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highlight>
                  <a:srgbClr val="ffffff"/>
                </a:highlight>
                <a:latin typeface="Constantia"/>
              </a:rPr>
              <a:t> </a:t>
            </a:r>
            <a:r>
              <a:rPr b="1" lang="ru-RU" sz="2000" spc="-1" strike="noStrike">
                <a:solidFill>
                  <a:srgbClr val="000000"/>
                </a:solidFill>
                <a:highlight>
                  <a:srgbClr val="ffffff"/>
                </a:highlight>
                <a:latin typeface="Constantia"/>
              </a:rPr>
              <a:t>декоратор-оформитель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7" name="" descr=""/>
          <p:cNvPicPr/>
          <p:nvPr/>
        </p:nvPicPr>
        <p:blipFill>
          <a:blip r:embed="rId3"/>
          <a:srcRect l="29807" t="10733" r="20551" b="33879"/>
          <a:stretch/>
        </p:blipFill>
        <p:spPr>
          <a:xfrm>
            <a:off x="1586520" y="3458520"/>
            <a:ext cx="1599840" cy="1338480"/>
          </a:xfrm>
          <a:prstGeom prst="rect">
            <a:avLst/>
          </a:prstGeom>
          <a:ln w="0">
            <a:noFill/>
          </a:ln>
        </p:spPr>
      </p:pic>
      <p:sp>
        <p:nvSpPr>
          <p:cNvPr id="98" name=""/>
          <p:cNvSpPr txBox="1"/>
          <p:nvPr/>
        </p:nvSpPr>
        <p:spPr>
          <a:xfrm>
            <a:off x="2707200" y="852480"/>
            <a:ext cx="5991840" cy="954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ru-RU" sz="2400" spc="-1" strike="noStrike">
                <a:solidFill>
                  <a:srgbClr val="000000"/>
                </a:solidFill>
                <a:latin typeface="Constantia"/>
              </a:rPr>
              <a:t>Сибгатуллина Розалия Наилевна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ru-RU" sz="2400" spc="-1" strike="noStrike">
                <a:solidFill>
                  <a:srgbClr val="000000"/>
                </a:solidFill>
                <a:latin typeface="Constantia"/>
              </a:rPr>
              <a:t>Руководитель проекта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9" name="Рисунок 27" descr=""/>
          <p:cNvPicPr/>
          <p:nvPr/>
        </p:nvPicPr>
        <p:blipFill>
          <a:blip r:embed="rId4"/>
          <a:srcRect l="34486" t="16841" r="34093" b="23396"/>
          <a:stretch/>
        </p:blipFill>
        <p:spPr>
          <a:xfrm>
            <a:off x="1450800" y="278280"/>
            <a:ext cx="1335240" cy="1429560"/>
          </a:xfrm>
          <a:prstGeom prst="rect">
            <a:avLst/>
          </a:prstGeom>
          <a:ln w="9360">
            <a:noFill/>
          </a:ln>
        </p:spPr>
      </p:pic>
      <p:pic>
        <p:nvPicPr>
          <p:cNvPr id="100" name="" descr=""/>
          <p:cNvPicPr/>
          <p:nvPr/>
        </p:nvPicPr>
        <p:blipFill>
          <a:blip r:embed="rId5"/>
          <a:srcRect l="0" t="7519" r="0" b="13924"/>
          <a:stretch/>
        </p:blipFill>
        <p:spPr>
          <a:xfrm>
            <a:off x="2255040" y="1502640"/>
            <a:ext cx="1330920" cy="1469520"/>
          </a:xfrm>
          <a:prstGeom prst="rect">
            <a:avLst/>
          </a:prstGeom>
          <a:ln w="0">
            <a:noFill/>
          </a:ln>
        </p:spPr>
      </p:pic>
      <p:pic>
        <p:nvPicPr>
          <p:cNvPr id="101" name="Picture 2" descr="C:\Users\Compic\Desktop\Фото\Screenshot_2022-05-11-12-01-42-46_68e74cc0265513bba3f4cf8e2c9891fe.jpg"/>
          <p:cNvPicPr/>
          <p:nvPr/>
        </p:nvPicPr>
        <p:blipFill>
          <a:blip r:embed="rId6">
            <a:lum bright="-10000"/>
          </a:blip>
          <a:srcRect l="0" t="14204" r="0" b="0"/>
          <a:stretch/>
        </p:blipFill>
        <p:spPr>
          <a:xfrm>
            <a:off x="2091240" y="2481120"/>
            <a:ext cx="1576440" cy="977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Объект 2"/>
          <p:cNvSpPr/>
          <p:nvPr/>
        </p:nvSpPr>
        <p:spPr>
          <a:xfrm>
            <a:off x="235080" y="300600"/>
            <a:ext cx="4610520" cy="105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Constantia"/>
                <a:ea typeface="DejaVu Sans"/>
              </a:rPr>
              <a:t>Группа в Вконтакте   </a:t>
            </a:r>
            <a:r>
              <a:rPr b="1" lang="en-US" sz="2000" spc="-1" strike="noStrike" u="sng">
                <a:solidFill>
                  <a:schemeClr val="dk1"/>
                </a:solidFill>
                <a:uFillTx/>
                <a:latin typeface="Constantia"/>
                <a:ea typeface="Montserrat"/>
              </a:rPr>
              <a:t>https://vk.com/usadskiipark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3" name="Рисунок 4" descr=""/>
          <p:cNvPicPr/>
          <p:nvPr/>
        </p:nvPicPr>
        <p:blipFill>
          <a:blip r:embed="rId1"/>
          <a:stretch/>
        </p:blipFill>
        <p:spPr>
          <a:xfrm>
            <a:off x="952920" y="966600"/>
            <a:ext cx="1892520" cy="1886040"/>
          </a:xfrm>
          <a:prstGeom prst="rect">
            <a:avLst/>
          </a:prstGeom>
          <a:ln w="9360">
            <a:noFill/>
          </a:ln>
        </p:spPr>
      </p:pic>
      <p:pic>
        <p:nvPicPr>
          <p:cNvPr id="104" name="Рисунок 5" descr=""/>
          <p:cNvPicPr/>
          <p:nvPr/>
        </p:nvPicPr>
        <p:blipFill>
          <a:blip r:embed="rId2"/>
          <a:srcRect l="0" t="11617" r="0" b="25449"/>
          <a:stretch/>
        </p:blipFill>
        <p:spPr>
          <a:xfrm>
            <a:off x="9646200" y="867960"/>
            <a:ext cx="2092680" cy="2070720"/>
          </a:xfrm>
          <a:prstGeom prst="rect">
            <a:avLst/>
          </a:prstGeom>
          <a:ln w="9360">
            <a:noFill/>
          </a:ln>
        </p:spPr>
      </p:pic>
      <p:sp>
        <p:nvSpPr>
          <p:cNvPr id="105" name="Заголовок 1"/>
          <p:cNvSpPr/>
          <p:nvPr/>
        </p:nvSpPr>
        <p:spPr>
          <a:xfrm>
            <a:off x="9117720" y="0"/>
            <a:ext cx="2634840" cy="96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 defTabSz="914400">
              <a:lnSpc>
                <a:spcPct val="9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rgbClr val="003300"/>
                </a:solidFill>
                <a:latin typeface="Constantia"/>
                <a:ea typeface="DejaVu Sans"/>
              </a:rPr>
              <a:t>Координаты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Picture 7" descr="Парк Журавлева"/>
          <p:cNvPicPr/>
          <p:nvPr/>
        </p:nvPicPr>
        <p:blipFill>
          <a:blip r:embed="rId3">
            <a:lum bright="-20000"/>
          </a:blip>
          <a:stretch/>
        </p:blipFill>
        <p:spPr>
          <a:xfrm>
            <a:off x="3258360" y="966600"/>
            <a:ext cx="5088600" cy="4349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1189</TotalTime>
  <Application>LibreOffice/24.2.3.2$Windows_X86_64 LibreOffice_project/433d9c2ded56988e8a90e6b2e771ee4e6a5ab2ba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2021-10-25T09:31:24Z</dcterms:created>
  <dc:creator>user</dc:creator>
  <dc:description/>
  <dc:language>ru-RU</dc:language>
  <cp:lastModifiedBy/>
  <cp:lastPrinted>2025-03-26T22:50:22Z</cp:lastPrinted>
  <dcterms:modified xsi:type="dcterms:W3CDTF">2025-03-26T23:11:56Z</dcterms:modified>
  <cp:revision>84</cp:revision>
  <dc:subject/>
  <dc:title>NAME OF 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r8>10</vt:r8>
  </property>
</Properties>
</file>