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96" r:id="rId1"/>
  </p:sldMasterIdLst>
  <p:notesMasterIdLst>
    <p:notesMasterId r:id="rId50"/>
  </p:notesMasterIdLst>
  <p:sldIdLst>
    <p:sldId id="258" r:id="rId2"/>
    <p:sldId id="259" r:id="rId3"/>
    <p:sldId id="365" r:id="rId4"/>
    <p:sldId id="424" r:id="rId5"/>
    <p:sldId id="383" r:id="rId6"/>
    <p:sldId id="495" r:id="rId7"/>
    <p:sldId id="430" r:id="rId8"/>
    <p:sldId id="432" r:id="rId9"/>
    <p:sldId id="449" r:id="rId10"/>
    <p:sldId id="476" r:id="rId11"/>
    <p:sldId id="487" r:id="rId12"/>
    <p:sldId id="496" r:id="rId13"/>
    <p:sldId id="413" r:id="rId14"/>
    <p:sldId id="414" r:id="rId15"/>
    <p:sldId id="423" r:id="rId16"/>
    <p:sldId id="498" r:id="rId17"/>
    <p:sldId id="416" r:id="rId18"/>
    <p:sldId id="283" r:id="rId19"/>
    <p:sldId id="285" r:id="rId20"/>
    <p:sldId id="422" r:id="rId21"/>
    <p:sldId id="421" r:id="rId22"/>
    <p:sldId id="396" r:id="rId23"/>
    <p:sldId id="397" r:id="rId24"/>
    <p:sldId id="398" r:id="rId25"/>
    <p:sldId id="500" r:id="rId26"/>
    <p:sldId id="502" r:id="rId27"/>
    <p:sldId id="504" r:id="rId28"/>
    <p:sldId id="505" r:id="rId29"/>
    <p:sldId id="506" r:id="rId30"/>
    <p:sldId id="507" r:id="rId31"/>
    <p:sldId id="508" r:id="rId32"/>
    <p:sldId id="510" r:id="rId33"/>
    <p:sldId id="511" r:id="rId34"/>
    <p:sldId id="512" r:id="rId35"/>
    <p:sldId id="513" r:id="rId36"/>
    <p:sldId id="514" r:id="rId37"/>
    <p:sldId id="515" r:id="rId38"/>
    <p:sldId id="516" r:id="rId39"/>
    <p:sldId id="517" r:id="rId40"/>
    <p:sldId id="518" r:id="rId41"/>
    <p:sldId id="519" r:id="rId42"/>
    <p:sldId id="520" r:id="rId43"/>
    <p:sldId id="521" r:id="rId44"/>
    <p:sldId id="522" r:id="rId45"/>
    <p:sldId id="523" r:id="rId46"/>
    <p:sldId id="524" r:id="rId47"/>
    <p:sldId id="525" r:id="rId48"/>
    <p:sldId id="526" r:id="rId4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398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Z:\&#1058;&#1072;&#1090;&#1100;&#1103;&#1085;&#1072;\&#1055;&#1083;&#1072;&#1085;&#1099;%20&#1080;%20&#1086;&#1090;&#1095;&#1077;&#1090;&#1099;\&#1055;&#1083;&#1072;&#1085;&#1099;%20&#1080;%20&#1086;&#1090;&#1095;&#1105;&#1090;&#1099;%2018-19\&#1076;&#1080;&#1072;&#1075;&#1088;&#1072;&#1084;&#1084;&#1099;%20&#1076;&#1083;&#1103;%20&#1089;&#1072;&#1084;&#1086;&#1072;&#1085;&#1072;&#1083;%2016-19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800" b="1" i="0" baseline="0" dirty="0" smtClean="0">
                <a:latin typeface="Arial" pitchFamily="34" charset="0"/>
                <a:cs typeface="Arial" pitchFamily="34" charset="0"/>
              </a:rPr>
              <a:t>Распределение образовательных программ </a:t>
            </a:r>
            <a:endParaRPr lang="en-US" sz="1800" b="1" i="0" baseline="0" dirty="0" smtClean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sz="1800" b="1" i="0" baseline="0" dirty="0" smtClean="0">
                <a:latin typeface="Arial" pitchFamily="34" charset="0"/>
                <a:cs typeface="Arial" pitchFamily="34" charset="0"/>
              </a:rPr>
              <a:t>МБОУ ДО ЦДТ по направленностям</a:t>
            </a:r>
            <a:endParaRPr lang="ru-RU" sz="1800" b="1" i="0" baseline="0" dirty="0">
              <a:latin typeface="Arial" pitchFamily="34" charset="0"/>
              <a:cs typeface="Arial" pitchFamily="34" charset="0"/>
            </a:endParaRPr>
          </a:p>
        </c:rich>
      </c:tx>
      <c:layout/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Лист1!$A$2:$A$7</c:f>
              <c:strCache>
                <c:ptCount val="6"/>
                <c:pt idx="0">
                  <c:v>Социально-гумманитарная</c:v>
                </c:pt>
                <c:pt idx="1">
                  <c:v>Туристско-краеведческая</c:v>
                </c:pt>
                <c:pt idx="2">
                  <c:v>Физкультурно-спортивная</c:v>
                </c:pt>
                <c:pt idx="3">
                  <c:v>Естественнонаучная</c:v>
                </c:pt>
                <c:pt idx="4">
                  <c:v>Художественная</c:v>
                </c:pt>
                <c:pt idx="5">
                  <c:v>Техническая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25</c:v>
                </c:pt>
                <c:pt idx="1">
                  <c:v>8</c:v>
                </c:pt>
                <c:pt idx="2">
                  <c:v>11</c:v>
                </c:pt>
                <c:pt idx="3">
                  <c:v>3</c:v>
                </c:pt>
                <c:pt idx="4">
                  <c:v>91</c:v>
                </c:pt>
                <c:pt idx="5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343-4DAA-9DBB-A6B6072F85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3265275843044988"/>
          <c:y val="0.30234104330708667"/>
          <c:w val="0.35830266247719872"/>
          <c:h val="0.47781791338582685"/>
        </c:manualLayout>
      </c:layout>
      <c:overlay val="0"/>
      <c:txPr>
        <a:bodyPr/>
        <a:lstStyle/>
        <a:p>
          <a:pPr>
            <a:defRPr sz="1600"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028686042447912"/>
          <c:y val="3.9576853429587146E-2"/>
          <c:w val="0.89971312233944112"/>
          <c:h val="0.78138331771750158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Лист2!$F$40</c:f>
              <c:strCache>
                <c:ptCount val="1"/>
                <c:pt idx="0">
                  <c:v>ОУ г. Ижевска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Лист2!$G$39:$I$39</c:f>
              <c:strCache>
                <c:ptCount val="3"/>
                <c:pt idx="0">
                  <c:v>2016-17</c:v>
                </c:pt>
                <c:pt idx="1">
                  <c:v>2017-18</c:v>
                </c:pt>
                <c:pt idx="2">
                  <c:v>2018-19</c:v>
                </c:pt>
              </c:strCache>
            </c:strRef>
          </c:cat>
          <c:val>
            <c:numRef>
              <c:f>Лист2!$G$40:$I$40</c:f>
              <c:numCache>
                <c:formatCode>General</c:formatCode>
                <c:ptCount val="3"/>
                <c:pt idx="0">
                  <c:v>17</c:v>
                </c:pt>
                <c:pt idx="1">
                  <c:v>15</c:v>
                </c:pt>
                <c:pt idx="2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498-49A5-9933-EF8A3C67050C}"/>
            </c:ext>
          </c:extLst>
        </c:ser>
        <c:ser>
          <c:idx val="1"/>
          <c:order val="1"/>
          <c:tx>
            <c:strRef>
              <c:f>Лист2!$F$41</c:f>
              <c:strCache>
                <c:ptCount val="1"/>
                <c:pt idx="0">
                  <c:v>ОУ прочие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Лист2!$G$39:$I$39</c:f>
              <c:strCache>
                <c:ptCount val="3"/>
                <c:pt idx="0">
                  <c:v>2016-17</c:v>
                </c:pt>
                <c:pt idx="1">
                  <c:v>2017-18</c:v>
                </c:pt>
                <c:pt idx="2">
                  <c:v>2018-19</c:v>
                </c:pt>
              </c:strCache>
            </c:strRef>
          </c:cat>
          <c:val>
            <c:numRef>
              <c:f>Лист2!$G$41:$I$41</c:f>
              <c:numCache>
                <c:formatCode>General</c:formatCode>
                <c:ptCount val="3"/>
                <c:pt idx="0">
                  <c:v>8</c:v>
                </c:pt>
                <c:pt idx="1">
                  <c:v>8</c:v>
                </c:pt>
                <c:pt idx="2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498-49A5-9933-EF8A3C67050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gapDepth val="95"/>
        <c:shape val="cylinder"/>
        <c:axId val="338170240"/>
        <c:axId val="338171776"/>
        <c:axId val="0"/>
      </c:bar3DChart>
      <c:catAx>
        <c:axId val="33817024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800" b="1"/>
            </a:pPr>
            <a:endParaRPr lang="ru-RU"/>
          </a:p>
        </c:txPr>
        <c:crossAx val="338171776"/>
        <c:crosses val="autoZero"/>
        <c:auto val="1"/>
        <c:lblAlgn val="ctr"/>
        <c:lblOffset val="100"/>
        <c:noMultiLvlLbl val="0"/>
      </c:catAx>
      <c:valAx>
        <c:axId val="33817177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one"/>
        <c:crossAx val="338170240"/>
        <c:crosses val="autoZero"/>
        <c:crossBetween val="between"/>
      </c:valAx>
    </c:plotArea>
    <c:legend>
      <c:legendPos val="t"/>
      <c:layout/>
      <c:overlay val="0"/>
      <c:txPr>
        <a:bodyPr/>
        <a:lstStyle/>
        <a:p>
          <a:pPr>
            <a:defRPr sz="1800" b="1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8ADBC7-4F45-44E7-9A60-F71CB70330CD}" type="datetimeFigureOut">
              <a:rPr lang="ru-RU" smtClean="0"/>
              <a:pPr/>
              <a:t>09.11.2023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03C318-1355-4ECF-AD71-FD4A90411E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1198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8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round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0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62A75E95-93E1-4B68-B7FB-A0DA356C2C34}" type="slidenum">
              <a:rPr lang="ru-RU" altLang="ru-RU" sz="1400" smtClean="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  <a:cs typeface="Arial Unicode MS" pitchFamily="34" charset="-128"/>
              </a:rPr>
              <a:pPr defTabSz="0" fontAlgn="base">
                <a:spcBef>
                  <a:spcPct val="0"/>
                </a:spcBef>
                <a:spcAft>
                  <a:spcPct val="0"/>
                </a:spcAft>
                <a:buFont typeface="Times New Roman" pitchFamily="18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</a:pPr>
              <a:t>2</a:t>
            </a:fld>
            <a:endParaRPr lang="ru-RU" altLang="ru-RU" sz="1400" smtClean="0">
              <a:solidFill>
                <a:srgbClr val="000000"/>
              </a:solidFill>
              <a:latin typeface="Times New Roman" pitchFamily="18" charset="0"/>
              <a:ea typeface="Microsoft YaHei" pitchFamily="34" charset="-122"/>
              <a:cs typeface="Arial Unicode MS" pitchFamily="34" charset="-128"/>
            </a:endParaRPr>
          </a:p>
        </p:txBody>
      </p:sp>
      <p:sp>
        <p:nvSpPr>
          <p:cNvPr id="331779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178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2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round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0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5BA84386-B410-44F9-A334-A4F3CBCE0A58}" type="slidenum">
              <a:rPr lang="ru-RU" altLang="ru-RU" sz="1400" smtClean="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  <a:cs typeface="Arial Unicode MS" pitchFamily="34" charset="-128"/>
              </a:rPr>
              <a:pPr defTabSz="0" fontAlgn="base">
                <a:spcBef>
                  <a:spcPct val="0"/>
                </a:spcBef>
                <a:spcAft>
                  <a:spcPct val="0"/>
                </a:spcAft>
                <a:buFont typeface="Times New Roman" pitchFamily="18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</a:pPr>
              <a:t>3</a:t>
            </a:fld>
            <a:endParaRPr lang="ru-RU" altLang="ru-RU" sz="1400" smtClean="0">
              <a:solidFill>
                <a:srgbClr val="000000"/>
              </a:solidFill>
              <a:latin typeface="Times New Roman" pitchFamily="18" charset="0"/>
              <a:ea typeface="Microsoft YaHei" pitchFamily="34" charset="-122"/>
              <a:cs typeface="Arial Unicode MS" pitchFamily="34" charset="-128"/>
            </a:endParaRPr>
          </a:p>
        </p:txBody>
      </p:sp>
      <p:sp>
        <p:nvSpPr>
          <p:cNvPr id="332803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280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defTabSz="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defTabSz="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defTabSz="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defTabSz="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</a:pPr>
            <a:fld id="{8B263578-1646-47BF-A0CB-1B4CBAA51B32}" type="slidenum">
              <a:rPr lang="ru-RU" altLang="ru-RU" sz="1400" smtClean="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  <a:cs typeface="Arial Unicode MS" pitchFamily="34" charset="-128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 typeface="Times New Roman" pitchFamily="18" charset="0"/>
                <a:buNone/>
              </a:pPr>
              <a:t>5</a:t>
            </a:fld>
            <a:endParaRPr lang="ru-RU" altLang="ru-RU" sz="1400" smtClean="0">
              <a:solidFill>
                <a:srgbClr val="000000"/>
              </a:solidFill>
              <a:latin typeface="Times New Roman" pitchFamily="18" charset="0"/>
              <a:ea typeface="Microsoft YaHei" pitchFamily="34" charset="-122"/>
              <a:cs typeface="Arial Unicode MS" pitchFamily="34" charset="-128"/>
            </a:endParaRPr>
          </a:p>
        </p:txBody>
      </p:sp>
      <p:sp>
        <p:nvSpPr>
          <p:cNvPr id="207875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787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09.11.2023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09.11.2023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09.11.2023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4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09.11.2023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://vk.com/club44495473" TargetMode="Externa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2.xml"/><Relationship Id="rId5" Type="http://schemas.openxmlformats.org/officeDocument/2006/relationships/image" Target="../media/image33.jpeg"/><Relationship Id="rId4" Type="http://schemas.openxmlformats.org/officeDocument/2006/relationships/hyperlink" Target="https://sled2017.nethouse.ru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12" Type="http://schemas.openxmlformats.org/officeDocument/2006/relationships/image" Target="../media/image46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openxmlformats.org/officeDocument/2006/relationships/image" Target="../media/image45.jpeg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7.jpe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donorskaja_osen?z=video-43073775_456241964/1617aac1fdbe6c4148/pl_wall_-88319827" TargetMode="External"/><Relationship Id="rId2" Type="http://schemas.openxmlformats.org/officeDocument/2006/relationships/hyperlink" Target="https://vk.com/video?z=video-43073775_456241865/pl_cat_updates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youtube.com/watch?v=VeRQ3EXMj8c&amp;feature=youtu.be" TargetMode="External"/><Relationship Id="rId4" Type="http://schemas.openxmlformats.org/officeDocument/2006/relationships/hyperlink" Target="https://vk.com/donorskaja_osen?z=video-88319827_456239034/b043dc240f22a32009/pl_wall_-88319827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podcast-172176372_456239632" TargetMode="External"/><Relationship Id="rId2" Type="http://schemas.openxmlformats.org/officeDocument/2006/relationships/hyperlink" Target="https://vk.com/audios-12330124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myudm.ru/novaya-studiya-16?fbclid=IwAR2ziopRYh0huuRVaVatOjTfUDJuEdgWPLing3hJzSC2UYNlTkC9nQ6IwIY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umpu.com/ru/document/read/65202446/1-14-2020-25862" TargetMode="Externa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rodnoje.blogspot.com/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70220" y="2420888"/>
            <a:ext cx="3220727" cy="2592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320" name="Picture 11" descr="IMG_2706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571" y="1772816"/>
            <a:ext cx="3231071" cy="2592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221" name="Rectangle 2"/>
          <p:cNvSpPr>
            <a:spLocks noChangeArrowheads="1"/>
          </p:cNvSpPr>
          <p:nvPr/>
        </p:nvSpPr>
        <p:spPr bwMode="auto">
          <a:xfrm>
            <a:off x="179512" y="4221088"/>
            <a:ext cx="2771775" cy="720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 defTabSz="0">
              <a:tabLst>
                <a:tab pos="723900" algn="l"/>
                <a:tab pos="1447800" algn="l"/>
                <a:tab pos="2171700" algn="l"/>
              </a:tabLst>
            </a:pPr>
            <a:r>
              <a:rPr lang="ru-RU" altLang="ru-RU" sz="2000" b="1" dirty="0">
                <a:solidFill>
                  <a:srgbClr val="002060"/>
                </a:solidFill>
                <a:latin typeface="Cambria" pitchFamily="18" charset="0"/>
                <a:ea typeface="Microsoft YaHei" pitchFamily="34" charset="-122"/>
              </a:rPr>
              <a:t>ул. Труда, д.2, тел./факс 21-38-55, 21-34-35</a:t>
            </a:r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5219700" y="5733256"/>
            <a:ext cx="3924300" cy="808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 defTabSz="0">
              <a:tabLst>
                <a:tab pos="723900" algn="l"/>
                <a:tab pos="1447800" algn="l"/>
                <a:tab pos="2171700" algn="l"/>
              </a:tabLst>
            </a:pPr>
            <a:r>
              <a:rPr lang="ru-RU" altLang="ru-RU" sz="2000" b="1" dirty="0">
                <a:solidFill>
                  <a:schemeClr val="bg1"/>
                </a:solidFill>
                <a:latin typeface="Cambria" pitchFamily="18" charset="0"/>
              </a:rPr>
              <a:t>ул. Союзная, д.149, тел./факс 30-56-55 Музей «История Устиновского района»</a:t>
            </a:r>
          </a:p>
        </p:txBody>
      </p:sp>
      <p:sp>
        <p:nvSpPr>
          <p:cNvPr id="9223" name="TextBox 1"/>
          <p:cNvSpPr txBox="1">
            <a:spLocks noChangeArrowheads="1"/>
          </p:cNvSpPr>
          <p:nvPr/>
        </p:nvSpPr>
        <p:spPr bwMode="auto">
          <a:xfrm>
            <a:off x="2771800" y="4581128"/>
            <a:ext cx="3230562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000" b="1" dirty="0">
                <a:solidFill>
                  <a:srgbClr val="002060"/>
                </a:solidFill>
                <a:latin typeface="Cambria" pitchFamily="18" charset="0"/>
              </a:rPr>
              <a:t>ул. Союзная, д.75, </a:t>
            </a:r>
          </a:p>
          <a:p>
            <a:pPr algn="ctr"/>
            <a:r>
              <a:rPr lang="ru-RU" altLang="ru-RU" sz="2000" b="1" dirty="0">
                <a:solidFill>
                  <a:srgbClr val="002060"/>
                </a:solidFill>
                <a:latin typeface="Cambria" pitchFamily="18" charset="0"/>
              </a:rPr>
              <a:t>тел./факс 37-17-44</a:t>
            </a:r>
          </a:p>
        </p:txBody>
      </p:sp>
      <p:pic>
        <p:nvPicPr>
          <p:cNvPr id="11" name="Picture 4" descr="F:\проект участка\входная группа\3.jpg"/>
          <p:cNvPicPr>
            <a:picLocks noChangeAspect="1" noChangeArrowheads="1"/>
          </p:cNvPicPr>
          <p:nvPr/>
        </p:nvPicPr>
        <p:blipFill rotWithShape="1">
          <a:blip r:embed="rId4" cstate="screen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744"/>
            <a:ext cx="3220727" cy="2592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Заголовок 1"/>
          <p:cNvSpPr txBox="1"/>
          <p:nvPr/>
        </p:nvSpPr>
        <p:spPr>
          <a:xfrm>
            <a:off x="1202448" y="156054"/>
            <a:ext cx="7769051" cy="10795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  <a:defRPr/>
            </a:pPr>
            <a:r>
              <a:rPr lang="ru-RU" alt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МБОУ ДО </a:t>
            </a:r>
            <a:r>
              <a:rPr lang="ru-RU" alt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ЦДТ</a:t>
            </a:r>
            <a:r>
              <a:rPr lang="ru-RU" alt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 Устиновского района</a:t>
            </a:r>
            <a:endParaRPr lang="ru-RU" alt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2708920"/>
            <a:ext cx="3240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zh-CN" sz="1200" dirty="0" smtClean="0"/>
              <a:t>Студия </a:t>
            </a:r>
            <a:r>
              <a:rPr lang="ru-RU" altLang="zh-CN" sz="1200" dirty="0"/>
              <a:t>танца «Кристалл»</a:t>
            </a:r>
          </a:p>
          <a:p>
            <a:pPr algn="ctr"/>
            <a:r>
              <a:rPr lang="ru-RU" altLang="zh-CN" sz="1200" dirty="0"/>
              <a:t>Педагог:  Рязанова Светлана Юрьевна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27584" y="3140968"/>
            <a:ext cx="28083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zh-CN" sz="1200" b="1" dirty="0"/>
              <a:t>Диплом ГРАН-ПРИ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051720" y="6093296"/>
            <a:ext cx="234391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zh-CN" sz="1200" b="1" dirty="0"/>
              <a:t>Диплом Лауреата 1 степени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16632"/>
            <a:ext cx="4042480" cy="254699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3429000"/>
            <a:ext cx="4011907" cy="2532871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4716016" y="2780928"/>
            <a:ext cx="41044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zh-CN" sz="1200" dirty="0"/>
              <a:t>Хореографический ансамбль «Акварели»</a:t>
            </a:r>
          </a:p>
          <a:p>
            <a:pPr algn="ctr"/>
            <a:r>
              <a:rPr lang="ru-RU" altLang="zh-CN" sz="1200" dirty="0"/>
              <a:t>Педагоги Малкова Т.А</a:t>
            </a:r>
            <a:r>
              <a:rPr lang="ru-RU" altLang="zh-CN" sz="1200" dirty="0" smtClean="0"/>
              <a:t>., </a:t>
            </a:r>
            <a:r>
              <a:rPr lang="ru-RU" altLang="zh-CN" sz="1200" dirty="0" err="1" smtClean="0"/>
              <a:t>Тюкалова</a:t>
            </a:r>
            <a:r>
              <a:rPr lang="ru-RU" altLang="zh-CN" sz="1200" dirty="0" smtClean="0"/>
              <a:t> Л.В.</a:t>
            </a:r>
            <a:endParaRPr lang="ru-RU" altLang="zh-CN" sz="1200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116632"/>
            <a:ext cx="4259438" cy="2592288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5580112" y="3212976"/>
            <a:ext cx="22910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zh-CN" sz="1200" b="1" dirty="0"/>
              <a:t>Диплом Лауреата </a:t>
            </a:r>
            <a:r>
              <a:rPr lang="en-US" altLang="zh-CN" sz="1200" b="1" dirty="0"/>
              <a:t>I </a:t>
            </a:r>
            <a:r>
              <a:rPr lang="ru-RU" altLang="zh-CN" sz="1200" b="1" dirty="0"/>
              <a:t>степени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429000"/>
            <a:ext cx="4131214" cy="2536893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7236296" y="6032321"/>
            <a:ext cx="162416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zh-CN" sz="1200" b="1" dirty="0"/>
              <a:t>Диплом ГРАН-ПРИ</a:t>
            </a:r>
          </a:p>
        </p:txBody>
      </p:sp>
    </p:spTree>
    <p:extLst>
      <p:ext uri="{BB962C8B-B14F-4D97-AF65-F5344CB8AC3E}">
        <p14:creationId xmlns:p14="http://schemas.microsoft.com/office/powerpoint/2010/main" val="3220782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53270" y="460006"/>
            <a:ext cx="3840426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504" y="908720"/>
            <a:ext cx="3183748" cy="4500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2" t="14056" r="13553" b="7228"/>
          <a:stretch>
            <a:fillRect/>
          </a:stretch>
        </p:blipFill>
        <p:spPr bwMode="auto">
          <a:xfrm>
            <a:off x="3203848" y="2924944"/>
            <a:ext cx="2592288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3741" y="2996952"/>
            <a:ext cx="2310259" cy="173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425463">
            <a:off x="2703967" y="1560030"/>
            <a:ext cx="2471684" cy="138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2120" y="4221088"/>
            <a:ext cx="2310258" cy="173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635896" y="6021288"/>
            <a:ext cx="525658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altLang="zh-CN" sz="1400" dirty="0" smtClean="0"/>
              <a:t>Межрегиональный фестиваль- конкурс детского и юношеского творчества «Содружество новое поколение» </a:t>
            </a:r>
            <a:r>
              <a:rPr lang="ru-RU" altLang="zh-CN" sz="1400" dirty="0" err="1" smtClean="0"/>
              <a:t>г.Пермь</a:t>
            </a:r>
            <a:endParaRPr lang="ru-RU" altLang="zh-CN" sz="1200" dirty="0"/>
          </a:p>
        </p:txBody>
      </p:sp>
    </p:spTree>
    <p:extLst>
      <p:ext uri="{BB962C8B-B14F-4D97-AF65-F5344CB8AC3E}">
        <p14:creationId xmlns:p14="http://schemas.microsoft.com/office/powerpoint/2010/main" val="3386099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3315" y="404663"/>
            <a:ext cx="85708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Вокально – эстрадный ансамбль «Фантазия»</a:t>
            </a:r>
            <a:endParaRPr lang="ru-RU" sz="1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lvl="0" algn="r">
              <a:spcBef>
                <a:spcPct val="0"/>
              </a:spcBef>
              <a:defRPr/>
            </a:pP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Педагог:  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Губина Лилия Владимировна</a:t>
            </a:r>
          </a:p>
          <a:p>
            <a:pPr lvl="0" algn="r">
              <a:spcBef>
                <a:spcPct val="0"/>
              </a:spcBef>
              <a:defRPr/>
            </a:pP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Хореограф: Колотова Юлия Ивановна</a:t>
            </a:r>
            <a:endParaRPr lang="ru-RU" sz="1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79712" y="1604993"/>
            <a:ext cx="561662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zh-CN" sz="1400" dirty="0"/>
              <a:t>Международный многожанровый  конкурс- фестиваль  </a:t>
            </a:r>
            <a:r>
              <a:rPr lang="ru-RU" altLang="zh-CN" sz="1400" dirty="0" smtClean="0"/>
              <a:t>«Московская зима».</a:t>
            </a:r>
            <a:endParaRPr lang="ru-RU" altLang="zh-CN" sz="1400" dirty="0"/>
          </a:p>
          <a:p>
            <a:pPr algn="ctr"/>
            <a:r>
              <a:rPr lang="ru-RU" altLang="zh-CN" sz="1400" dirty="0"/>
              <a:t>Возраст </a:t>
            </a:r>
            <a:r>
              <a:rPr lang="ru-RU" altLang="zh-CN" sz="1400" dirty="0" smtClean="0"/>
              <a:t>12-14 лет    Номинация</a:t>
            </a:r>
            <a:r>
              <a:rPr lang="ru-RU" altLang="zh-CN" sz="1400" dirty="0"/>
              <a:t>: </a:t>
            </a:r>
            <a:r>
              <a:rPr lang="ru-RU" altLang="zh-CN" sz="1400" dirty="0" smtClean="0"/>
              <a:t>эстрадный вокал</a:t>
            </a:r>
            <a:endParaRPr lang="ru-RU" altLang="zh-CN" sz="1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040160" y="2564904"/>
            <a:ext cx="3327560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dirty="0" smtClean="0"/>
              <a:t>Ансамбль смешанная группа</a:t>
            </a:r>
          </a:p>
          <a:p>
            <a:pPr algn="ctr"/>
            <a:r>
              <a:rPr lang="ru-RU" sz="1700" dirty="0" smtClean="0"/>
              <a:t>Номинация: эстрадный вокал </a:t>
            </a:r>
            <a:r>
              <a:rPr lang="ru-RU" sz="1700" b="1" dirty="0" smtClean="0"/>
              <a:t>Лауреат </a:t>
            </a:r>
            <a:r>
              <a:rPr lang="en-US" sz="1700" b="1" dirty="0" smtClean="0"/>
              <a:t>I</a:t>
            </a:r>
            <a:r>
              <a:rPr lang="ru-RU" sz="1700" b="1" dirty="0" smtClean="0"/>
              <a:t> степени</a:t>
            </a:r>
          </a:p>
          <a:p>
            <a:pPr algn="ctr"/>
            <a:r>
              <a:rPr lang="ru-RU" sz="1700" dirty="0" smtClean="0"/>
              <a:t>Федотова Мария </a:t>
            </a:r>
          </a:p>
          <a:p>
            <a:pPr algn="ctr"/>
            <a:r>
              <a:rPr lang="ru-RU" sz="1700" b="1" dirty="0" smtClean="0"/>
              <a:t>Лауреат </a:t>
            </a:r>
            <a:r>
              <a:rPr lang="en-US" sz="1700" b="1" dirty="0" smtClean="0"/>
              <a:t>I</a:t>
            </a:r>
            <a:r>
              <a:rPr lang="ru-RU" sz="1700" b="1" dirty="0" smtClean="0"/>
              <a:t> степени</a:t>
            </a:r>
            <a:endParaRPr lang="ru-RU" sz="17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0161" y="4365104"/>
            <a:ext cx="3327559" cy="1870917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ser\Desktop\Московская зима, декабрь 2021\Ансамбль Фантазия, Лауреат 1 ст.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83" y="2768217"/>
            <a:ext cx="2566705" cy="362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Московская зима, декабрь 2021\Федотова М.  Лауреат 1ст.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016" y="2924944"/>
            <a:ext cx="2543666" cy="359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3244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2195736" y="130412"/>
            <a:ext cx="6263557" cy="1008112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ru-R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НАПРАВЛЕНИЯ </a:t>
            </a:r>
          </a:p>
          <a:p>
            <a:r>
              <a:rPr lang="ru-R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ИННОВАЦИОННОЙ ДЕЯТЕЛЬНОСТИ</a:t>
            </a:r>
            <a:endParaRPr lang="ru-RU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7584" y="1412776"/>
            <a:ext cx="8170548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</a:rPr>
              <a:t>Развитие детского движения -3 площадки</a:t>
            </a:r>
          </a:p>
          <a:p>
            <a:pPr lvl="0">
              <a:buFont typeface="Wingdings" pitchFamily="2" charset="2"/>
              <a:buChar char="v"/>
            </a:pPr>
            <a:r>
              <a:rPr lang="ru-RU" sz="1400" dirty="0" smtClean="0"/>
              <a:t>«Волонтерский центр как ресурс развития активной гражданской позиции детей и подростков города Ижевска». Руководитель – </a:t>
            </a:r>
            <a:r>
              <a:rPr lang="ru-RU" sz="1400" dirty="0" err="1" smtClean="0"/>
              <a:t>Хисматова</a:t>
            </a:r>
            <a:r>
              <a:rPr lang="ru-RU" sz="1400" dirty="0" smtClean="0"/>
              <a:t> Р.Ф.</a:t>
            </a:r>
          </a:p>
          <a:p>
            <a:pPr lvl="0">
              <a:buFont typeface="Wingdings" pitchFamily="2" charset="2"/>
              <a:buChar char="v"/>
            </a:pPr>
            <a:r>
              <a:rPr lang="ru-RU" sz="1400" dirty="0" smtClean="0"/>
              <a:t>«Детское правовое движение как пространство гражданского воспитания школьников». Руководитель – Нечаева Т. В.</a:t>
            </a:r>
          </a:p>
          <a:p>
            <a:pPr lvl="0">
              <a:buFont typeface="Wingdings" pitchFamily="2" charset="2"/>
              <a:buChar char="v"/>
            </a:pPr>
            <a:r>
              <a:rPr lang="ru-RU" sz="1400" dirty="0" smtClean="0"/>
              <a:t>«Выведем формулу успеха вместе». Руководитель   - </a:t>
            </a:r>
            <a:r>
              <a:rPr lang="ru-RU" sz="1400" dirty="0" err="1" smtClean="0"/>
              <a:t>Пегова</a:t>
            </a:r>
            <a:r>
              <a:rPr lang="ru-RU" sz="1400" dirty="0" smtClean="0"/>
              <a:t> А.Е.</a:t>
            </a:r>
          </a:p>
          <a:p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7" name="Стрелка вправо 6"/>
          <p:cNvSpPr/>
          <p:nvPr/>
        </p:nvSpPr>
        <p:spPr>
          <a:xfrm>
            <a:off x="179512" y="3068960"/>
            <a:ext cx="382760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827584" y="2924940"/>
            <a:ext cx="8105872" cy="15696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</a:rPr>
              <a:t>Развитие исследовательской и проектной деятельности -</a:t>
            </a:r>
          </a:p>
          <a:p>
            <a:r>
              <a:rPr lang="ru-RU" sz="2000" b="1" dirty="0" smtClean="0">
                <a:solidFill>
                  <a:srgbClr val="0070C0"/>
                </a:solidFill>
              </a:rPr>
              <a:t>1 площадка</a:t>
            </a:r>
          </a:p>
          <a:p>
            <a:pPr>
              <a:buFont typeface="Wingdings" pitchFamily="2" charset="2"/>
              <a:buChar char="v"/>
            </a:pPr>
            <a:r>
              <a:rPr lang="ru-RU" sz="1400" dirty="0" smtClean="0"/>
              <a:t>«Сопровождение исследовательской и проектной деятельности обучающихся как ресурс развития </a:t>
            </a:r>
            <a:r>
              <a:rPr lang="ru-RU" sz="1400" dirty="0" err="1" smtClean="0"/>
              <a:t>метапредметных</a:t>
            </a:r>
            <a:r>
              <a:rPr lang="ru-RU" sz="1400" dirty="0" smtClean="0"/>
              <a:t> компетенций» на базе программы «Исследователь нового века». Руководитель - </a:t>
            </a:r>
            <a:r>
              <a:rPr lang="ru-RU" sz="1400" dirty="0" err="1" smtClean="0"/>
              <a:t>Трясцина</a:t>
            </a:r>
            <a:r>
              <a:rPr lang="ru-RU" sz="1400" dirty="0" smtClean="0"/>
              <a:t> Т.М.</a:t>
            </a:r>
          </a:p>
          <a:p>
            <a:pPr>
              <a:buFont typeface="Wingdings" pitchFamily="2" charset="2"/>
              <a:buChar char="v"/>
            </a:pPr>
            <a:endParaRPr lang="ru-RU" sz="1400" dirty="0"/>
          </a:p>
        </p:txBody>
      </p:sp>
      <p:pic>
        <p:nvPicPr>
          <p:cNvPr id="9" name="Picture 2" descr="C:\Users\User\Desktop\волонтеры 2018-2019\акции 2018-2019\стоп сигарета 30\DSCN189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0050" y="4221088"/>
            <a:ext cx="2813950" cy="2110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995936" y="4653136"/>
            <a:ext cx="2556555" cy="1917416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672" y="4941168"/>
            <a:ext cx="2592246" cy="17285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65104"/>
            <a:ext cx="1394720" cy="13947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2" name="Стрелка вправо 11"/>
          <p:cNvSpPr/>
          <p:nvPr/>
        </p:nvSpPr>
        <p:spPr>
          <a:xfrm>
            <a:off x="156792" y="1484784"/>
            <a:ext cx="382760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4810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59632" y="852881"/>
            <a:ext cx="3216353" cy="1545763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Tahoma" pitchFamily="34" charset="0"/>
              </a:rPr>
              <a:t>       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Tahoma" pitchFamily="34" charset="0"/>
              </a:rPr>
              <a:t>Детское </a:t>
            </a:r>
            <a:b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Tahoma" pitchFamily="34" charset="0"/>
              </a:rPr>
            </a:b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Tahoma" pitchFamily="34" charset="0"/>
              </a:rPr>
              <a:t>       правовое </a:t>
            </a:r>
            <a:b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Tahoma" pitchFamily="34" charset="0"/>
              </a:rPr>
            </a:b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Tahoma" pitchFamily="34" charset="0"/>
              </a:rPr>
              <a:t>       движение </a:t>
            </a:r>
            <a:b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Tahoma" pitchFamily="34" charset="0"/>
              </a:rPr>
            </a:b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Tahoma" pitchFamily="34" charset="0"/>
              </a:rPr>
              <a:t>города Ижевска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8" descr="значок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3008" y="3915218"/>
            <a:ext cx="2088232" cy="121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47664" y="4077756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altLang="ru-RU" sz="2400" b="1" dirty="0" smtClean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Детское общественное движение «Юность»</a:t>
            </a:r>
            <a:endParaRPr lang="ru-RU" altLang="ru-RU" sz="2400" b="1" dirty="0">
              <a:solidFill>
                <a:srgbClr val="0066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08729" y="74179"/>
            <a:ext cx="53783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Направления развития детского движения 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в воспитательном пространстве города Ижевска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5696" y="5085184"/>
            <a:ext cx="1704965" cy="1606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355976" y="5288340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alt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Городское волонтёрское движение детей и подростков   за здоровый образ жизни</a:t>
            </a:r>
            <a:endParaRPr lang="ru-RU" alt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7" name="Группа 9"/>
          <p:cNvGrpSpPr/>
          <p:nvPr/>
        </p:nvGrpSpPr>
        <p:grpSpPr>
          <a:xfrm>
            <a:off x="4773813" y="796953"/>
            <a:ext cx="2713312" cy="1416688"/>
            <a:chOff x="1475656" y="476672"/>
            <a:chExt cx="6408712" cy="3312368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1475656" y="476672"/>
              <a:ext cx="6408712" cy="3312368"/>
            </a:xfrm>
            <a:prstGeom prst="rect">
              <a:avLst/>
            </a:prstGeom>
            <a:solidFill>
              <a:schemeClr val="bg1"/>
            </a:solidFill>
            <a:ln w="8890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" name="Picture 2" descr="J:\правовое движение.pn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4080" y="632668"/>
              <a:ext cx="6011863" cy="3000375"/>
            </a:xfrm>
            <a:prstGeom prst="rect">
              <a:avLst/>
            </a:prstGeom>
            <a:noFill/>
            <a:ln>
              <a:solidFill>
                <a:schemeClr val="bg2">
                  <a:lumMod val="9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60848"/>
            <a:ext cx="2627784" cy="2627784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2797328" y="2420423"/>
            <a:ext cx="594011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Общероссийская общественно-государственная </a:t>
            </a:r>
            <a:r>
              <a:rPr lang="ru-RU" altLang="ru-RU" sz="24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детско-юношеская организация</a:t>
            </a:r>
          </a:p>
          <a:p>
            <a:pPr algn="ctr"/>
            <a:r>
              <a:rPr lang="ru-RU" altLang="ru-RU" sz="2400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«Российское движение школьников»</a:t>
            </a:r>
            <a:endParaRPr lang="ru-RU" altLang="ru-RU" sz="2400" b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29124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19"/>
          <p:cNvSpPr txBox="1">
            <a:spLocks noChangeArrowheads="1"/>
          </p:cNvSpPr>
          <p:nvPr/>
        </p:nvSpPr>
        <p:spPr bwMode="gray">
          <a:xfrm>
            <a:off x="3843338" y="4322763"/>
            <a:ext cx="9779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теория</a:t>
            </a: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795" name="Text Box 6"/>
          <p:cNvSpPr txBox="1">
            <a:spLocks noChangeArrowheads="1"/>
          </p:cNvSpPr>
          <p:nvPr/>
        </p:nvSpPr>
        <p:spPr bwMode="auto">
          <a:xfrm>
            <a:off x="35396" y="1700808"/>
            <a:ext cx="3456484" cy="92333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2F4D71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Группа </a:t>
            </a:r>
            <a:r>
              <a:rPr kumimoji="0" lang="ru-RU" alt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ВКонтакте</a:t>
            </a:r>
            <a:r>
              <a:rPr kumimoji="0" lang="en-US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«</a:t>
            </a:r>
            <a:r>
              <a:rPr kumimoji="0" lang="ru-RU" alt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Школа</a:t>
            </a:r>
            <a:r>
              <a:rPr kumimoji="0" lang="ru-RU" altLang="ru-RU" sz="1800" b="1" i="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ru-RU" alt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исследователей»</a:t>
            </a:r>
          </a:p>
          <a:p>
            <a:pPr lvl="0" algn="ctr" defTabSz="914400" eaLnBrk="1" hangingPunct="1">
              <a:spcBef>
                <a:spcPct val="0"/>
              </a:spcBef>
              <a:buNone/>
              <a:defRPr/>
            </a:pPr>
            <a:r>
              <a:rPr lang="ru-RU" sz="1800" b="1" dirty="0">
                <a:solidFill>
                  <a:prstClr val="black"/>
                </a:solidFill>
                <a:latin typeface="Calibri"/>
                <a:hlinkClick r:id="rId2"/>
              </a:rPr>
              <a:t>vk.com/club44495473</a:t>
            </a:r>
            <a:endParaRPr kumimoji="0" lang="ru-RU" altLang="ru-RU" sz="18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77" name="Rectangle 9"/>
          <p:cNvSpPr>
            <a:spLocks noChangeArrowheads="1"/>
          </p:cNvSpPr>
          <p:nvPr/>
        </p:nvSpPr>
        <p:spPr bwMode="auto">
          <a:xfrm>
            <a:off x="361305" y="2624138"/>
            <a:ext cx="237566" cy="36933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3798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305" y="116632"/>
            <a:ext cx="1584176" cy="1584176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9" name="Прямоугольник 1"/>
          <p:cNvSpPr>
            <a:spLocks noChangeArrowheads="1"/>
          </p:cNvSpPr>
          <p:nvPr/>
        </p:nvSpPr>
        <p:spPr bwMode="auto">
          <a:xfrm>
            <a:off x="2627784" y="116632"/>
            <a:ext cx="65162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ГОРОДСКАЯ ОПОРНАЯ ПЛОЩАДКА</a:t>
            </a:r>
            <a:endParaRPr kumimoji="0" lang="ru-RU" alt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3109314" y="5696294"/>
            <a:ext cx="333489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01" name="Прямоугольник 14"/>
          <p:cNvSpPr>
            <a:spLocks noChangeArrowheads="1"/>
          </p:cNvSpPr>
          <p:nvPr/>
        </p:nvSpPr>
        <p:spPr bwMode="auto">
          <a:xfrm>
            <a:off x="12024" y="4090620"/>
            <a:ext cx="333584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</a:rPr>
              <a:t>Сайт ГОП </a:t>
            </a:r>
            <a:endParaRPr kumimoji="0" lang="en-US" altLang="ru-RU" sz="18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</a:rPr>
              <a:t>«Исследователь нового века</a:t>
            </a:r>
            <a:r>
              <a:rPr kumimoji="0" lang="ru-RU" alt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</a:rPr>
              <a:t>»  </a:t>
            </a:r>
            <a:r>
              <a:rPr lang="en-US" sz="1800" b="1" dirty="0">
                <a:solidFill>
                  <a:prstClr val="black"/>
                </a:solidFill>
                <a:latin typeface="Calibri"/>
                <a:hlinkClick r:id="rId4"/>
              </a:rPr>
              <a:t>sled2017.nethouse.ru</a:t>
            </a:r>
            <a:endParaRPr kumimoji="0" lang="ru-RU" altLang="ru-RU" sz="18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</a:endParaRPr>
          </a:p>
        </p:txBody>
      </p:sp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2740013" y="556634"/>
            <a:ext cx="617666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ИССЛЕДОВАТЕЛЬ НОВОГО ВЕКА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2000" b="1" dirty="0" smtClean="0">
                <a:solidFill>
                  <a:srgbClr val="002060"/>
                </a:solidFill>
              </a:rPr>
              <a:t>2019-2022 г</a:t>
            </a:r>
            <a:endParaRPr kumimoji="0" lang="ru-RU" altLang="ru-RU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109314" y="1336815"/>
            <a:ext cx="5839151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  <a:defRPr/>
            </a:pPr>
            <a:r>
              <a:rPr lang="ru-RU" sz="2000" b="1" dirty="0" smtClean="0">
                <a:solidFill>
                  <a:srgbClr val="002060"/>
                </a:solidFill>
              </a:rPr>
              <a:t>Реализация </a:t>
            </a:r>
            <a:r>
              <a:rPr lang="ru-RU" sz="2000" b="1" dirty="0">
                <a:solidFill>
                  <a:srgbClr val="002060"/>
                </a:solidFill>
              </a:rPr>
              <a:t>ДООП </a:t>
            </a:r>
            <a:r>
              <a:rPr lang="ru-RU" sz="2000" i="1" dirty="0">
                <a:solidFill>
                  <a:srgbClr val="002060"/>
                </a:solidFill>
              </a:rPr>
              <a:t>«Школа исследователей»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ru-RU" sz="2000" b="1" dirty="0">
                <a:solidFill>
                  <a:srgbClr val="002060"/>
                </a:solidFill>
              </a:rPr>
              <a:t>Обучение педагогов –реализация  ДООП </a:t>
            </a:r>
            <a:r>
              <a:rPr lang="ru-RU" sz="2000" i="1" dirty="0">
                <a:solidFill>
                  <a:srgbClr val="002060"/>
                </a:solidFill>
              </a:rPr>
              <a:t>«Основы организации и сопровождения исследовательской и проектной деятельности»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ru-RU" sz="2000" b="1" dirty="0" smtClean="0">
                <a:solidFill>
                  <a:srgbClr val="002060"/>
                </a:solidFill>
              </a:rPr>
              <a:t>Конференция</a:t>
            </a:r>
            <a:r>
              <a:rPr lang="ru-RU" sz="2000" i="1" dirty="0" smtClean="0">
                <a:solidFill>
                  <a:srgbClr val="002060"/>
                </a:solidFill>
              </a:rPr>
              <a:t> </a:t>
            </a:r>
            <a:r>
              <a:rPr lang="ru-RU" sz="2000" i="1" dirty="0">
                <a:solidFill>
                  <a:srgbClr val="002060"/>
                </a:solidFill>
              </a:rPr>
              <a:t>«Исследователь нового </a:t>
            </a:r>
            <a:r>
              <a:rPr lang="ru-RU" sz="2000" i="1" dirty="0" smtClean="0">
                <a:solidFill>
                  <a:srgbClr val="002060"/>
                </a:solidFill>
              </a:rPr>
              <a:t>века»</a:t>
            </a:r>
            <a:endParaRPr lang="ru-RU" sz="2000" b="1" dirty="0" smtClean="0">
              <a:solidFill>
                <a:srgbClr val="002060"/>
              </a:solidFill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ru-RU" sz="2000" b="1" dirty="0" smtClean="0">
                <a:solidFill>
                  <a:srgbClr val="002060"/>
                </a:solidFill>
              </a:rPr>
              <a:t>Экспедиция</a:t>
            </a:r>
            <a:r>
              <a:rPr lang="ru-RU" sz="2000" i="1" dirty="0" smtClean="0">
                <a:solidFill>
                  <a:srgbClr val="002060"/>
                </a:solidFill>
              </a:rPr>
              <a:t> </a:t>
            </a:r>
            <a:r>
              <a:rPr lang="ru-RU" sz="2000" i="1" dirty="0">
                <a:solidFill>
                  <a:srgbClr val="002060"/>
                </a:solidFill>
              </a:rPr>
              <a:t>«Лето наших открытий</a:t>
            </a:r>
            <a:r>
              <a:rPr lang="ru-RU" sz="2000" i="1" dirty="0" smtClean="0">
                <a:solidFill>
                  <a:srgbClr val="002060"/>
                </a:solidFill>
              </a:rPr>
              <a:t>»</a:t>
            </a:r>
            <a:endParaRPr lang="ru-RU" sz="2000" i="1" dirty="0">
              <a:solidFill>
                <a:srgbClr val="002060"/>
              </a:solidFill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ru-RU" sz="2000" b="1" dirty="0" smtClean="0">
                <a:solidFill>
                  <a:srgbClr val="002060"/>
                </a:solidFill>
              </a:rPr>
              <a:t>Обобщение опыта педагогов - Методическая конференция</a:t>
            </a:r>
            <a:endParaRPr lang="ru-RU" sz="2000" i="1" dirty="0" smtClean="0">
              <a:solidFill>
                <a:srgbClr val="002060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7357" y="2716564"/>
            <a:ext cx="2146304" cy="1374056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/>
        </p:spPr>
      </p:pic>
      <p:graphicFrame>
        <p:nvGraphicFramePr>
          <p:cNvPr id="13" name="Содержимое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49787766"/>
              </p:ext>
            </p:extLst>
          </p:nvPr>
        </p:nvGraphicFramePr>
        <p:xfrm>
          <a:off x="4572001" y="4689475"/>
          <a:ext cx="4553476" cy="20694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179512" y="5042118"/>
            <a:ext cx="50405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ru-RU" sz="1600" b="1" dirty="0" smtClean="0">
                <a:solidFill>
                  <a:srgbClr val="002060"/>
                </a:solidFill>
              </a:rPr>
              <a:t>Количество ОУ</a:t>
            </a:r>
            <a:r>
              <a:rPr lang="ru-RU" sz="1600" b="1" dirty="0">
                <a:solidFill>
                  <a:srgbClr val="002060"/>
                </a:solidFill>
              </a:rPr>
              <a:t>, </a:t>
            </a:r>
            <a:r>
              <a:rPr lang="ru-RU" sz="1600" b="1" dirty="0" smtClean="0">
                <a:solidFill>
                  <a:srgbClr val="002060"/>
                </a:solidFill>
              </a:rPr>
              <a:t> участвующих </a:t>
            </a:r>
            <a:r>
              <a:rPr lang="ru-RU" sz="1600" b="1" dirty="0">
                <a:solidFill>
                  <a:srgbClr val="002060"/>
                </a:solidFill>
              </a:rPr>
              <a:t>в </a:t>
            </a:r>
            <a:r>
              <a:rPr lang="ru-RU" sz="1600" b="1" dirty="0" smtClean="0">
                <a:solidFill>
                  <a:srgbClr val="002060"/>
                </a:solidFill>
              </a:rPr>
              <a:t>программе</a:t>
            </a:r>
          </a:p>
          <a:p>
            <a:pPr lvl="0" algn="just" defTabSz="914400"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ОУ г. Ижевска: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7,16, 34, 41, 49, 50, 53, 54, 73, 77, 78, 81, 93, УГНГ,; 8, 40, 57, 69, 72, 86,  </a:t>
            </a:r>
            <a:r>
              <a:rPr kumimoji="0" lang="ru-RU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Академпарк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(69, 52, 84, Столичный лицей), </a:t>
            </a:r>
            <a:r>
              <a:rPr kumimoji="0" lang="ru-R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Медколледж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ОУ УР: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г. Можга №1 м №3, с. Завьялово, с. </a:t>
            </a:r>
            <a:r>
              <a:rPr kumimoji="0" lang="ru-R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Ягул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, с. </a:t>
            </a:r>
            <a:r>
              <a:rPr kumimoji="0" lang="ru-R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Шаркан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, с. </a:t>
            </a:r>
            <a:r>
              <a:rPr kumimoji="0" lang="ru-R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Шолья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, д. </a:t>
            </a:r>
            <a:r>
              <a:rPr kumimoji="0" lang="ru-R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Карамас-Пельга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1331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6" y="116632"/>
            <a:ext cx="6948264" cy="1143000"/>
          </a:xfrm>
        </p:spPr>
        <p:txBody>
          <a:bodyPr>
            <a:noAutofit/>
          </a:bodyPr>
          <a:lstStyle/>
          <a:p>
            <a:pPr algn="r">
              <a:defRPr/>
            </a:pPr>
            <a:r>
              <a:rPr lang="ru-RU" altLang="ru-RU" sz="2000" dirty="0" smtClean="0">
                <a:solidFill>
                  <a:srgbClr val="002060"/>
                </a:solidFill>
                <a:effectLst/>
                <a:latin typeface="Arial" charset="0"/>
                <a:ea typeface="+mn-ea"/>
                <a:cs typeface="+mn-cs"/>
              </a:rPr>
              <a:t>«Детское правовое движение как пространство гражданского воспитания школьников». </a:t>
            </a:r>
            <a:br>
              <a:rPr lang="ru-RU" altLang="ru-RU" sz="2000" dirty="0" smtClean="0">
                <a:solidFill>
                  <a:srgbClr val="002060"/>
                </a:solidFill>
                <a:effectLst/>
                <a:latin typeface="Arial" charset="0"/>
                <a:ea typeface="+mn-ea"/>
                <a:cs typeface="+mn-cs"/>
              </a:rPr>
            </a:br>
            <a:r>
              <a:rPr lang="ru-RU" altLang="ru-RU" sz="2000" dirty="0" err="1" smtClean="0">
                <a:solidFill>
                  <a:srgbClr val="002060"/>
                </a:solidFill>
                <a:effectLst/>
                <a:latin typeface="Arial" charset="0"/>
                <a:ea typeface="+mn-ea"/>
                <a:cs typeface="+mn-cs"/>
              </a:rPr>
              <a:t>ИнКо</a:t>
            </a:r>
            <a:r>
              <a:rPr lang="ru-RU" altLang="ru-RU" sz="2000" dirty="0" smtClean="0">
                <a:solidFill>
                  <a:srgbClr val="002060"/>
                </a:solidFill>
                <a:effectLst/>
                <a:latin typeface="Arial" charset="0"/>
                <a:ea typeface="+mn-ea"/>
                <a:cs typeface="+mn-cs"/>
              </a:rPr>
              <a:t> «Правовой </a:t>
            </a:r>
            <a:r>
              <a:rPr lang="ru-RU" altLang="ru-RU" sz="2000" dirty="0" err="1" smtClean="0">
                <a:solidFill>
                  <a:srgbClr val="002060"/>
                </a:solidFill>
                <a:effectLst/>
                <a:latin typeface="Arial" charset="0"/>
                <a:ea typeface="+mn-ea"/>
                <a:cs typeface="+mn-cs"/>
              </a:rPr>
              <a:t>воркшоп</a:t>
            </a:r>
            <a:r>
              <a:rPr lang="ru-RU" altLang="ru-RU" sz="2000" dirty="0" smtClean="0">
                <a:solidFill>
                  <a:srgbClr val="002060"/>
                </a:solidFill>
                <a:effectLst/>
                <a:latin typeface="Arial" charset="0"/>
                <a:ea typeface="+mn-ea"/>
                <a:cs typeface="+mn-cs"/>
              </a:rPr>
              <a:t>»</a:t>
            </a:r>
            <a:br>
              <a:rPr lang="ru-RU" altLang="ru-RU" sz="2000" dirty="0" smtClean="0">
                <a:solidFill>
                  <a:srgbClr val="002060"/>
                </a:solidFill>
                <a:effectLst/>
                <a:latin typeface="Arial" charset="0"/>
                <a:ea typeface="+mn-ea"/>
                <a:cs typeface="+mn-cs"/>
              </a:rPr>
            </a:br>
            <a:r>
              <a:rPr lang="ru-RU" altLang="ru-RU" sz="2000" dirty="0" smtClean="0">
                <a:solidFill>
                  <a:srgbClr val="002060"/>
                </a:solidFill>
                <a:effectLst/>
                <a:latin typeface="Arial" charset="0"/>
                <a:ea typeface="+mn-ea"/>
                <a:cs typeface="+mn-cs"/>
              </a:rPr>
              <a:t>Руководитель – Нечаева Т. В.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483768" y="2348880"/>
            <a:ext cx="6264696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 декабре 2021г. Году МБОУ ДО ЦДТ стал Центром сетевого сообщества </a:t>
            </a:r>
            <a:r>
              <a:rPr lang="ru-RU" dirty="0"/>
              <a:t>инновационного комплекса «Правовой </a:t>
            </a:r>
            <a:r>
              <a:rPr lang="ru-RU" dirty="0" err="1"/>
              <a:t>воркшоп</a:t>
            </a:r>
            <a:r>
              <a:rPr lang="ru-RU" dirty="0"/>
              <a:t>: развитие муниципальной системы правовых отрядов</a:t>
            </a:r>
            <a:r>
              <a:rPr lang="ru-RU" sz="2000" dirty="0"/>
              <a:t>»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716016" y="4077072"/>
            <a:ext cx="41764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Методическая разработка методический конструктор «Гражданско-правовое воспитание» получила статус «Лучшая методическая разработка», 2022 г.</a:t>
            </a:r>
            <a:endParaRPr lang="ru-RU" dirty="0"/>
          </a:p>
        </p:txBody>
      </p:sp>
      <p:pic>
        <p:nvPicPr>
          <p:cNvPr id="1026" name="Picture 2" descr="C:\Users\User\Desktop\сканы 21-22\инко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348880"/>
            <a:ext cx="1800200" cy="240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сканы 21-22\Лучшая метод разр 22г.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005064"/>
            <a:ext cx="1612014" cy="2278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3713" name="Rectangle 1"/>
          <p:cNvSpPr>
            <a:spLocks noChangeArrowheads="1"/>
          </p:cNvSpPr>
          <p:nvPr/>
        </p:nvSpPr>
        <p:spPr bwMode="auto">
          <a:xfrm>
            <a:off x="467544" y="1420996"/>
            <a:ext cx="842493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dirty="0" smtClean="0"/>
              <a:t>В городе Ижевске работают 52 правовых отряда общей численностью около 1500 человек, из них 15 отрядов – в </a:t>
            </a:r>
            <a:r>
              <a:rPr lang="ru-RU" sz="1600" dirty="0" err="1" smtClean="0"/>
              <a:t>Устиновском</a:t>
            </a:r>
            <a:r>
              <a:rPr lang="ru-RU" sz="1600" dirty="0" smtClean="0"/>
              <a:t> районе.</a:t>
            </a:r>
          </a:p>
        </p:txBody>
      </p:sp>
    </p:spTree>
    <p:extLst>
      <p:ext uri="{BB962C8B-B14F-4D97-AF65-F5344CB8AC3E}">
        <p14:creationId xmlns:p14="http://schemas.microsoft.com/office/powerpoint/2010/main" val="212376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260648"/>
            <a:ext cx="6696744" cy="1143000"/>
          </a:xfrm>
        </p:spPr>
        <p:txBody>
          <a:bodyPr>
            <a:noAutofit/>
          </a:bodyPr>
          <a:lstStyle/>
          <a:p>
            <a:pPr algn="r">
              <a:defRPr/>
            </a:pPr>
            <a:r>
              <a:rPr lang="ru-RU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ПРОГРАММА ВОСПИТАНИЯ</a:t>
            </a:r>
            <a:br>
              <a:rPr lang="ru-RU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</a:br>
            <a:r>
              <a:rPr lang="ru-RU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НА 2021-2023 ГОДЫ:</a:t>
            </a:r>
            <a:br>
              <a:rPr lang="ru-RU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</a:br>
            <a:endParaRPr lang="ru-RU" sz="2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mbria" panose="0204050305040603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0" y="2060848"/>
            <a:ext cx="8820472" cy="172819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«РУКОВОДСТВО ДЕТСКИМ ОБЪЕДИНЕНИЕМ» </a:t>
            </a:r>
          </a:p>
          <a:p>
            <a:r>
              <a:rPr lang="ru-RU" sz="1800" b="1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«УЧЕБНОЕ ЗАНЯТИЕ»</a:t>
            </a:r>
          </a:p>
          <a:p>
            <a:r>
              <a:rPr lang="ru-RU" sz="1800" b="1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«ПРОФОРИЕНТАЦИЯ»</a:t>
            </a:r>
          </a:p>
          <a:p>
            <a:r>
              <a:rPr lang="ru-RU" sz="1800" b="1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«РАБОТА С ОДАРЁННЫМИ ДЕТЬМИ»</a:t>
            </a:r>
          </a:p>
          <a:p>
            <a:r>
              <a:rPr lang="ru-RU" sz="1800" b="1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«РАБОТА С РОДИТЕЛЯМИ»</a:t>
            </a:r>
            <a:endParaRPr lang="ru-RU" sz="1800" b="1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1556792"/>
            <a:ext cx="41713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ИНВАРИАНТНЫЕ МОДУЛИ</a:t>
            </a:r>
            <a:endParaRPr lang="ru-RU" sz="24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860032" y="3573016"/>
            <a:ext cx="39052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ВАРИАТИВНЫЕ МОДУЛИ</a:t>
            </a:r>
            <a:endParaRPr lang="ru-RU" sz="2400" b="1" dirty="0"/>
          </a:p>
        </p:txBody>
      </p:sp>
      <p:sp>
        <p:nvSpPr>
          <p:cNvPr id="6" name="Объект 2"/>
          <p:cNvSpPr>
            <a:spLocks noGrp="1"/>
          </p:cNvSpPr>
          <p:nvPr>
            <p:ph sz="quarter" idx="4294967295"/>
          </p:nvPr>
        </p:nvSpPr>
        <p:spPr>
          <a:xfrm>
            <a:off x="323528" y="4149080"/>
            <a:ext cx="8568952" cy="2376264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/>
            <a:r>
              <a:rPr lang="ru-RU" sz="2000" b="1" dirty="0" smtClean="0">
                <a:solidFill>
                  <a:srgbClr val="002060"/>
                </a:solidFill>
                <a:cs typeface="Times New Roman" pitchFamily="18" charset="0"/>
              </a:rPr>
              <a:t>«СОЗИДАТЕЛИ» (создание предметно – эстетической среды</a:t>
            </a:r>
            <a:endParaRPr lang="ru-RU" sz="2000" b="1" dirty="0">
              <a:solidFill>
                <a:srgbClr val="002060"/>
              </a:solidFill>
              <a:cs typeface="Times New Roman" pitchFamily="18" charset="0"/>
            </a:endParaRPr>
          </a:p>
          <a:p>
            <a:pPr algn="r"/>
            <a:r>
              <a:rPr lang="ru-RU" sz="2000" b="1" dirty="0" smtClean="0">
                <a:solidFill>
                  <a:srgbClr val="002060"/>
                </a:solidFill>
                <a:cs typeface="Times New Roman" pitchFamily="18" charset="0"/>
              </a:rPr>
              <a:t>«ФОРМУЛА УСПЕХА» (детские общественные объединения)</a:t>
            </a:r>
          </a:p>
          <a:p>
            <a:pPr algn="r"/>
            <a:r>
              <a:rPr lang="ru-RU" sz="2000" b="1" dirty="0" smtClean="0">
                <a:solidFill>
                  <a:srgbClr val="002060"/>
                </a:solidFill>
                <a:cs typeface="Times New Roman" pitchFamily="18" charset="0"/>
              </a:rPr>
              <a:t>«МЫ ВМЕСТЕ» (ключевые мероприятия)</a:t>
            </a:r>
          </a:p>
          <a:p>
            <a:pPr algn="r"/>
            <a:r>
              <a:rPr lang="ru-RU" sz="2000" b="1" dirty="0" smtClean="0">
                <a:solidFill>
                  <a:srgbClr val="002060"/>
                </a:solidFill>
                <a:cs typeface="Times New Roman" pitchFamily="18" charset="0"/>
              </a:rPr>
              <a:t>«РОДНИК ДОБРА» (добровольчество)</a:t>
            </a:r>
          </a:p>
          <a:p>
            <a:pPr algn="r"/>
            <a:r>
              <a:rPr lang="ru-RU" sz="2000" b="1" dirty="0" smtClean="0">
                <a:solidFill>
                  <a:srgbClr val="002060"/>
                </a:solidFill>
                <a:cs typeface="Times New Roman" pitchFamily="18" charset="0"/>
              </a:rPr>
              <a:t>«ЭКО-Я» (экскурсии, экспедиции, походы)</a:t>
            </a:r>
          </a:p>
          <a:p>
            <a:pPr algn="r"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002060"/>
                </a:solidFill>
                <a:cs typeface="Times New Roman" pitchFamily="18" charset="0"/>
              </a:rPr>
              <a:t>«Я ПАТРИОТ» (музей «История Устиновского района)</a:t>
            </a:r>
          </a:p>
          <a:p>
            <a:pPr algn="r"/>
            <a:endParaRPr lang="ru-RU" sz="2000" b="1" dirty="0" smtClean="0">
              <a:solidFill>
                <a:srgbClr val="00206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233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797425"/>
            <a:ext cx="2576513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313" y="4797425"/>
            <a:ext cx="2897187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85" b="8832"/>
          <a:stretch>
            <a:fillRect/>
          </a:stretch>
        </p:blipFill>
        <p:spPr bwMode="auto">
          <a:xfrm>
            <a:off x="6081713" y="4797425"/>
            <a:ext cx="2881312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6" descr="http://cs622625.vk.me/v622625970/24aea/iGg55dg4oj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133350"/>
            <a:ext cx="1739900" cy="246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378075"/>
            <a:ext cx="1401763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2" descr="http://cs628223.vk.me/v628223970/17f7b/pTnaD3sgA0k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0" y="102197"/>
            <a:ext cx="1585913" cy="2247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4" descr="http://gloria505.narod.ru/material/volonter/Image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038" y="2449606"/>
            <a:ext cx="1508125" cy="2213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4" descr="https://sun9-70.userapi.com/c855632/v855632667/1861b5/fjLumuZUvtc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77" y="2378074"/>
            <a:ext cx="1741897" cy="2465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4" descr="https://sun9-70.userapi.com/c855632/v855632667/1861b5/fjLumuZUvtc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2" t="46428" r="27277" b="22614"/>
          <a:stretch>
            <a:fillRect/>
          </a:stretch>
        </p:blipFill>
        <p:spPr bwMode="auto">
          <a:xfrm>
            <a:off x="6034088" y="4764088"/>
            <a:ext cx="2965450" cy="197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9" name="Picture 15" descr="https://sun9-70.userapi.com/impg/AH7nhDIrBfYtbXo71SzmcSB0ZmBpT2Po2vBuzQ/8bOwVi5IcjA.jpg?size=1242x850&amp;quality=96&amp;sign=bf2095a9f23c21f126bf71deb482be0f&amp;type=album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1" t="12722" r="4180" b="1144"/>
          <a:stretch/>
        </p:blipFill>
        <p:spPr bwMode="auto">
          <a:xfrm>
            <a:off x="2208944" y="1572894"/>
            <a:ext cx="4824536" cy="30802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6" descr="C:\Users\Admin\Documents\Проект газеты\Выпуск 100 апрель 2019\Новый ПРЕновый дизайн\1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-84630"/>
            <a:ext cx="5426075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6509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4528" y="188640"/>
            <a:ext cx="8034182" cy="1111608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Социальные сети</a:t>
            </a:r>
            <a:br>
              <a:rPr lang="ru-RU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сезон </a:t>
            </a:r>
            <a:r>
              <a:rPr lang="ru-RU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2020 -2021</a:t>
            </a:r>
            <a:endParaRPr lang="ru-RU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700808"/>
            <a:ext cx="4941593" cy="4117747"/>
          </a:xfrm>
        </p:spPr>
        <p:txBody>
          <a:bodyPr>
            <a:noAutofit/>
          </a:bodyPr>
          <a:lstStyle/>
          <a:p>
            <a:pPr>
              <a:buFont typeface="Wingdings" pitchFamily="34" charset="0"/>
              <a:buChar char="v"/>
            </a:pPr>
            <a:r>
              <a:rPr lang="ru-RU" sz="2000" b="1" dirty="0">
                <a:solidFill>
                  <a:srgbClr val="002060"/>
                </a:solidFill>
              </a:rPr>
              <a:t> около </a:t>
            </a:r>
            <a:r>
              <a:rPr lang="ru-RU" sz="2000" b="1" dirty="0" smtClean="0">
                <a:solidFill>
                  <a:srgbClr val="002060"/>
                </a:solidFill>
              </a:rPr>
              <a:t>900 </a:t>
            </a:r>
            <a:r>
              <a:rPr lang="ru-RU" sz="2000" b="1" dirty="0">
                <a:solidFill>
                  <a:srgbClr val="002060"/>
                </a:solidFill>
              </a:rPr>
              <a:t>записей в группе «</a:t>
            </a:r>
            <a:r>
              <a:rPr lang="ru-RU" sz="2000" b="1" dirty="0" err="1">
                <a:solidFill>
                  <a:srgbClr val="002060"/>
                </a:solidFill>
              </a:rPr>
              <a:t>Вконтакте</a:t>
            </a:r>
            <a:r>
              <a:rPr lang="ru-RU" sz="2000" b="1" dirty="0">
                <a:solidFill>
                  <a:srgbClr val="002060"/>
                </a:solidFill>
              </a:rPr>
              <a:t>»;</a:t>
            </a:r>
            <a:endParaRPr lang="ru-RU" b="1" dirty="0">
              <a:solidFill>
                <a:srgbClr val="002060"/>
              </a:solidFill>
            </a:endParaRPr>
          </a:p>
          <a:p>
            <a:pPr>
              <a:buFont typeface="Wingdings" pitchFamily="34" charset="0"/>
              <a:buChar char="v"/>
            </a:pPr>
            <a:r>
              <a:rPr lang="ru-RU" sz="2000" b="1" dirty="0">
                <a:solidFill>
                  <a:srgbClr val="002060"/>
                </a:solidFill>
              </a:rPr>
              <a:t> в среднем 5000+ просмотров группы в месяц;</a:t>
            </a:r>
          </a:p>
          <a:p>
            <a:pPr>
              <a:buFont typeface="Wingdings" pitchFamily="34" charset="0"/>
              <a:buChar char="v"/>
            </a:pPr>
            <a:r>
              <a:rPr lang="ru-RU" sz="2000" b="1" dirty="0">
                <a:solidFill>
                  <a:srgbClr val="002060"/>
                </a:solidFill>
              </a:rPr>
              <a:t> + </a:t>
            </a:r>
            <a:r>
              <a:rPr lang="ru-RU" sz="2000" b="1" dirty="0" smtClean="0">
                <a:solidFill>
                  <a:srgbClr val="002060"/>
                </a:solidFill>
              </a:rPr>
              <a:t>300 </a:t>
            </a:r>
            <a:r>
              <a:rPr lang="ru-RU" sz="2000" b="1" dirty="0">
                <a:solidFill>
                  <a:srgbClr val="002060"/>
                </a:solidFill>
              </a:rPr>
              <a:t>подписчиков за год;</a:t>
            </a:r>
          </a:p>
          <a:p>
            <a:pPr>
              <a:buFont typeface="Wingdings" pitchFamily="34" charset="0"/>
              <a:buChar char="v"/>
            </a:pPr>
            <a:r>
              <a:rPr lang="ru-RU" sz="2000" b="1" dirty="0">
                <a:solidFill>
                  <a:srgbClr val="002060"/>
                </a:solidFill>
              </a:rPr>
              <a:t> свыше 80 публикаций-освещения работы волонтёров Ижевска;</a:t>
            </a:r>
          </a:p>
          <a:p>
            <a:pPr>
              <a:buFont typeface="Wingdings" pitchFamily="34" charset="0"/>
              <a:buChar char="v"/>
            </a:pPr>
            <a:r>
              <a:rPr lang="ru-RU" sz="2000" b="1" dirty="0">
                <a:solidFill>
                  <a:srgbClr val="002060"/>
                </a:solidFill>
              </a:rPr>
              <a:t> около 15 записей-приглашений на мероприятия наших партнёров;</a:t>
            </a:r>
          </a:p>
          <a:p>
            <a:pPr>
              <a:buFont typeface="Wingdings" pitchFamily="34" charset="0"/>
              <a:buChar char="v"/>
            </a:pPr>
            <a:r>
              <a:rPr lang="ru-RU" sz="2000" b="1" dirty="0">
                <a:solidFill>
                  <a:srgbClr val="002060"/>
                </a:solidFill>
              </a:rPr>
              <a:t>8 </a:t>
            </a:r>
            <a:r>
              <a:rPr lang="ru-RU" sz="2000" b="1" dirty="0" smtClean="0">
                <a:solidFill>
                  <a:srgbClr val="002060"/>
                </a:solidFill>
              </a:rPr>
              <a:t>недель тематических </a:t>
            </a:r>
            <a:r>
              <a:rPr lang="ru-RU" sz="2000" b="1" dirty="0">
                <a:solidFill>
                  <a:srgbClr val="002060"/>
                </a:solidFill>
              </a:rPr>
              <a:t>обновлений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FFE4602C-765C-4EB6-8CBA-C8FFF593B47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72200" y="2554560"/>
            <a:ext cx="2556510" cy="4114800"/>
          </a:xfrm>
          <a:prstGeom prst="rect">
            <a:avLst/>
          </a:prstGeom>
        </p:spPr>
      </p:pic>
      <p:pic>
        <p:nvPicPr>
          <p:cNvPr id="1026" name="Picture 2" descr="C:\Users\Admin\Desktop\20190513_17530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054"/>
          <a:stretch/>
        </p:blipFill>
        <p:spPr bwMode="auto">
          <a:xfrm>
            <a:off x="5106247" y="1653841"/>
            <a:ext cx="2494533" cy="2495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851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Users\Валентина\Desktop\фото открытие входной группы\7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744"/>
            <a:ext cx="3725406" cy="25097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4" descr="F:\проект участка\входная группа\3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05064"/>
            <a:ext cx="3736905" cy="25869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244" name="Rectangle 5"/>
          <p:cNvSpPr>
            <a:spLocks noChangeArrowheads="1"/>
          </p:cNvSpPr>
          <p:nvPr/>
        </p:nvSpPr>
        <p:spPr bwMode="auto">
          <a:xfrm>
            <a:off x="3823221" y="4005064"/>
            <a:ext cx="5320779" cy="261464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5000" rIns="90000" bIns="45000">
            <a:spAutoFit/>
          </a:bodyPr>
          <a:lstStyle/>
          <a:p>
            <a:pPr marL="215900" indent="-215900" algn="r" defTabSz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ru-RU" alt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  <a:ea typeface="+mj-ea"/>
                <a:cs typeface="+mj-cs"/>
              </a:rPr>
              <a:t>Направленности дополнительного </a:t>
            </a:r>
            <a:r>
              <a:rPr lang="ru-RU" alt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  <a:ea typeface="+mj-ea"/>
                <a:cs typeface="+mj-cs"/>
              </a:rPr>
              <a:t>образования:</a:t>
            </a:r>
          </a:p>
          <a:p>
            <a:pPr marL="215900" indent="-215900" algn="r" defTabSz="0">
              <a:buSzPct val="45000"/>
              <a:buFont typeface="Wingdings" pitchFamily="2" charset="2"/>
              <a:buChar char="ü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ru-RU" alt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  <a:ea typeface="+mj-ea"/>
                <a:cs typeface="+mj-cs"/>
              </a:rPr>
              <a:t>   </a:t>
            </a:r>
            <a:r>
              <a:rPr lang="ru-RU" altLang="ru-RU" sz="20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a typeface="+mj-ea"/>
                <a:cs typeface="+mj-cs"/>
              </a:rPr>
              <a:t>художественная</a:t>
            </a:r>
            <a:endParaRPr lang="ru-RU" altLang="ru-RU" sz="20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a typeface="+mj-ea"/>
              <a:cs typeface="+mj-cs"/>
            </a:endParaRPr>
          </a:p>
          <a:p>
            <a:pPr marL="215900" indent="-215900" algn="r" defTabSz="0">
              <a:buSzPct val="45000"/>
              <a:buFont typeface="Wingdings" pitchFamily="2" charset="2"/>
              <a:buChar char="ü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ru-RU" altLang="ru-RU" sz="20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a typeface="+mj-ea"/>
                <a:cs typeface="+mj-cs"/>
              </a:rPr>
              <a:t> </a:t>
            </a:r>
            <a:r>
              <a:rPr lang="ru-RU" altLang="ru-RU" sz="20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a typeface="+mj-ea"/>
                <a:cs typeface="+mj-cs"/>
              </a:rPr>
              <a:t>научно-техническая</a:t>
            </a:r>
            <a:endParaRPr lang="ru-RU" altLang="ru-RU" sz="20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a typeface="+mj-ea"/>
              <a:cs typeface="+mj-cs"/>
            </a:endParaRPr>
          </a:p>
          <a:p>
            <a:pPr marL="215900" indent="-215900" algn="r" defTabSz="0">
              <a:buSzPct val="45000"/>
              <a:buFont typeface="Wingdings" pitchFamily="2" charset="2"/>
              <a:buChar char="ü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ru-RU" altLang="ru-RU" sz="20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a typeface="+mj-ea"/>
                <a:cs typeface="+mj-cs"/>
              </a:rPr>
              <a:t> </a:t>
            </a:r>
            <a:r>
              <a:rPr lang="ru-RU" altLang="ru-RU" sz="20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a typeface="+mj-ea"/>
                <a:cs typeface="+mj-cs"/>
              </a:rPr>
              <a:t>социально-гуманитарная</a:t>
            </a:r>
            <a:endParaRPr lang="ru-RU" altLang="ru-RU" sz="20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a typeface="+mj-ea"/>
              <a:cs typeface="+mj-cs"/>
            </a:endParaRPr>
          </a:p>
          <a:p>
            <a:pPr marL="215900" indent="-215900" algn="r" defTabSz="0">
              <a:buSzPct val="45000"/>
              <a:buFont typeface="Wingdings" pitchFamily="2" charset="2"/>
              <a:buChar char="ü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ru-RU" altLang="ru-RU" sz="20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a typeface="+mj-ea"/>
                <a:cs typeface="+mj-cs"/>
              </a:rPr>
              <a:t> естественно - </a:t>
            </a:r>
            <a:r>
              <a:rPr lang="ru-RU" altLang="ru-RU" sz="20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a typeface="+mj-ea"/>
                <a:cs typeface="+mj-cs"/>
              </a:rPr>
              <a:t>научная</a:t>
            </a:r>
            <a:endParaRPr lang="ru-RU" altLang="ru-RU" sz="20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a typeface="+mj-ea"/>
              <a:cs typeface="+mj-cs"/>
            </a:endParaRPr>
          </a:p>
          <a:p>
            <a:pPr marL="215900" indent="-215900" algn="r" defTabSz="0">
              <a:buSzPct val="45000"/>
              <a:buFont typeface="Wingdings" pitchFamily="2" charset="2"/>
              <a:buChar char="ü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ru-RU" altLang="ru-RU" sz="20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a typeface="+mj-ea"/>
                <a:cs typeface="+mj-cs"/>
              </a:rPr>
              <a:t> </a:t>
            </a:r>
            <a:r>
              <a:rPr lang="ru-RU" altLang="ru-RU" sz="20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a typeface="+mj-ea"/>
                <a:cs typeface="+mj-cs"/>
              </a:rPr>
              <a:t>физкультурно-спортивная</a:t>
            </a:r>
            <a:endParaRPr lang="ru-RU" altLang="ru-RU" sz="20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a typeface="+mj-ea"/>
              <a:cs typeface="+mj-cs"/>
            </a:endParaRPr>
          </a:p>
          <a:p>
            <a:pPr marL="215900" indent="-215900" algn="r" defTabSz="0">
              <a:buSzPct val="45000"/>
              <a:buFont typeface="Wingdings" pitchFamily="2" charset="2"/>
              <a:buChar char="ü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ru-RU" altLang="ru-RU" sz="20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a typeface="+mj-ea"/>
                <a:cs typeface="+mj-cs"/>
              </a:rPr>
              <a:t> туристско-краеведческая</a:t>
            </a:r>
          </a:p>
        </p:txBody>
      </p:sp>
      <p:sp>
        <p:nvSpPr>
          <p:cNvPr id="10246" name="TextBox 1"/>
          <p:cNvSpPr txBox="1">
            <a:spLocks noChangeArrowheads="1"/>
          </p:cNvSpPr>
          <p:nvPr/>
        </p:nvSpPr>
        <p:spPr bwMode="auto">
          <a:xfrm>
            <a:off x="3779912" y="888589"/>
            <a:ext cx="5364088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2400" b="1" dirty="0">
                <a:solidFill>
                  <a:srgbClr val="C00000"/>
                </a:solidFill>
                <a:latin typeface="Century" panose="02040604050505020304" pitchFamily="18" charset="0"/>
                <a:ea typeface="+mj-ea"/>
                <a:cs typeface="+mj-cs"/>
              </a:rPr>
              <a:t>Дата создания-1 сентября 1973</a:t>
            </a:r>
          </a:p>
          <a:p>
            <a:pPr algn="r"/>
            <a:r>
              <a:rPr lang="ru-RU" sz="2400" b="1" dirty="0">
                <a:solidFill>
                  <a:srgbClr val="002060"/>
                </a:solidFill>
                <a:latin typeface="Century" panose="02040604050505020304" pitchFamily="18" charset="0"/>
              </a:rPr>
              <a:t>Количество педагогов </a:t>
            </a:r>
            <a:endParaRPr lang="ru-RU" sz="2400" dirty="0">
              <a:solidFill>
                <a:srgbClr val="002060"/>
              </a:solidFill>
              <a:latin typeface="Century" panose="02040604050505020304" pitchFamily="18" charset="0"/>
            </a:endParaRPr>
          </a:p>
          <a:p>
            <a:pPr algn="r"/>
            <a:r>
              <a:rPr lang="ru-RU" sz="2400" dirty="0">
                <a:solidFill>
                  <a:srgbClr val="002060"/>
                </a:solidFill>
                <a:latin typeface="Century" panose="02040604050505020304" pitchFamily="18" charset="0"/>
              </a:rPr>
              <a:t>основных: </a:t>
            </a:r>
            <a:r>
              <a:rPr lang="ru-RU" sz="2400" dirty="0" smtClean="0">
                <a:solidFill>
                  <a:srgbClr val="002060"/>
                </a:solidFill>
                <a:latin typeface="Century" panose="02040604050505020304" pitchFamily="18" charset="0"/>
              </a:rPr>
              <a:t>42</a:t>
            </a:r>
            <a:endParaRPr lang="ru-RU" sz="2400" dirty="0">
              <a:solidFill>
                <a:srgbClr val="002060"/>
              </a:solidFill>
              <a:latin typeface="Century" panose="02040604050505020304" pitchFamily="18" charset="0"/>
            </a:endParaRPr>
          </a:p>
          <a:p>
            <a:pPr algn="r"/>
            <a:r>
              <a:rPr lang="ru-RU" sz="2400" dirty="0">
                <a:solidFill>
                  <a:srgbClr val="002060"/>
                </a:solidFill>
                <a:latin typeface="Century" panose="02040604050505020304" pitchFamily="18" charset="0"/>
              </a:rPr>
              <a:t>совместителей: </a:t>
            </a:r>
            <a:r>
              <a:rPr lang="ru-RU" sz="2400" dirty="0" smtClean="0">
                <a:solidFill>
                  <a:srgbClr val="002060"/>
                </a:solidFill>
                <a:latin typeface="Century" panose="02040604050505020304" pitchFamily="18" charset="0"/>
              </a:rPr>
              <a:t>149</a:t>
            </a:r>
            <a:endParaRPr lang="ru-RU" sz="2400" dirty="0">
              <a:solidFill>
                <a:srgbClr val="002060"/>
              </a:solidFill>
              <a:latin typeface="Century" panose="02040604050505020304" pitchFamily="18" charset="0"/>
            </a:endParaRPr>
          </a:p>
          <a:p>
            <a:pPr algn="r"/>
            <a:r>
              <a:rPr lang="ru-RU" sz="2400" b="1" dirty="0">
                <a:solidFill>
                  <a:srgbClr val="002060"/>
                </a:solidFill>
                <a:latin typeface="Century" panose="02040604050505020304" pitchFamily="18" charset="0"/>
              </a:rPr>
              <a:t>Количество обучающихся</a:t>
            </a:r>
            <a:endParaRPr lang="ru-RU" sz="2400" dirty="0">
              <a:solidFill>
                <a:srgbClr val="002060"/>
              </a:solidFill>
              <a:latin typeface="Century" panose="02040604050505020304" pitchFamily="18" charset="0"/>
            </a:endParaRPr>
          </a:p>
          <a:p>
            <a:pPr algn="r"/>
            <a:r>
              <a:rPr lang="ru-RU" sz="2400" b="1" dirty="0">
                <a:solidFill>
                  <a:srgbClr val="002060"/>
                </a:solidFill>
                <a:latin typeface="Century" panose="02040604050505020304" pitchFamily="18" charset="0"/>
              </a:rPr>
              <a:t>на </a:t>
            </a:r>
            <a:r>
              <a:rPr lang="ru-RU" sz="2400" b="1" dirty="0" smtClean="0">
                <a:solidFill>
                  <a:srgbClr val="002060"/>
                </a:solidFill>
                <a:latin typeface="Century" panose="02040604050505020304" pitchFamily="18" charset="0"/>
              </a:rPr>
              <a:t>2022- 2023 </a:t>
            </a:r>
            <a:r>
              <a:rPr lang="ru-RU" sz="2400" b="1" dirty="0">
                <a:solidFill>
                  <a:srgbClr val="002060"/>
                </a:solidFill>
                <a:latin typeface="Century" panose="02040604050505020304" pitchFamily="18" charset="0"/>
              </a:rPr>
              <a:t>уч. г</a:t>
            </a:r>
            <a:r>
              <a:rPr lang="ru-RU" sz="2400" b="1" dirty="0" smtClean="0">
                <a:solidFill>
                  <a:srgbClr val="002060"/>
                </a:solidFill>
                <a:latin typeface="Century" panose="02040604050505020304" pitchFamily="18" charset="0"/>
              </a:rPr>
              <a:t>.</a:t>
            </a:r>
          </a:p>
          <a:p>
            <a:pPr algn="r"/>
            <a:r>
              <a:rPr lang="ru-RU" sz="2400" dirty="0" smtClean="0">
                <a:solidFill>
                  <a:srgbClr val="002060"/>
                </a:solidFill>
                <a:latin typeface="Century" panose="02040604050505020304" pitchFamily="18" charset="0"/>
              </a:rPr>
              <a:t>5082 </a:t>
            </a:r>
            <a:r>
              <a:rPr lang="ru-RU" sz="2400" dirty="0">
                <a:solidFill>
                  <a:srgbClr val="002060"/>
                </a:solidFill>
                <a:latin typeface="Century" panose="02040604050505020304" pitchFamily="18" charset="0"/>
              </a:rPr>
              <a:t>человек</a:t>
            </a:r>
          </a:p>
          <a:p>
            <a:pPr algn="r"/>
            <a:r>
              <a:rPr lang="ru-RU" sz="2400" b="1" dirty="0">
                <a:solidFill>
                  <a:srgbClr val="002060"/>
                </a:solidFill>
                <a:latin typeface="Century" panose="02040604050505020304" pitchFamily="18" charset="0"/>
              </a:rPr>
              <a:t>Возраст</a:t>
            </a:r>
            <a:r>
              <a:rPr lang="ru-RU" sz="2400" dirty="0">
                <a:solidFill>
                  <a:srgbClr val="002060"/>
                </a:solidFill>
                <a:latin typeface="Century" panose="02040604050505020304" pitchFamily="18" charset="0"/>
              </a:rPr>
              <a:t> - от 6,5 до 18 лет</a:t>
            </a:r>
          </a:p>
        </p:txBody>
      </p:sp>
      <p:sp>
        <p:nvSpPr>
          <p:cNvPr id="7" name="Заголовок 1"/>
          <p:cNvSpPr txBox="1"/>
          <p:nvPr/>
        </p:nvSpPr>
        <p:spPr>
          <a:xfrm>
            <a:off x="1374949" y="0"/>
            <a:ext cx="7769051" cy="10795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  <a:defRPr/>
            </a:pPr>
            <a:r>
              <a:rPr lang="ru-RU" alt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МБОУ ДО ЦДТ Устиновского района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1" name="Rectangle 1"/>
          <p:cNvSpPr>
            <a:spLocks noChangeArrowheads="1"/>
          </p:cNvSpPr>
          <p:nvPr/>
        </p:nvSpPr>
        <p:spPr bwMode="auto">
          <a:xfrm>
            <a:off x="755576" y="1556792"/>
            <a:ext cx="8136904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В рамках распределения субсидий по организации временного трудоустройства подростков МБОУ ДО ЦДТ, ЦДТ была выделены субсидии в размере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360.000 руб. </a:t>
            </a: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на организацию и проведение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Фестиваля детских и молодежных организаций Устиновского района г. Ижевска «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ПроАКТИВ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»</a:t>
            </a:r>
          </a:p>
          <a:p>
            <a:pPr marL="0" marR="0" lvl="0" indent="450850" algn="just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cs typeface="Times New Roman" pitchFamily="18" charset="0"/>
              </a:rPr>
              <a:t>Заявка №21-2-011697 на участие во 2-ом конкурсе на предоставление грантов Президента РФ на развитие гражданского общества в 2021 году.</a:t>
            </a: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cs typeface="Times New Roman" pitchFamily="18" charset="0"/>
              </a:rPr>
              <a:t>Сумма выделенного гранта на софинансирование </a:t>
            </a:r>
            <a:r>
              <a:rPr lang="ru-RU" sz="2000" b="1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Республиканской эколого-краеведческой исследовательской экспедиции «Лето наших открытий - 2021»</a:t>
            </a:r>
            <a:r>
              <a:rPr lang="ru-RU" sz="2000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cs typeface="Times New Roman" pitchFamily="18" charset="0"/>
              </a:rPr>
              <a:t> —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cs typeface="Times New Roman" pitchFamily="18" charset="0"/>
              </a:rPr>
              <a:t>104 440 рублей.</a:t>
            </a: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" name="Заголовок 1"/>
          <p:cNvSpPr txBox="1"/>
          <p:nvPr/>
        </p:nvSpPr>
        <p:spPr>
          <a:xfrm>
            <a:off x="1619672" y="332656"/>
            <a:ext cx="7337003" cy="620688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  <a:defRPr/>
            </a:pPr>
            <a:r>
              <a:rPr lang="ru-RU" alt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МБОУ ДО ЦДТ Устиновского района</a:t>
            </a:r>
          </a:p>
          <a:p>
            <a:pPr algn="r" fontAlgn="auto">
              <a:spcAft>
                <a:spcPts val="0"/>
              </a:spcAft>
              <a:defRPr/>
            </a:pPr>
            <a:r>
              <a:rPr lang="ru-RU" alt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Грантовая поддержка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34" name="Picture 2" descr="C:\Users\ЦДТ\Desktop\Фото к презентации\2GpviT0W49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556792"/>
            <a:ext cx="4752528" cy="28143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5220072" y="1556792"/>
            <a:ext cx="392392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</a:rPr>
              <a:t>Из фонда Главы Удмуртской Республики методисту Лихачевой О.М., была вручена награда Фонда "Признание" У.Р., в рамках которой было выделено </a:t>
            </a:r>
            <a:r>
              <a:rPr lang="ru-RU" sz="2000" b="1" dirty="0" smtClean="0">
                <a:solidFill>
                  <a:srgbClr val="002060"/>
                </a:solidFill>
              </a:rPr>
              <a:t>230.000 рублей </a:t>
            </a:r>
            <a:r>
              <a:rPr lang="ru-RU" sz="2000" dirty="0" smtClean="0">
                <a:solidFill>
                  <a:srgbClr val="002060"/>
                </a:solidFill>
              </a:rPr>
              <a:t>на приобретение стационарного и передвижного оборудования для </a:t>
            </a:r>
            <a:r>
              <a:rPr lang="ru-RU" sz="2000" b="1" dirty="0" err="1" smtClean="0">
                <a:solidFill>
                  <a:srgbClr val="002060"/>
                </a:solidFill>
              </a:rPr>
              <a:t>медиа</a:t>
            </a:r>
            <a:r>
              <a:rPr lang="ru-RU" sz="2000" b="1" dirty="0" smtClean="0">
                <a:solidFill>
                  <a:srgbClr val="002060"/>
                </a:solidFill>
              </a:rPr>
              <a:t> студии </a:t>
            </a:r>
            <a:r>
              <a:rPr lang="ru-RU" sz="2000" dirty="0" smtClean="0">
                <a:solidFill>
                  <a:srgbClr val="002060"/>
                </a:solidFill>
              </a:rPr>
              <a:t>в рамках деятельности </a:t>
            </a:r>
            <a:r>
              <a:rPr lang="ru-RU" sz="2000" b="1" dirty="0" smtClean="0">
                <a:solidFill>
                  <a:srgbClr val="002060"/>
                </a:solidFill>
              </a:rPr>
              <a:t>газеты ЖИВИ.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5" name="Заголовок 1"/>
          <p:cNvSpPr txBox="1"/>
          <p:nvPr/>
        </p:nvSpPr>
        <p:spPr>
          <a:xfrm>
            <a:off x="1619672" y="332656"/>
            <a:ext cx="7337003" cy="620688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  <a:defRPr/>
            </a:pPr>
            <a:r>
              <a:rPr lang="ru-RU" alt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МБОУ ДО ЦДТ Устиновского района</a:t>
            </a:r>
          </a:p>
          <a:p>
            <a:pPr algn="r" fontAlgn="auto">
              <a:spcAft>
                <a:spcPts val="0"/>
              </a:spcAft>
              <a:defRPr/>
            </a:pPr>
            <a:r>
              <a:rPr lang="ru-RU" alt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Грантовая поддержка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2123728" y="22438"/>
            <a:ext cx="6853277" cy="131832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Лихачёва О.М. </a:t>
            </a:r>
          </a:p>
          <a:p>
            <a:r>
              <a:rPr lang="ru-RU" alt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Работа со СМИ</a:t>
            </a:r>
          </a:p>
          <a:p>
            <a:pPr algn="r"/>
            <a:endParaRPr lang="ru-RU" alt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7565647"/>
              </p:ext>
            </p:extLst>
          </p:nvPr>
        </p:nvGraphicFramePr>
        <p:xfrm>
          <a:off x="395536" y="1268760"/>
          <a:ext cx="8496946" cy="506387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17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6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927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762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00431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Телевидение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80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rgbClr val="002060"/>
                          </a:solidFill>
                          <a:latin typeface="+mn-lt"/>
                        </a:rPr>
                        <a:t>14.09.2020</a:t>
                      </a:r>
                      <a:endParaRPr lang="ru-RU" sz="1800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rgbClr val="002060"/>
                          </a:solidFill>
                          <a:latin typeface="+mn-lt"/>
                          <a:hlinkClick r:id="rId2"/>
                        </a:rPr>
                        <a:t>ГТРК «Удмуртия»</a:t>
                      </a:r>
                    </a:p>
                    <a:p>
                      <a:r>
                        <a:rPr lang="en-US" sz="1800" dirty="0" smtClean="0">
                          <a:solidFill>
                            <a:srgbClr val="002060"/>
                          </a:solidFill>
                          <a:latin typeface="+mn-lt"/>
                          <a:hlinkClick r:id="rId2"/>
                        </a:rPr>
                        <a:t>https://vk.com/video?z=video-43073775_456241865%2Fpl_cat_updates</a:t>
                      </a:r>
                      <a:r>
                        <a:rPr lang="ru-RU" sz="1800" dirty="0" smtClean="0">
                          <a:solidFill>
                            <a:srgbClr val="002060"/>
                          </a:solidFill>
                          <a:latin typeface="+mn-lt"/>
                        </a:rPr>
                        <a:t> </a:t>
                      </a:r>
                      <a:endParaRPr lang="ru-RU" sz="1800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002060"/>
                          </a:solidFill>
                          <a:latin typeface="+mn-lt"/>
                        </a:rPr>
                        <a:t>Выборы 2020</a:t>
                      </a:r>
                      <a:endParaRPr lang="ru-RU" sz="1800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80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29.09.2020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ТРК «Моя </a:t>
                      </a:r>
                      <a:r>
                        <a:rPr lang="ru-RU" sz="180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Удмуртия»</a:t>
                      </a:r>
                      <a:endParaRPr lang="ru-RU" sz="1800" kern="1200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u="sng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hlinkClick r:id="rId3"/>
                        </a:rPr>
                        <a:t>https://vk.com/donorskaja_osen?z=video-43073775_456241964%2F1617aac1fdbe6c4148%2Fpl_wall_-88319827</a:t>
                      </a:r>
                      <a:r>
                        <a:rPr lang="ru-RU" sz="1800" u="sng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Акция "Донорская осень" в </a:t>
                      </a:r>
                      <a:r>
                        <a:rPr lang="ru-RU" sz="180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Ижевске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800" kern="1200" dirty="0" smtClean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80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29.09.2020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ГТРК «Удмуртия»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  <a:hlinkClick r:id="rId4"/>
                        </a:rPr>
                        <a:t>https://vk.com/donorskaja_osen?z=video-88319827_456239034%2Fb043dc240f22a32009%2Fpl_wall_-88319827</a:t>
                      </a:r>
                      <a:endParaRPr lang="ru-RU" sz="1800" dirty="0" smtClean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Донорская осень 2020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80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4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25.12.2020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ТРК «Моя Удмуртия»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  <a:hlinkClick r:id="rId5"/>
                        </a:rPr>
                        <a:t>https://www.youtube.com/watch?v=VeRQ3EXMj8c&amp;feature=youtu.be</a:t>
                      </a: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Премия «Признание»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907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6429957"/>
              </p:ext>
            </p:extLst>
          </p:nvPr>
        </p:nvGraphicFramePr>
        <p:xfrm>
          <a:off x="323528" y="1340768"/>
          <a:ext cx="8640963" cy="519331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85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69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163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691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00431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Радио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80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002060"/>
                          </a:solidFill>
                          <a:latin typeface="+mn-lt"/>
                        </a:rPr>
                        <a:t>11.01.2021</a:t>
                      </a:r>
                      <a:endParaRPr lang="ru-RU" sz="1800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rgbClr val="002060"/>
                          </a:solidFill>
                          <a:latin typeface="+mn-lt"/>
                        </a:rPr>
                        <a:t>Радио России. Удмуртия</a:t>
                      </a:r>
                    </a:p>
                    <a:p>
                      <a:r>
                        <a:rPr lang="ru-RU" sz="1800" dirty="0" smtClean="0">
                          <a:solidFill>
                            <a:srgbClr val="002060"/>
                          </a:solidFill>
                          <a:latin typeface="+mn-lt"/>
                        </a:rPr>
                        <a:t>Программа «Хронограф» </a:t>
                      </a:r>
                      <a:r>
                        <a:rPr lang="en-US" sz="1800" dirty="0" smtClean="0">
                          <a:solidFill>
                            <a:srgbClr val="002060"/>
                          </a:solidFill>
                          <a:latin typeface="+mn-lt"/>
                          <a:hlinkClick r:id="rId2"/>
                        </a:rPr>
                        <a:t>https://vk.com/audios-12330124</a:t>
                      </a:r>
                      <a:r>
                        <a:rPr lang="ru-RU" sz="1800" dirty="0" smtClean="0">
                          <a:solidFill>
                            <a:srgbClr val="002060"/>
                          </a:solidFill>
                          <a:latin typeface="+mn-lt"/>
                        </a:rPr>
                        <a:t> </a:t>
                      </a:r>
                      <a:endParaRPr lang="ru-RU" sz="1800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002060"/>
                          </a:solidFill>
                          <a:latin typeface="+mn-lt"/>
                        </a:rPr>
                        <a:t>День «Спасибо»</a:t>
                      </a:r>
                      <a:endParaRPr lang="ru-RU" sz="1800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80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14.01.2021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Радио России. Удмуртия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Программа</a:t>
                      </a:r>
                      <a:r>
                        <a:rPr lang="ru-RU" sz="1800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 «</a:t>
                      </a: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Утренние голоса»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  <a:hlinkClick r:id="rId2"/>
                        </a:rPr>
                        <a:t>https://vk.com/audios-12330124</a:t>
                      </a: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Приглашение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на «Добрый</a:t>
                      </a:r>
                      <a:r>
                        <a:rPr lang="ru-RU" sz="1800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 город»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80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25.03.2021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kern="1200" dirty="0" err="1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Авторадио</a:t>
                      </a:r>
                      <a:r>
                        <a:rPr lang="ru-RU" sz="1800" b="0" i="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Ижевск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Программа «Народ хочет знать» </a:t>
                      </a:r>
                      <a:endParaRPr lang="ru-RU" sz="1800" dirty="0" smtClean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О донорстве крови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80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4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26.03.2021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Радио России. Удмуртия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Программа «Утренние</a:t>
                      </a:r>
                      <a:r>
                        <a:rPr lang="ru-RU" sz="1800" b="0" i="0" kern="1200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голоса»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3"/>
                        </a:rPr>
                        <a:t>https://vk.com/podcast-172176372_456239632</a:t>
                      </a:r>
                      <a:r>
                        <a:rPr lang="ru-RU" sz="1800" b="0" i="0" kern="1200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sz="1800" dirty="0" smtClean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Донорская весна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80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5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29.03.2021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u="none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Радио «Моя Удмуртия» </a:t>
                      </a:r>
                      <a:r>
                        <a:rPr lang="en-US" sz="18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  <a:hlinkClick r:id="rId4"/>
                        </a:rPr>
                        <a:t>http://www.myudm.ru/novaya-studiya-16?fbclid=IwAR2ziopRYh0huuRVaVatOjTfUDJuEdgWPLing3hJzSC2UYNlTkC9nQ6IwIY</a:t>
                      </a: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Донорство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Заголовок 2"/>
          <p:cNvSpPr txBox="1">
            <a:spLocks/>
          </p:cNvSpPr>
          <p:nvPr/>
        </p:nvSpPr>
        <p:spPr>
          <a:xfrm>
            <a:off x="2123728" y="22438"/>
            <a:ext cx="6853277" cy="131832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Лихачёва О.М. </a:t>
            </a:r>
          </a:p>
          <a:p>
            <a:r>
              <a:rPr lang="ru-RU" alt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Работа со СМИ</a:t>
            </a:r>
          </a:p>
          <a:p>
            <a:pPr algn="r"/>
            <a:endParaRPr lang="ru-RU" alt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48346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6232625"/>
              </p:ext>
            </p:extLst>
          </p:nvPr>
        </p:nvGraphicFramePr>
        <p:xfrm>
          <a:off x="323528" y="1556792"/>
          <a:ext cx="8496946" cy="35854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17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6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016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673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00431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Печатные СМИ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80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002060"/>
                          </a:solidFill>
                          <a:latin typeface="+mn-lt"/>
                        </a:rPr>
                        <a:t>14.01.2021</a:t>
                      </a:r>
                      <a:endParaRPr lang="ru-RU" sz="2000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rgbClr val="002060"/>
                          </a:solidFill>
                          <a:latin typeface="+mn-lt"/>
                        </a:rPr>
                        <a:t>Газета «Удмурт </a:t>
                      </a:r>
                      <a:r>
                        <a:rPr lang="ru-RU" sz="2000" dirty="0" err="1" smtClean="0">
                          <a:solidFill>
                            <a:srgbClr val="002060"/>
                          </a:solidFill>
                          <a:latin typeface="+mn-lt"/>
                        </a:rPr>
                        <a:t>Дунне</a:t>
                      </a:r>
                      <a:r>
                        <a:rPr lang="ru-RU" sz="2000" dirty="0" smtClean="0">
                          <a:solidFill>
                            <a:srgbClr val="002060"/>
                          </a:solidFill>
                          <a:latin typeface="+mn-lt"/>
                        </a:rPr>
                        <a:t>» №1.2021</a:t>
                      </a:r>
                    </a:p>
                    <a:p>
                      <a:r>
                        <a:rPr lang="ru-RU" sz="2000" dirty="0" smtClean="0">
                          <a:solidFill>
                            <a:srgbClr val="002060"/>
                          </a:solidFill>
                          <a:latin typeface="+mn-lt"/>
                        </a:rPr>
                        <a:t>Электронный аналог</a:t>
                      </a:r>
                    </a:p>
                    <a:p>
                      <a:r>
                        <a:rPr lang="en-US" sz="2000" dirty="0" smtClean="0">
                          <a:solidFill>
                            <a:srgbClr val="002060"/>
                          </a:solidFill>
                          <a:latin typeface="+mn-lt"/>
                          <a:hlinkClick r:id="rId2"/>
                        </a:rPr>
                        <a:t>https://www.yumpu.com/ru/document/read/65202446/1-14-2020-25862</a:t>
                      </a:r>
                      <a:r>
                        <a:rPr lang="ru-RU" sz="2000" dirty="0" smtClean="0">
                          <a:solidFill>
                            <a:srgbClr val="002060"/>
                          </a:solidFill>
                          <a:latin typeface="+mn-lt"/>
                        </a:rPr>
                        <a:t> </a:t>
                      </a:r>
                      <a:endParaRPr lang="ru-RU" sz="2000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002060"/>
                          </a:solidFill>
                          <a:latin typeface="+mn-lt"/>
                        </a:rPr>
                        <a:t>Ольга Лихачёва: Что отдаешь, то и возвращается</a:t>
                      </a:r>
                      <a:endParaRPr lang="ru-RU" sz="2000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80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29.03.2021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Газета «Успех</a:t>
                      </a:r>
                      <a:r>
                        <a:rPr lang="ru-RU" sz="2000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 каждому» №12.2021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О донорстве крови. Ольга Лихачёва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80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Январь 2021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Журнал «Республика» №1.2021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Нас ждут великие дела. Ольга Лихачёва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Заголовок 2"/>
          <p:cNvSpPr txBox="1">
            <a:spLocks/>
          </p:cNvSpPr>
          <p:nvPr/>
        </p:nvSpPr>
        <p:spPr>
          <a:xfrm>
            <a:off x="2123728" y="22438"/>
            <a:ext cx="6853277" cy="131832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Лихачёва О.М. </a:t>
            </a:r>
          </a:p>
          <a:p>
            <a:r>
              <a:rPr lang="ru-RU" alt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Работа со СМИ</a:t>
            </a:r>
          </a:p>
          <a:p>
            <a:pPr algn="r"/>
            <a:endParaRPr lang="ru-RU" alt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94415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4523DB-1951-B152-917E-736B33E3F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955" y="1628800"/>
            <a:ext cx="7987202" cy="2016224"/>
          </a:xfrm>
          <a:solidFill>
            <a:schemeClr val="bg2">
              <a:lumMod val="90000"/>
            </a:schemeClr>
          </a:solidFill>
        </p:spPr>
        <p:txBody>
          <a:bodyPr vert="horz" lIns="68580" tIns="34290" rIns="68580" bIns="34290" rtlCol="0" anchor="b">
            <a:normAutofit/>
          </a:bodyPr>
          <a:lstStyle/>
          <a:p>
            <a:pPr algn="ctr"/>
            <a:r>
              <a:rPr lang="en-US" sz="2700" b="1" dirty="0" err="1">
                <a:solidFill>
                  <a:srgbClr val="C42F2F"/>
                </a:solidFill>
                <a:latin typeface="Times New Roman"/>
                <a:cs typeface="Calibri Light"/>
              </a:rPr>
              <a:t>Команда</a:t>
            </a:r>
            <a:r>
              <a:rPr lang="en-US" sz="2700" b="1" dirty="0">
                <a:solidFill>
                  <a:srgbClr val="C42F2F"/>
                </a:solidFill>
                <a:latin typeface="Times New Roman"/>
                <a:cs typeface="Calibri Light"/>
              </a:rPr>
              <a:t> </a:t>
            </a:r>
            <a:r>
              <a:rPr lang="en-US" sz="2700" b="1" dirty="0" err="1">
                <a:solidFill>
                  <a:srgbClr val="C42F2F"/>
                </a:solidFill>
                <a:latin typeface="Times New Roman"/>
                <a:cs typeface="Calibri Light"/>
              </a:rPr>
              <a:t>музея</a:t>
            </a:r>
            <a:r>
              <a:rPr lang="en-US" sz="2700" b="1" dirty="0">
                <a:solidFill>
                  <a:srgbClr val="C42F2F"/>
                </a:solidFill>
                <a:latin typeface="Times New Roman"/>
                <a:cs typeface="Calibri Light"/>
              </a:rPr>
              <a:t> - </a:t>
            </a:r>
            <a:r>
              <a:rPr lang="en-US" sz="2700" b="1" dirty="0" err="1">
                <a:solidFill>
                  <a:srgbClr val="C42F2F"/>
                </a:solidFill>
                <a:latin typeface="Times New Roman"/>
                <a:cs typeface="Calibri Light"/>
              </a:rPr>
              <a:t>победители</a:t>
            </a:r>
            <a:r>
              <a:rPr lang="en-US" sz="2700" b="1" dirty="0">
                <a:solidFill>
                  <a:srgbClr val="C42F2F"/>
                </a:solidFill>
                <a:latin typeface="Times New Roman"/>
                <a:cs typeface="Calibri Light"/>
              </a:rPr>
              <a:t> </a:t>
            </a:r>
            <a:br>
              <a:rPr lang="en-US" sz="2700" b="1" dirty="0">
                <a:solidFill>
                  <a:srgbClr val="C42F2F"/>
                </a:solidFill>
                <a:latin typeface="Times New Roman"/>
                <a:cs typeface="Calibri Light"/>
              </a:rPr>
            </a:br>
            <a:r>
              <a:rPr lang="en-US" sz="2700" b="1" dirty="0" err="1">
                <a:solidFill>
                  <a:srgbClr val="C42F2F"/>
                </a:solidFill>
                <a:latin typeface="Times New Roman"/>
                <a:cs typeface="Calibri Light"/>
              </a:rPr>
              <a:t>Всероссийского</a:t>
            </a:r>
            <a:r>
              <a:rPr lang="en-US" sz="2700" b="1" dirty="0">
                <a:solidFill>
                  <a:srgbClr val="C42F2F"/>
                </a:solidFill>
                <a:latin typeface="Times New Roman"/>
                <a:cs typeface="Calibri Light"/>
              </a:rPr>
              <a:t> </a:t>
            </a:r>
            <a:r>
              <a:rPr lang="en-US" sz="2700" b="1" dirty="0" err="1">
                <a:solidFill>
                  <a:srgbClr val="C42F2F"/>
                </a:solidFill>
                <a:latin typeface="Times New Roman"/>
                <a:cs typeface="Calibri Light"/>
              </a:rPr>
              <a:t>конкурса</a:t>
            </a:r>
            <a:r>
              <a:rPr lang="en-US" sz="2700" b="1" dirty="0">
                <a:solidFill>
                  <a:srgbClr val="C42F2F"/>
                </a:solidFill>
                <a:latin typeface="Times New Roman"/>
                <a:cs typeface="Calibri Light"/>
              </a:rPr>
              <a:t> </a:t>
            </a:r>
            <a:br>
              <a:rPr lang="en-US" sz="2700" b="1" dirty="0">
                <a:solidFill>
                  <a:srgbClr val="C42F2F"/>
                </a:solidFill>
                <a:latin typeface="Times New Roman"/>
                <a:cs typeface="Calibri Light"/>
              </a:rPr>
            </a:br>
            <a:r>
              <a:rPr lang="en-US" sz="2700" b="1" dirty="0" err="1">
                <a:solidFill>
                  <a:srgbClr val="C42F2F"/>
                </a:solidFill>
                <a:latin typeface="Times New Roman"/>
                <a:cs typeface="Calibri Light"/>
              </a:rPr>
              <a:t>музеев</a:t>
            </a:r>
            <a:r>
              <a:rPr lang="en-US" sz="2700" b="1" dirty="0">
                <a:solidFill>
                  <a:srgbClr val="C42F2F"/>
                </a:solidFill>
                <a:latin typeface="Times New Roman"/>
                <a:cs typeface="Calibri Light"/>
              </a:rPr>
              <a:t> </a:t>
            </a:r>
            <a:r>
              <a:rPr lang="en-US" sz="2700" b="1" dirty="0" err="1">
                <a:solidFill>
                  <a:srgbClr val="C42F2F"/>
                </a:solidFill>
                <a:latin typeface="Times New Roman"/>
                <a:cs typeface="Calibri Light"/>
              </a:rPr>
              <a:t>образовательных</a:t>
            </a:r>
            <a:r>
              <a:rPr lang="en-US" sz="2700" b="1" dirty="0">
                <a:solidFill>
                  <a:srgbClr val="C42F2F"/>
                </a:solidFill>
                <a:latin typeface="Times New Roman"/>
                <a:cs typeface="Calibri Light"/>
              </a:rPr>
              <a:t> </a:t>
            </a:r>
            <a:r>
              <a:rPr lang="en-US" sz="2700" b="1" dirty="0" err="1">
                <a:solidFill>
                  <a:srgbClr val="C42F2F"/>
                </a:solidFill>
                <a:latin typeface="Times New Roman"/>
                <a:cs typeface="Calibri Light"/>
              </a:rPr>
              <a:t>учреждений</a:t>
            </a:r>
            <a:r>
              <a:rPr lang="en-US" sz="2700" b="1" dirty="0">
                <a:solidFill>
                  <a:srgbClr val="C42F2F"/>
                </a:solidFill>
                <a:latin typeface="Times New Roman"/>
                <a:cs typeface="Calibri Light"/>
              </a:rPr>
              <a:t> </a:t>
            </a:r>
            <a:br>
              <a:rPr lang="en-US" sz="2700" b="1" dirty="0">
                <a:solidFill>
                  <a:srgbClr val="C42F2F"/>
                </a:solidFill>
                <a:latin typeface="Times New Roman"/>
                <a:cs typeface="Calibri Light"/>
              </a:rPr>
            </a:br>
            <a:r>
              <a:rPr lang="en-US" sz="2700" b="1" dirty="0">
                <a:solidFill>
                  <a:srgbClr val="C42F2F"/>
                </a:solidFill>
                <a:latin typeface="Times New Roman"/>
                <a:cs typeface="Calibri Light"/>
              </a:rPr>
              <a:t>"</a:t>
            </a:r>
            <a:r>
              <a:rPr lang="en-US" sz="2700" b="1" dirty="0" err="1">
                <a:solidFill>
                  <a:srgbClr val="C42F2F"/>
                </a:solidFill>
                <a:latin typeface="Times New Roman"/>
                <a:cs typeface="Calibri Light"/>
              </a:rPr>
              <a:t>Культурный</a:t>
            </a:r>
            <a:r>
              <a:rPr lang="en-US" sz="2700" b="1" dirty="0">
                <a:solidFill>
                  <a:srgbClr val="C42F2F"/>
                </a:solidFill>
                <a:latin typeface="Times New Roman"/>
                <a:cs typeface="Calibri Light"/>
              </a:rPr>
              <a:t> </a:t>
            </a:r>
            <a:r>
              <a:rPr lang="en-US" sz="2700" b="1" dirty="0" err="1">
                <a:solidFill>
                  <a:srgbClr val="C42F2F"/>
                </a:solidFill>
                <a:latin typeface="Times New Roman"/>
                <a:cs typeface="Calibri Light"/>
              </a:rPr>
              <a:t>маршрут</a:t>
            </a:r>
            <a:r>
              <a:rPr lang="en-US" sz="2700" b="1" dirty="0">
                <a:solidFill>
                  <a:srgbClr val="C42F2F"/>
                </a:solidFill>
                <a:latin typeface="Times New Roman"/>
                <a:cs typeface="Calibri Light"/>
              </a:rPr>
              <a:t>"</a:t>
            </a:r>
          </a:p>
        </p:txBody>
      </p:sp>
      <p:pic>
        <p:nvPicPr>
          <p:cNvPr id="5" name="Рисунок 5" descr="Изображение выглядит как человек, в позе, стоит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F28EEB1A-1076-CDBE-5E20-806B970915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792" y="4122375"/>
            <a:ext cx="2848152" cy="2342605"/>
          </a:xfrm>
          <a:prstGeom prst="rect">
            <a:avLst/>
          </a:prstGeom>
        </p:spPr>
      </p:pic>
      <p:pic>
        <p:nvPicPr>
          <p:cNvPr id="4" name="Рисунок 4" descr="Изображение выглядит как человек, толпа&#10;&#10;Автоматически созданное описание">
            <a:extLst>
              <a:ext uri="{FF2B5EF4-FFF2-40B4-BE49-F238E27FC236}">
                <a16:creationId xmlns:a16="http://schemas.microsoft.com/office/drawing/2014/main" id="{BFF86574-422A-FAD0-21D1-BD21BAB4DF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949005" y="4264782"/>
            <a:ext cx="2848152" cy="2057789"/>
          </a:xfrm>
          <a:prstGeom prst="rect">
            <a:avLst/>
          </a:prstGeom>
        </p:spPr>
      </p:pic>
      <p:pic>
        <p:nvPicPr>
          <p:cNvPr id="3" name="Рисунок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B7F70276-43B8-5A07-78FB-3B1777E584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3861356"/>
            <a:ext cx="2017986" cy="286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47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12976"/>
            <a:ext cx="2362200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362200" y="1196752"/>
            <a:ext cx="6172200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Городская опорная площадка</a:t>
            </a:r>
          </a:p>
          <a:p>
            <a:pPr algn="ctr" eaLnBrk="1" hangingPunct="1">
              <a:defRPr/>
            </a:pPr>
            <a:r>
              <a:rPr lang="ru-RU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«ВОЛОНТЕРСКОЕ ДВИЖЕНИЕ ШКОЛЬНИКОВ ГОРОДА 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ИЖЕВСКА» 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algn="ctr" eaLnBrk="1" hangingPunct="1">
              <a:defRPr/>
            </a:pP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algn="ctr" eaLnBrk="1" hangingPunct="1">
              <a:defRPr/>
            </a:pP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на базе МБОУ ДО ЦДТ Устиновского района г. Ижевска</a:t>
            </a:r>
            <a:endParaRPr lang="ru-RU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096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9144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 Box 14"/>
          <p:cNvSpPr txBox="1">
            <a:spLocks noChangeArrowheads="1"/>
          </p:cNvSpPr>
          <p:nvPr/>
        </p:nvSpPr>
        <p:spPr bwMode="auto">
          <a:xfrm>
            <a:off x="5181600" y="3429000"/>
            <a:ext cx="2286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0" y="381000"/>
            <a:ext cx="8458200" cy="6062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685800" indent="-685800" algn="just" eaLnBrk="1" hangingPunct="1">
              <a:buFont typeface="Arial" panose="020B0604020202020204" pitchFamily="34" charset="0"/>
              <a:buChar char="•"/>
              <a:defRPr/>
            </a:pPr>
            <a:r>
              <a:rPr lang="ru-RU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Количество участников (</a:t>
            </a:r>
            <a: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волонтерских отрядов) – более 60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,</a:t>
            </a:r>
          </a:p>
          <a:p>
            <a:pPr algn="just" eaLnBrk="1" hangingPunct="1">
              <a:defRPr/>
            </a:pP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      </a:t>
            </a:r>
            <a: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отряды созданы на базе школ и учреждений  </a:t>
            </a:r>
          </a:p>
          <a:p>
            <a:pPr algn="just" eaLnBrk="1" hangingPunct="1">
              <a:defRPr/>
            </a:pPr>
            <a: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      дополнительного образования,        </a:t>
            </a:r>
          </a:p>
          <a:p>
            <a:pPr marL="685800" indent="-685800" algn="just" eaLnBrk="1" hangingPunct="1">
              <a:buFont typeface="Arial" panose="020B0604020202020204" pitchFamily="34" charset="0"/>
              <a:buChar char="•"/>
              <a:defRPr/>
            </a:pP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Количество участников (волонтеров) </a:t>
            </a:r>
            <a: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– более 2000 человек, возраст с7 до 17 лет,</a:t>
            </a:r>
          </a:p>
          <a:p>
            <a:pPr algn="just" eaLnBrk="1" hangingPunct="1">
              <a:defRPr/>
            </a:pPr>
            <a:endParaRPr lang="ru-RU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marL="685800" indent="-685800" algn="just" eaLnBrk="1" hangingPunct="1">
              <a:buFont typeface="Arial" panose="020B0604020202020204" pitchFamily="34" charset="0"/>
              <a:buChar char="•"/>
              <a:defRPr/>
            </a:pPr>
            <a: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В каждом районе города  работает 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координатор</a:t>
            </a:r>
            <a: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волонтерского движения (методист ДО или учитель СОШ),</a:t>
            </a:r>
          </a:p>
          <a:p>
            <a:pPr marL="685800" indent="-685800" algn="just" eaLnBrk="1" hangingPunct="1">
              <a:buFont typeface="Arial" panose="020B0604020202020204" pitchFamily="34" charset="0"/>
              <a:buChar char="•"/>
              <a:defRPr/>
            </a:pPr>
            <a: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Деятельность осуществляется на 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двух </a:t>
            </a:r>
            <a: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уровнях – педагогический и ученический.</a:t>
            </a:r>
          </a:p>
          <a:p>
            <a:pPr marL="685800" indent="-685800" algn="just" eaLnBrk="1" hangingPunct="1">
              <a:buFont typeface="Arial" panose="020B0604020202020204" pitchFamily="34" charset="0"/>
              <a:buChar char="•"/>
              <a:defRPr/>
            </a:pPr>
            <a:endParaRPr lang="ru-RU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73070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WordArt 5"/>
          <p:cNvSpPr>
            <a:spLocks noChangeArrowheads="1" noChangeShapeType="1" noTextEdit="1"/>
          </p:cNvSpPr>
          <p:nvPr/>
        </p:nvSpPr>
        <p:spPr bwMode="auto">
          <a:xfrm>
            <a:off x="1981200" y="609600"/>
            <a:ext cx="54864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2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8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2000" y="533400"/>
            <a:ext cx="7543800" cy="57546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Ученический уровень:</a:t>
            </a:r>
          </a:p>
          <a:p>
            <a:pPr marL="457200" indent="-457200" algn="just" eaLnBrk="1" hangingPunct="1"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Для волонтеров проводится обучение в форме  мастер – классов, семинаров, встреч с интересными людьми, элективных курсов  краткосрочных от 1 дня до долговременных до 2 месяцев (Академия волонтеров),</a:t>
            </a:r>
          </a:p>
          <a:p>
            <a:pPr marL="457200" indent="-457200" algn="just" eaLnBrk="1" hangingPunct="1"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Для стимулирования и поощрения волонтеров – с 14 лет  выдаются волонтёрские книжки, самые активные имеют возможность побывать в ВДЦ «Орленок», ФДЦ «Артек», ВДЦ «Смена» на всероссийских профильных сменах.</a:t>
            </a:r>
          </a:p>
          <a:p>
            <a:pPr marL="457200" indent="-457200" algn="just" eaLnBrk="1" hangingPunct="1"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Лидеры отрядов представляют свой опыт, участвуя в конкурсах «Лидер 21 века», «Доброволец Удмуртии» и другие.</a:t>
            </a:r>
          </a:p>
          <a:p>
            <a:pPr marL="457200" indent="-457200" algn="just" eaLnBrk="1" hangingPunct="1">
              <a:buFont typeface="Arial" panose="020B0604020202020204" pitchFamily="34" charset="0"/>
              <a:buChar char="•"/>
              <a:defRPr/>
            </a:pPr>
            <a:endParaRPr lang="ru-RU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71738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381000"/>
            <a:ext cx="8183562" cy="613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41334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ChangeArrowheads="1"/>
          </p:cNvSpPr>
          <p:nvPr/>
        </p:nvSpPr>
        <p:spPr bwMode="auto">
          <a:xfrm>
            <a:off x="280788" y="1412776"/>
            <a:ext cx="8645525" cy="53553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>
            <a:lvl1pPr defTabSz="-635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defTabSz="-635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defTabSz="-635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defTabSz="-635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defTabSz="-635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894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894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894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894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cap="all" dirty="0" smtClean="0">
                <a:solidFill>
                  <a:srgbClr val="002060"/>
                </a:solidFill>
                <a:latin typeface="+mn-lt"/>
              </a:rPr>
              <a:t>МБОУ ДО ЦДТ (</a:t>
            </a:r>
            <a:r>
              <a:rPr lang="ru-RU" b="1" dirty="0" smtClean="0">
                <a:solidFill>
                  <a:srgbClr val="002060"/>
                </a:solidFill>
                <a:latin typeface="+mn-lt"/>
              </a:rPr>
              <a:t>здание по адресу ул. Труда, 2)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2060"/>
                </a:solidFill>
                <a:latin typeface="+mn-lt"/>
              </a:rPr>
              <a:t>имеет 7 учебных кабинетов: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dirty="0" smtClean="0">
                <a:latin typeface="+mn-lt"/>
              </a:rPr>
              <a:t>театральный зал;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dirty="0" smtClean="0">
                <a:latin typeface="+mn-lt"/>
              </a:rPr>
              <a:t>кабинет моделирования и конструирования одежды;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dirty="0" smtClean="0">
                <a:latin typeface="+mn-lt"/>
              </a:rPr>
              <a:t>кабинет фольклора;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dirty="0" smtClean="0">
                <a:latin typeface="+mn-lt"/>
              </a:rPr>
              <a:t>кабинет рукоделия;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dirty="0" smtClean="0">
                <a:latin typeface="+mn-lt"/>
              </a:rPr>
              <a:t>кабинет декоративно-прикладного творчества;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dirty="0" smtClean="0">
                <a:latin typeface="+mn-lt"/>
              </a:rPr>
              <a:t>кабинет ИЗО;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dirty="0" smtClean="0">
                <a:latin typeface="+mn-lt"/>
              </a:rPr>
              <a:t>танцевальный зал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2060"/>
                </a:solidFill>
                <a:latin typeface="+mn-lt"/>
              </a:rPr>
              <a:t>МБОУ ДО ЦДТ (по адресу ул. Союзная, 75)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2060"/>
                </a:solidFill>
                <a:latin typeface="+mn-lt"/>
              </a:rPr>
              <a:t>имеет 5 учебных кабинетов</a:t>
            </a:r>
            <a:r>
              <a:rPr lang="ru-RU" dirty="0" smtClean="0">
                <a:latin typeface="+mn-lt"/>
              </a:rPr>
              <a:t>: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dirty="0" smtClean="0">
                <a:latin typeface="+mn-lt"/>
              </a:rPr>
              <a:t>театральный зал;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dirty="0" smtClean="0">
                <a:latin typeface="+mn-lt"/>
              </a:rPr>
              <a:t>танцевальный зал;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dirty="0" smtClean="0">
                <a:latin typeface="+mn-lt"/>
              </a:rPr>
              <a:t>кабинет ИЗО;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dirty="0" smtClean="0">
                <a:latin typeface="+mn-lt"/>
              </a:rPr>
              <a:t>кабинет керамики;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dirty="0" smtClean="0">
                <a:latin typeface="+mn-lt"/>
              </a:rPr>
              <a:t>актовый зал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2060"/>
                </a:solidFill>
                <a:latin typeface="+mn-lt"/>
              </a:rPr>
              <a:t>МБОУ ДО ЦДТ (по адресу ул. Союзная, </a:t>
            </a:r>
            <a:r>
              <a:rPr lang="ru-RU" b="1" dirty="0" smtClean="0">
                <a:solidFill>
                  <a:srgbClr val="002060"/>
                </a:solidFill>
                <a:latin typeface="+mn-lt"/>
              </a:rPr>
              <a:t>149)</a:t>
            </a:r>
            <a:endParaRPr lang="ru-RU" b="1" dirty="0">
              <a:solidFill>
                <a:srgbClr val="002060"/>
              </a:solidFill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chemeClr val="bg1"/>
                </a:solidFill>
                <a:latin typeface="+mn-lt"/>
              </a:rPr>
              <a:t>Музей «Ист</a:t>
            </a:r>
            <a:r>
              <a:rPr lang="ru-RU" dirty="0" smtClean="0">
                <a:latin typeface="+mn-lt"/>
              </a:rPr>
              <a:t>ория Устиновского района»: три зала, 2 методических и 1 </a:t>
            </a:r>
            <a:r>
              <a:rPr lang="ru-RU" dirty="0" smtClean="0">
                <a:solidFill>
                  <a:schemeClr val="bg1"/>
                </a:solidFill>
                <a:latin typeface="+mn-lt"/>
              </a:rPr>
              <a:t>учебный кабинет</a:t>
            </a:r>
          </a:p>
        </p:txBody>
      </p:sp>
      <p:sp>
        <p:nvSpPr>
          <p:cNvPr id="4" name="Заголовок 1"/>
          <p:cNvSpPr txBox="1"/>
          <p:nvPr/>
        </p:nvSpPr>
        <p:spPr>
          <a:xfrm>
            <a:off x="1302941" y="188640"/>
            <a:ext cx="7841059" cy="10795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defRPr/>
            </a:pPr>
            <a:r>
              <a:rPr lang="ru-RU" alt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Материально-техническое обеспечение и оснащенность образовательного процесса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8" y="304800"/>
            <a:ext cx="8437562" cy="632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33689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WordArt 5"/>
          <p:cNvSpPr>
            <a:spLocks noChangeArrowheads="1" noChangeShapeType="1" noTextEdit="1"/>
          </p:cNvSpPr>
          <p:nvPr/>
        </p:nvSpPr>
        <p:spPr bwMode="auto">
          <a:xfrm>
            <a:off x="1981200" y="609600"/>
            <a:ext cx="54864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2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8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2000" y="533400"/>
            <a:ext cx="7543800" cy="66167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Сотрудничество с  организациями  и учреждениями в рамках программы:</a:t>
            </a:r>
          </a:p>
          <a:p>
            <a:pPr marL="342900" indent="-342900" algn="just" eaLnBrk="1" hangingPunct="1"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Международный союз СПО ФДО г. Москва,</a:t>
            </a:r>
          </a:p>
          <a:p>
            <a:pPr marL="342900" indent="-342900" algn="just" eaLnBrk="1" hangingPunct="1"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МГУ им. </a:t>
            </a:r>
            <a:r>
              <a:rPr lang="ru-RU" sz="2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М.В.Ломоносова</a:t>
            </a:r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,</a:t>
            </a:r>
          </a:p>
          <a:p>
            <a:pPr marL="342900" indent="-342900" algn="just" eaLnBrk="1" hangingPunct="1"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Общероссийская общественная организация РСМ,</a:t>
            </a:r>
          </a:p>
          <a:p>
            <a:pPr marL="342900" indent="-342900" algn="just" eaLnBrk="1" hangingPunct="1"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Ассоциация учащейся молодежи «Содружество»,</a:t>
            </a:r>
          </a:p>
          <a:p>
            <a:pPr marL="342900" indent="-342900" algn="just" eaLnBrk="1" hangingPunct="1"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Министерство по физической культуре, спорту и молодежной политике УР (БУ УР РЦРМДД),</a:t>
            </a:r>
          </a:p>
          <a:p>
            <a:pPr marL="342900" indent="-342900" algn="just" eaLnBrk="1" hangingPunct="1"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Министерство здравоохранения УР (республиканский центр медицинской профилактики, центр СПИД, наркологический диспансер, центр диагностики и консультирования),</a:t>
            </a:r>
          </a:p>
          <a:p>
            <a:pPr marL="342900" indent="-342900" algn="just" eaLnBrk="1" hangingPunct="1"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Управление образования Администрации г. Ижевска,</a:t>
            </a:r>
          </a:p>
          <a:p>
            <a:pPr marL="342900" indent="-342900" algn="just" eaLnBrk="1" hangingPunct="1"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Управление по делам молодежи Администрации г. Ижевска,</a:t>
            </a:r>
          </a:p>
          <a:p>
            <a:pPr marL="342900" indent="-342900" algn="just" eaLnBrk="1" hangingPunct="1"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Управление МВД УР по г. Ижевска (общественный совет, ФСКН, ЦВИНП)</a:t>
            </a:r>
          </a:p>
          <a:p>
            <a:pPr marL="342900" indent="-342900" algn="just" eaLnBrk="1" hangingPunct="1">
              <a:buFont typeface="Arial" panose="020B0604020202020204" pitchFamily="34" charset="0"/>
              <a:buChar char="•"/>
              <a:defRPr/>
            </a:pPr>
            <a:endParaRPr lang="ru-RU" sz="2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marL="342900" indent="-342900" algn="just" eaLnBrk="1" hangingPunct="1">
              <a:buFont typeface="Arial" panose="020B0604020202020204" pitchFamily="34" charset="0"/>
              <a:buChar char="•"/>
              <a:defRPr/>
            </a:pPr>
            <a:endParaRPr lang="ru-RU" sz="2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marL="457200" indent="-457200" algn="just" eaLnBrk="1" hangingPunct="1">
              <a:buFont typeface="Arial" panose="020B0604020202020204" pitchFamily="34" charset="0"/>
              <a:buChar char="•"/>
              <a:defRPr/>
            </a:pPr>
            <a:endParaRPr lang="ru-RU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4747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0"/>
            <a:ext cx="8839200" cy="521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35717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12738"/>
            <a:ext cx="8545513" cy="624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2940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3" y="304800"/>
            <a:ext cx="8307387" cy="597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58357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39506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WordArt 5"/>
          <p:cNvSpPr>
            <a:spLocks noChangeArrowheads="1" noChangeShapeType="1" noTextEdit="1"/>
          </p:cNvSpPr>
          <p:nvPr/>
        </p:nvSpPr>
        <p:spPr bwMode="auto">
          <a:xfrm>
            <a:off x="1981200" y="609600"/>
            <a:ext cx="54864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2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8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2000" y="533400"/>
            <a:ext cx="7543800" cy="67405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Основные направления деятельности по программе:</a:t>
            </a:r>
          </a:p>
          <a:p>
            <a:pPr algn="ctr" eaLnBrk="1" hangingPunct="1">
              <a:defRPr/>
            </a:pP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marL="514350" indent="-514350" algn="just" eaLnBrk="1" hangingPunct="1">
              <a:buFont typeface="+mj-lt"/>
              <a:buAutoNum type="arabicPeriod"/>
              <a:defRPr/>
            </a:pPr>
            <a: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Пропаганда здорового образа жизни и профилактика вредных зависимостей среди своих сверстников.</a:t>
            </a:r>
          </a:p>
          <a:p>
            <a:pPr algn="ctr" eaLnBrk="1" hangingPunct="1">
              <a:defRPr/>
            </a:pPr>
            <a:endParaRPr lang="ru-RU" sz="2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marL="342900" indent="-342900" algn="just" eaLnBrk="1" hangingPunct="1">
              <a:buFont typeface="Arial" panose="020B0604020202020204" pitchFamily="34" charset="0"/>
              <a:buChar char="•"/>
              <a:defRPr/>
            </a:pPr>
            <a: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Традиционные  мероприятия – «Академия волонтёров», фестиваль социальных акций, фестиваль волонтерского творчества (лауреаты международного фестиваля «Забава»), уроки здоровья, игровые профилактические программы и другие.</a:t>
            </a:r>
          </a:p>
          <a:p>
            <a:pPr marL="342900" indent="-342900" algn="just" eaLnBrk="1" hangingPunct="1">
              <a:buFont typeface="Arial" panose="020B0604020202020204" pitchFamily="34" charset="0"/>
              <a:buChar char="•"/>
              <a:defRPr/>
            </a:pPr>
            <a:endParaRPr lang="ru-RU" sz="2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marL="457200" indent="-457200" algn="just" eaLnBrk="1" hangingPunct="1">
              <a:buFont typeface="Arial" panose="020B0604020202020204" pitchFamily="34" charset="0"/>
              <a:buChar char="•"/>
              <a:defRPr/>
            </a:pPr>
            <a:endParaRPr lang="ru-RU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88477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00100" y="696913"/>
            <a:ext cx="7543800" cy="1384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800" b="1" dirty="0">
                <a:solidFill>
                  <a:schemeClr val="bg2">
                    <a:lumMod val="25000"/>
                  </a:schemeClr>
                </a:solidFill>
                <a:latin typeface="Arial" charset="0"/>
                <a:cs typeface="Arial" charset="0"/>
              </a:rPr>
              <a:t>ПРОПАГАНДА  ЗДОРОВОГО ОБРАЗА ЖИЗНИ И ПРОФИЛАКТИКА ВРЕДНЫХ ЗАВИСИМОСТЕЙ </a:t>
            </a:r>
          </a:p>
        </p:txBody>
      </p:sp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2286000"/>
            <a:ext cx="4222750" cy="287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05200"/>
            <a:ext cx="4406900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00246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609600"/>
            <a:ext cx="479742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5" y="3200400"/>
            <a:ext cx="5089525" cy="339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" y="304800"/>
            <a:ext cx="3657600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3600" b="1" dirty="0">
                <a:solidFill>
                  <a:schemeClr val="bg2">
                    <a:lumMod val="25000"/>
                  </a:schemeClr>
                </a:solidFill>
                <a:latin typeface="Arial" charset="0"/>
                <a:cs typeface="Arial" charset="0"/>
              </a:rPr>
              <a:t>ЭЛЕКТИВНЫЕ КУРСЫ</a:t>
            </a:r>
          </a:p>
        </p:txBody>
      </p:sp>
    </p:spTree>
    <p:extLst>
      <p:ext uri="{BB962C8B-B14F-4D97-AF65-F5344CB8AC3E}">
        <p14:creationId xmlns:p14="http://schemas.microsoft.com/office/powerpoint/2010/main" val="22651110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9200" y="457200"/>
            <a:ext cx="72390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3600" b="1" dirty="0">
                <a:solidFill>
                  <a:schemeClr val="bg2">
                    <a:lumMod val="25000"/>
                  </a:schemeClr>
                </a:solidFill>
                <a:latin typeface="Arial" charset="0"/>
                <a:cs typeface="Arial" charset="0"/>
              </a:rPr>
              <a:t>СОЦИАЛЬНЫЕ АКЦИИ</a:t>
            </a:r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038" y="3687763"/>
            <a:ext cx="46228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425" y="1112838"/>
            <a:ext cx="3787775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24000"/>
            <a:ext cx="3452813" cy="460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52510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/>
          <p:nvPr/>
        </p:nvSpPr>
        <p:spPr>
          <a:xfrm>
            <a:off x="1259632" y="0"/>
            <a:ext cx="7614903" cy="10795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defRPr/>
            </a:pPr>
            <a:r>
              <a:rPr lang="ru-RU" alt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Лауреат Всероссийского конкурса</a:t>
            </a:r>
          </a:p>
          <a:p>
            <a:pPr algn="r">
              <a:defRPr/>
            </a:pPr>
            <a:r>
              <a:rPr lang="ru-RU" alt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alt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«500 лучших образовательных организаций страны- 2022»</a:t>
            </a:r>
            <a:endParaRPr lang="ru-RU" alt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716016" y="1556792"/>
            <a:ext cx="396044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b="1" dirty="0" smtClean="0">
                <a:solidFill>
                  <a:srgbClr val="002060"/>
                </a:solidFill>
              </a:rPr>
              <a:t>Диплом Лауреата</a:t>
            </a:r>
          </a:p>
          <a:p>
            <a:pPr algn="ctr">
              <a:lnSpc>
                <a:spcPct val="150000"/>
              </a:lnSpc>
            </a:pP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dirty="0">
                <a:solidFill>
                  <a:srgbClr val="002060"/>
                </a:solidFill>
              </a:rPr>
              <a:t>Всероссийского </a:t>
            </a:r>
            <a:r>
              <a:rPr lang="ru-RU" sz="2000" dirty="0" smtClean="0">
                <a:solidFill>
                  <a:srgbClr val="002060"/>
                </a:solidFill>
              </a:rPr>
              <a:t>конкурса</a:t>
            </a:r>
          </a:p>
          <a:p>
            <a:pPr algn="ctr">
              <a:lnSpc>
                <a:spcPct val="150000"/>
              </a:lnSpc>
            </a:pPr>
            <a:r>
              <a:rPr lang="ru-RU" sz="2000" b="1" dirty="0" smtClean="0">
                <a:solidFill>
                  <a:srgbClr val="002060"/>
                </a:solidFill>
              </a:rPr>
              <a:t>«</a:t>
            </a:r>
            <a:r>
              <a:rPr lang="ru-RU" sz="2000" b="1" dirty="0">
                <a:solidFill>
                  <a:srgbClr val="002060"/>
                </a:solidFill>
              </a:rPr>
              <a:t>500 лучших образовательных организаций страны – </a:t>
            </a:r>
            <a:r>
              <a:rPr lang="ru-RU" sz="2000" b="1" dirty="0" smtClean="0">
                <a:solidFill>
                  <a:srgbClr val="002060"/>
                </a:solidFill>
              </a:rPr>
              <a:t>2022» </a:t>
            </a:r>
          </a:p>
          <a:p>
            <a:pPr algn="ctr">
              <a:lnSpc>
                <a:spcPct val="150000"/>
              </a:lnSpc>
            </a:pPr>
            <a:r>
              <a:rPr lang="ru-RU" sz="2000" dirty="0" smtClean="0">
                <a:solidFill>
                  <a:srgbClr val="002060"/>
                </a:solidFill>
              </a:rPr>
              <a:t>в номинации</a:t>
            </a:r>
          </a:p>
          <a:p>
            <a:pPr algn="ctr">
              <a:lnSpc>
                <a:spcPct val="150000"/>
              </a:lnSpc>
            </a:pPr>
            <a:r>
              <a:rPr lang="ru-RU" sz="2000" b="1" dirty="0" smtClean="0">
                <a:solidFill>
                  <a:srgbClr val="002060"/>
                </a:solidFill>
              </a:rPr>
              <a:t>«</a:t>
            </a:r>
            <a:r>
              <a:rPr lang="ru-RU" sz="2000" b="1" dirty="0">
                <a:solidFill>
                  <a:srgbClr val="002060"/>
                </a:solidFill>
              </a:rPr>
              <a:t>Лучшая организация дополнительного образования детей – </a:t>
            </a:r>
            <a:r>
              <a:rPr lang="ru-RU" sz="2000" b="1" dirty="0" smtClean="0">
                <a:solidFill>
                  <a:srgbClr val="002060"/>
                </a:solidFill>
              </a:rPr>
              <a:t>2022»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180226" name="Picture 2" descr="C:\Users\ЦДТ\Documents\ViberDownloads\0-02-0a-d76120d0b5588abac989bb39bb66750bbd97a45068c3e0770fac6ad92dd7f445_647257b6b6a575eb.jpg"/>
          <p:cNvPicPr>
            <a:picLocks noChangeAspect="1" noChangeArrowheads="1"/>
          </p:cNvPicPr>
          <p:nvPr/>
        </p:nvPicPr>
        <p:blipFill>
          <a:blip r:embed="rId2" cstate="print"/>
          <a:srcRect t="5670" r="8021" b="3369"/>
          <a:stretch>
            <a:fillRect/>
          </a:stretch>
        </p:blipFill>
        <p:spPr bwMode="auto">
          <a:xfrm>
            <a:off x="467544" y="1628799"/>
            <a:ext cx="3744416" cy="49461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WordArt 5"/>
          <p:cNvSpPr>
            <a:spLocks noChangeArrowheads="1" noChangeShapeType="1" noTextEdit="1"/>
          </p:cNvSpPr>
          <p:nvPr/>
        </p:nvSpPr>
        <p:spPr bwMode="auto">
          <a:xfrm>
            <a:off x="1981200" y="609600"/>
            <a:ext cx="54864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2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8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2000" y="533400"/>
            <a:ext cx="7543800" cy="544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 2. Милосердие</a:t>
            </a:r>
          </a:p>
          <a:p>
            <a:pPr algn="just" eaLnBrk="1" hangingPunct="1">
              <a:defRPr/>
            </a:pPr>
            <a:endParaRPr lang="ru-RU" sz="2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marL="342900" indent="-342900" algn="just" eaLnBrk="1" hangingPunct="1">
              <a:buFont typeface="Arial" panose="020B0604020202020204" pitchFamily="34" charset="0"/>
              <a:buChar char="•"/>
              <a:defRPr/>
            </a:pPr>
            <a: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Традиционные  мероприятия –  мероприятия в  социальных учреждениях для детей с ОВЗ (мастер – классы, праздники), помощь в проведении спортивных  соревнований для людей с ОВЗ (</a:t>
            </a:r>
            <a:r>
              <a:rPr lang="ru-RU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Бочча</a:t>
            </a:r>
            <a: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, фестиваль инвалидного спорта и другие), акции «Клубок добра», «Звезда Победы» для ветеранов  и одиноких пожилых людей</a:t>
            </a:r>
          </a:p>
          <a:p>
            <a:pPr marL="342900" indent="-342900" algn="just" eaLnBrk="1" hangingPunct="1">
              <a:buFont typeface="Arial" panose="020B0604020202020204" pitchFamily="34" charset="0"/>
              <a:buChar char="•"/>
              <a:defRPr/>
            </a:pPr>
            <a:endParaRPr lang="ru-RU" sz="2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marL="457200" indent="-457200" algn="just" eaLnBrk="1" hangingPunct="1">
              <a:buFont typeface="Arial" panose="020B0604020202020204" pitchFamily="34" charset="0"/>
              <a:buChar char="•"/>
              <a:defRPr/>
            </a:pPr>
            <a:endParaRPr lang="ru-RU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9880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5"/>
          <p:cNvSpPr txBox="1">
            <a:spLocks noChangeArrowheads="1"/>
          </p:cNvSpPr>
          <p:nvPr/>
        </p:nvSpPr>
        <p:spPr bwMode="auto">
          <a:xfrm>
            <a:off x="685800" y="762000"/>
            <a:ext cx="7924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838200" y="304800"/>
            <a:ext cx="7696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Милосердие</a:t>
            </a:r>
          </a:p>
        </p:txBody>
      </p:sp>
      <p:pic>
        <p:nvPicPr>
          <p:cNvPr id="24581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4935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2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2004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34236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9144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810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519363"/>
            <a:ext cx="5410200" cy="405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30738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WordArt 5"/>
          <p:cNvSpPr>
            <a:spLocks noChangeArrowheads="1" noChangeShapeType="1" noTextEdit="1"/>
          </p:cNvSpPr>
          <p:nvPr/>
        </p:nvSpPr>
        <p:spPr bwMode="auto">
          <a:xfrm>
            <a:off x="1981200" y="609600"/>
            <a:ext cx="54864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2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8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2000" y="533400"/>
            <a:ext cx="7543800" cy="37242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 </a:t>
            </a:r>
          </a:p>
          <a:p>
            <a:pPr algn="just" eaLnBrk="1" hangingPunct="1">
              <a:defRPr/>
            </a:pP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2. Экологическое волонтерство</a:t>
            </a:r>
          </a:p>
          <a:p>
            <a:pPr algn="just" eaLnBrk="1" hangingPunct="1">
              <a:defRPr/>
            </a:pPr>
            <a:endParaRPr lang="ru-RU" sz="2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marL="342900" indent="-342900" algn="just" eaLnBrk="1" hangingPunct="1">
              <a:buFont typeface="Arial" panose="020B0604020202020204" pitchFamily="34" charset="0"/>
              <a:buChar char="•"/>
              <a:defRPr/>
            </a:pPr>
            <a: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Традиционные  мероприятия –   акции и субботники, сотрудничество с организацией «Зеленый паровоз» по раздельному сбору мусора. </a:t>
            </a:r>
          </a:p>
          <a:p>
            <a:pPr marL="342900" indent="-342900" algn="just" eaLnBrk="1" hangingPunct="1">
              <a:buFont typeface="Arial" panose="020B0604020202020204" pitchFamily="34" charset="0"/>
              <a:buChar char="•"/>
              <a:defRPr/>
            </a:pPr>
            <a:endParaRPr lang="ru-RU" sz="2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marL="457200" indent="-457200" algn="just" eaLnBrk="1" hangingPunct="1">
              <a:buFont typeface="Arial" panose="020B0604020202020204" pitchFamily="34" charset="0"/>
              <a:buChar char="•"/>
              <a:defRPr/>
            </a:pPr>
            <a:endParaRPr lang="ru-RU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51816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9144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1"/>
          <p:cNvSpPr txBox="1">
            <a:spLocks noChangeArrowheads="1"/>
          </p:cNvSpPr>
          <p:nvPr/>
        </p:nvSpPr>
        <p:spPr bwMode="auto">
          <a:xfrm>
            <a:off x="1371600" y="990600"/>
            <a:ext cx="6172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0" y="620713"/>
            <a:ext cx="72390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Arial" charset="0"/>
                <a:cs typeface="Arial" charset="0"/>
              </a:rPr>
              <a:t>ЭКОЛОГИЯ</a:t>
            </a:r>
          </a:p>
        </p:txBody>
      </p:sp>
      <p:pic>
        <p:nvPicPr>
          <p:cNvPr id="2765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2057400"/>
            <a:ext cx="4887912" cy="366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246188"/>
            <a:ext cx="3517900" cy="525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23451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39688"/>
            <a:ext cx="9144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4964113" cy="372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775" y="2690813"/>
            <a:ext cx="4883150" cy="327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8" y="4327525"/>
            <a:ext cx="3490912" cy="232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965901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WordArt 5"/>
          <p:cNvSpPr>
            <a:spLocks noChangeArrowheads="1" noChangeShapeType="1" noTextEdit="1"/>
          </p:cNvSpPr>
          <p:nvPr/>
        </p:nvSpPr>
        <p:spPr bwMode="auto">
          <a:xfrm>
            <a:off x="1981200" y="609600"/>
            <a:ext cx="54864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2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8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2000" y="533400"/>
            <a:ext cx="7543800" cy="41544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 </a:t>
            </a:r>
          </a:p>
          <a:p>
            <a:pPr algn="just" eaLnBrk="1" hangingPunct="1">
              <a:defRPr/>
            </a:pP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2. Спортивно – оздоровительная деятельность:</a:t>
            </a:r>
          </a:p>
          <a:p>
            <a:pPr algn="just" eaLnBrk="1" hangingPunct="1">
              <a:defRPr/>
            </a:pPr>
            <a:endParaRPr lang="ru-RU" sz="2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marL="342900" indent="-342900" algn="just" eaLnBrk="1" hangingPunct="1">
              <a:buFont typeface="Arial" panose="020B0604020202020204" pitchFamily="34" charset="0"/>
              <a:buChar char="•"/>
              <a:defRPr/>
            </a:pPr>
            <a: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Традиционные  мероприятия –  «Веселые старты», туристические слёты, конкурс физкультминуток, сотрудничество с Федерацией </a:t>
            </a:r>
            <a:r>
              <a:rPr lang="ru-RU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черлидинга</a:t>
            </a:r>
            <a: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УР.</a:t>
            </a:r>
          </a:p>
          <a:p>
            <a:pPr marL="342900" indent="-342900" algn="just" eaLnBrk="1" hangingPunct="1">
              <a:buFont typeface="Arial" panose="020B0604020202020204" pitchFamily="34" charset="0"/>
              <a:buChar char="•"/>
              <a:defRPr/>
            </a:pPr>
            <a:endParaRPr lang="ru-RU" sz="2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marL="457200" indent="-457200" algn="just" eaLnBrk="1" hangingPunct="1">
              <a:buFont typeface="Arial" panose="020B0604020202020204" pitchFamily="34" charset="0"/>
              <a:buChar char="•"/>
              <a:defRPr/>
            </a:pPr>
            <a:endParaRPr lang="ru-RU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87122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9144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1" name="Text Box 5"/>
          <p:cNvSpPr txBox="1">
            <a:spLocks noChangeArrowheads="1"/>
          </p:cNvSpPr>
          <p:nvPr/>
        </p:nvSpPr>
        <p:spPr bwMode="auto">
          <a:xfrm>
            <a:off x="1066800" y="0"/>
            <a:ext cx="739140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ru-RU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СПОРТИВНО – ОЗДОРОВИТЕЛЬНАЯ деятельность</a:t>
            </a:r>
          </a:p>
        </p:txBody>
      </p:sp>
      <p:pic>
        <p:nvPicPr>
          <p:cNvPr id="3072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2286000"/>
            <a:ext cx="4329113" cy="324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0" y="2971800"/>
            <a:ext cx="426085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52460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12776"/>
            <a:ext cx="8793163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04667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/>
          <p:nvPr/>
        </p:nvSpPr>
        <p:spPr>
          <a:xfrm>
            <a:off x="1835696" y="188640"/>
            <a:ext cx="7120979" cy="10795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defRPr/>
            </a:pPr>
            <a:r>
              <a:rPr lang="ru-RU" altLang="ru-RU" sz="2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Навигатор системы дополнительного образования детей в Удмуртской Республике</a:t>
            </a:r>
          </a:p>
        </p:txBody>
      </p:sp>
      <p:sp>
        <p:nvSpPr>
          <p:cNvPr id="22532" name="Прямоугольник 9"/>
          <p:cNvSpPr>
            <a:spLocks noChangeArrowheads="1"/>
          </p:cNvSpPr>
          <p:nvPr/>
        </p:nvSpPr>
        <p:spPr bwMode="auto">
          <a:xfrm>
            <a:off x="467544" y="1412776"/>
            <a:ext cx="842493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defTabSz="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ru-RU" altLang="ru-RU" dirty="0">
                <a:solidFill>
                  <a:srgbClr val="002060"/>
                </a:solidFill>
                <a:latin typeface="Arial" pitchFamily="34" charset="0"/>
                <a:ea typeface="Microsoft YaHei" pitchFamily="34" charset="-122"/>
                <a:cs typeface="Arial" pitchFamily="34" charset="0"/>
              </a:rPr>
              <a:t>Размещены </a:t>
            </a:r>
            <a:r>
              <a:rPr lang="ru-RU" altLang="ru-RU" dirty="0" smtClean="0">
                <a:solidFill>
                  <a:srgbClr val="002060"/>
                </a:solidFill>
                <a:latin typeface="Arial" pitchFamily="34" charset="0"/>
                <a:ea typeface="Microsoft YaHei" pitchFamily="34" charset="-122"/>
                <a:cs typeface="Arial" pitchFamily="34" charset="0"/>
              </a:rPr>
              <a:t>сведения о </a:t>
            </a:r>
            <a:r>
              <a:rPr lang="en-US" altLang="ru-RU" dirty="0" smtClean="0">
                <a:solidFill>
                  <a:srgbClr val="002060"/>
                </a:solidFill>
                <a:latin typeface="Arial" pitchFamily="34" charset="0"/>
                <a:ea typeface="Microsoft YaHei" pitchFamily="34" charset="-122"/>
                <a:cs typeface="Arial" pitchFamily="34" charset="0"/>
              </a:rPr>
              <a:t>142</a:t>
            </a:r>
            <a:r>
              <a:rPr lang="ru-RU" altLang="ru-RU" dirty="0" smtClean="0">
                <a:solidFill>
                  <a:srgbClr val="002060"/>
                </a:solidFill>
                <a:latin typeface="Arial" pitchFamily="34" charset="0"/>
                <a:ea typeface="Microsoft YaHei" pitchFamily="34" charset="-122"/>
                <a:cs typeface="Arial" pitchFamily="34" charset="0"/>
              </a:rPr>
              <a:t> образовательной программе, </a:t>
            </a:r>
            <a:r>
              <a:rPr lang="ru-RU" altLang="ru-RU" dirty="0">
                <a:solidFill>
                  <a:srgbClr val="002060"/>
                </a:solidFill>
                <a:latin typeface="Arial" pitchFamily="34" charset="0"/>
                <a:ea typeface="Microsoft YaHei" pitchFamily="34" charset="-122"/>
                <a:cs typeface="Arial" pitchFamily="34" charset="0"/>
              </a:rPr>
              <a:t>из них </a:t>
            </a:r>
            <a:r>
              <a:rPr lang="en-US" altLang="ru-RU" dirty="0" smtClean="0">
                <a:solidFill>
                  <a:srgbClr val="002060"/>
                </a:solidFill>
                <a:latin typeface="Arial" pitchFamily="34" charset="0"/>
                <a:ea typeface="Microsoft YaHei" pitchFamily="34" charset="-122"/>
                <a:cs typeface="Arial" pitchFamily="34" charset="0"/>
              </a:rPr>
              <a:t>38</a:t>
            </a:r>
            <a:r>
              <a:rPr lang="ru-RU" altLang="ru-RU" dirty="0" smtClean="0">
                <a:solidFill>
                  <a:srgbClr val="002060"/>
                </a:solidFill>
                <a:latin typeface="Arial" pitchFamily="34" charset="0"/>
                <a:ea typeface="Microsoft YaHei" pitchFamily="34" charset="-122"/>
                <a:cs typeface="Arial" pitchFamily="34" charset="0"/>
              </a:rPr>
              <a:t> </a:t>
            </a:r>
            <a:r>
              <a:rPr lang="ru-RU" altLang="ru-RU" dirty="0">
                <a:solidFill>
                  <a:srgbClr val="002060"/>
                </a:solidFill>
                <a:latin typeface="Arial" pitchFamily="34" charset="0"/>
                <a:ea typeface="Microsoft YaHei" pitchFamily="34" charset="-122"/>
                <a:cs typeface="Arial" pitchFamily="34" charset="0"/>
              </a:rPr>
              <a:t>направлено для участия в мероприятиях системы персонифицированного финансирования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539552" y="2348880"/>
          <a:ext cx="8424936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243868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2060848"/>
            <a:ext cx="799288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</a:rPr>
              <a:t>Мероприятия МБОУ ДО ЦДТ, ЦДТ, вошедшие в Городской реестр конкурсных мероприятий для одаренных детей в области науки, спорта и культуры г. Ижевска на 2021-2022 учебный год:</a:t>
            </a:r>
          </a:p>
          <a:p>
            <a:pPr algn="just"/>
            <a:endParaRPr lang="ru-RU" dirty="0" smtClean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  <a:latin typeface="Cambria" panose="02040503050406030204" pitchFamily="18" charset="0"/>
              </a:rPr>
              <a:t>IV</a:t>
            </a:r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</a:rPr>
              <a:t> городской конкурс исполнителей инструментальной музыки «Созвучие», проходил в </a:t>
            </a:r>
            <a:r>
              <a:rPr lang="ru-RU" dirty="0" err="1" smtClean="0">
                <a:solidFill>
                  <a:srgbClr val="002060"/>
                </a:solidFill>
                <a:latin typeface="Cambria" panose="02040503050406030204" pitchFamily="18" charset="0"/>
              </a:rPr>
              <a:t>он-лайн</a:t>
            </a:r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</a:rPr>
              <a:t> формате;</a:t>
            </a:r>
          </a:p>
          <a:p>
            <a:pPr>
              <a:buFont typeface="Arial" pitchFamily="34" charset="0"/>
              <a:buChar char="•"/>
            </a:pPr>
            <a:endParaRPr lang="ru-RU" dirty="0" smtClean="0"/>
          </a:p>
          <a:p>
            <a:pPr lvl="0"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</a:rPr>
              <a:t>«Городская выставка-конкурс детского художественного творчества «</a:t>
            </a:r>
            <a:r>
              <a:rPr lang="ru-RU" dirty="0" err="1" smtClean="0">
                <a:solidFill>
                  <a:srgbClr val="002060"/>
                </a:solidFill>
                <a:latin typeface="Cambria" panose="02040503050406030204" pitchFamily="18" charset="0"/>
              </a:rPr>
              <a:t>Чеберлык</a:t>
            </a:r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Cambria" panose="02040503050406030204" pitchFamily="18" charset="0"/>
              </a:rPr>
              <a:t>по-удмуртски</a:t>
            </a:r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</a:rPr>
              <a:t> красота». Тема 2022 года: «Родное, любимое, сказочное».</a:t>
            </a:r>
          </a:p>
          <a:p>
            <a:endParaRPr lang="ru-RU" dirty="0" smtClean="0"/>
          </a:p>
          <a:p>
            <a:pPr algn="just"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</a:rPr>
              <a:t>Победители и призеры Конкурса вошли в формируемый реестр одаренных детей г. Ижевска, который позволит </a:t>
            </a:r>
            <a:r>
              <a:rPr lang="ru-RU" dirty="0" err="1" smtClean="0">
                <a:solidFill>
                  <a:srgbClr val="002060"/>
                </a:solidFill>
                <a:latin typeface="Cambria" panose="02040503050406030204" pitchFamily="18" charset="0"/>
              </a:rPr>
              <a:t>адресно</a:t>
            </a:r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</a:rPr>
              <a:t> осуществлять поддержку, сопровождение и поощрение юных талантов.</a:t>
            </a:r>
          </a:p>
          <a:p>
            <a:pPr>
              <a:buFont typeface="Arial" pitchFamily="34" charset="0"/>
              <a:buChar char="•"/>
            </a:pPr>
            <a:endParaRPr lang="ru-RU" dirty="0"/>
          </a:p>
        </p:txBody>
      </p:sp>
      <p:sp>
        <p:nvSpPr>
          <p:cNvPr id="3" name="Заголовок 2"/>
          <p:cNvSpPr txBox="1">
            <a:spLocks/>
          </p:cNvSpPr>
          <p:nvPr/>
        </p:nvSpPr>
        <p:spPr>
          <a:xfrm>
            <a:off x="1691680" y="188640"/>
            <a:ext cx="6940164" cy="108012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defRPr/>
            </a:pP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Проект «Одаренные дети»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mbria" panose="020405030504060302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539552" y="0"/>
            <a:ext cx="8417123" cy="1340768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  <a:defRPr/>
            </a:pP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Проект 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Отдела ИЗО и ДПИ </a:t>
            </a:r>
            <a:endParaRPr lang="ru-RU" sz="2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r" fontAlgn="auto">
              <a:spcAft>
                <a:spcPts val="0"/>
              </a:spcAft>
              <a:defRPr/>
            </a:pP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Чеберлык по-удмуртски красота»</a:t>
            </a:r>
            <a:endParaRPr lang="ru-RU" altLang="ru-RU" sz="2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8" y="1628800"/>
            <a:ext cx="8633147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2000" b="1" dirty="0">
                <a:solidFill>
                  <a:srgbClr val="002060"/>
                </a:solidFill>
                <a:latin typeface="Cambria" panose="02040503050406030204" pitchFamily="18" charset="0"/>
              </a:rPr>
              <a:t>Наименование проекта: </a:t>
            </a:r>
            <a:endParaRPr lang="ru-RU" sz="2000" b="1" dirty="0" smtClean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pPr lvl="0" algn="just"/>
            <a:r>
              <a:rPr lang="ru-RU" sz="2000" dirty="0" smtClean="0">
                <a:solidFill>
                  <a:srgbClr val="002060"/>
                </a:solidFill>
                <a:latin typeface="Cambria" panose="02040503050406030204" pitchFamily="18" charset="0"/>
              </a:rPr>
              <a:t>«</a:t>
            </a:r>
            <a:r>
              <a:rPr lang="ru-RU" sz="2000" dirty="0">
                <a:solidFill>
                  <a:srgbClr val="002060"/>
                </a:solidFill>
                <a:latin typeface="Cambria" panose="02040503050406030204" pitchFamily="18" charset="0"/>
              </a:rPr>
              <a:t>Городская выставка-конкурс детского художественного творчества «Чеберлык по-удмуртски красота».</a:t>
            </a:r>
          </a:p>
          <a:p>
            <a:pPr lvl="0" algn="just"/>
            <a:endParaRPr lang="ru-RU" sz="2000" dirty="0" smtClean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pPr lvl="0" algn="just"/>
            <a:r>
              <a:rPr lang="ru-RU" sz="20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Сроки </a:t>
            </a:r>
            <a:r>
              <a:rPr lang="ru-RU" sz="2000" b="1" dirty="0">
                <a:solidFill>
                  <a:srgbClr val="002060"/>
                </a:solidFill>
                <a:latin typeface="Cambria" panose="02040503050406030204" pitchFamily="18" charset="0"/>
              </a:rPr>
              <a:t>реализации проекта: </a:t>
            </a:r>
            <a:r>
              <a:rPr lang="ru-RU" sz="2000" dirty="0">
                <a:solidFill>
                  <a:srgbClr val="002060"/>
                </a:solidFill>
                <a:latin typeface="Cambria" panose="02040503050406030204" pitchFamily="18" charset="0"/>
              </a:rPr>
              <a:t>ежегодная, традиционная с </a:t>
            </a:r>
            <a:r>
              <a:rPr lang="ru-RU" sz="2000" dirty="0" smtClean="0">
                <a:solidFill>
                  <a:srgbClr val="002060"/>
                </a:solidFill>
                <a:latin typeface="Cambria" panose="02040503050406030204" pitchFamily="18" charset="0"/>
              </a:rPr>
              <a:t>2012-2026 гг</a:t>
            </a:r>
            <a:r>
              <a:rPr lang="ru-RU" sz="2000" dirty="0">
                <a:solidFill>
                  <a:srgbClr val="002060"/>
                </a:solidFill>
                <a:latin typeface="Cambria" panose="02040503050406030204" pitchFamily="18" charset="0"/>
              </a:rPr>
              <a:t>.</a:t>
            </a:r>
          </a:p>
          <a:p>
            <a:pPr lvl="0" algn="just"/>
            <a:r>
              <a:rPr lang="ru-RU" sz="2000" b="1" dirty="0">
                <a:solidFill>
                  <a:srgbClr val="002060"/>
                </a:solidFill>
                <a:latin typeface="Cambria" panose="02040503050406030204" pitchFamily="18" charset="0"/>
              </a:rPr>
              <a:t>Цели и задачи проекта: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  <a:latin typeface="Cambria" panose="02040503050406030204" pitchFamily="18" charset="0"/>
              </a:rPr>
              <a:t>Создание благоприятных условий для всестороннего развития творческой личности;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  <a:latin typeface="Cambria" panose="02040503050406030204" pitchFamily="18" charset="0"/>
              </a:rPr>
              <a:t>Развитие традиций национального художественного образования;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  <a:latin typeface="Cambria" panose="02040503050406030204" pitchFamily="18" charset="0"/>
              </a:rPr>
              <a:t>Выявление и поддержка детей и подростков, проявляющих художественно-творческие способности в области изобразительного, декоративно-прикладного искусства и дизайна;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  <a:latin typeface="Cambria" panose="02040503050406030204" pitchFamily="18" charset="0"/>
              </a:rPr>
              <a:t>Создание галереи лучших художественных работ.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8388" y="4932363"/>
            <a:ext cx="1397000" cy="1412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206448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539552" y="0"/>
            <a:ext cx="8417123" cy="1340768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  <a:defRPr/>
            </a:pP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Проект 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Отдела ИЗО и ДПИ </a:t>
            </a:r>
            <a:endParaRPr lang="ru-RU" sz="2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r" fontAlgn="auto">
              <a:spcAft>
                <a:spcPts val="0"/>
              </a:spcAft>
              <a:defRPr/>
            </a:pP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Чеберлык по-удмуртски красота»</a:t>
            </a:r>
            <a:endParaRPr lang="ru-RU" altLang="ru-RU" sz="2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1522886"/>
            <a:ext cx="87804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Cambria" panose="02040503050406030204" pitchFamily="18" charset="0"/>
              </a:rPr>
              <a:t>Выставка –конкурс 2022 учебного года: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666" y="2060848"/>
            <a:ext cx="8778669" cy="4536504"/>
          </a:xfrm>
          <a:prstGeom prst="rect">
            <a:avLst/>
          </a:prstGeom>
        </p:spPr>
      </p:pic>
      <p:sp>
        <p:nvSpPr>
          <p:cNvPr id="5" name="Прямоугольник 4">
            <a:hlinkClick r:id="rId3"/>
          </p:cNvPr>
          <p:cNvSpPr/>
          <p:nvPr/>
        </p:nvSpPr>
        <p:spPr>
          <a:xfrm>
            <a:off x="0" y="6220180"/>
            <a:ext cx="1800200" cy="36004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посмотреть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482593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ъект 2"/>
          <p:cNvSpPr txBox="1">
            <a:spLocks/>
          </p:cNvSpPr>
          <p:nvPr/>
        </p:nvSpPr>
        <p:spPr bwMode="auto">
          <a:xfrm>
            <a:off x="684213" y="2225675"/>
            <a:ext cx="5049837" cy="197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14350" indent="-514350">
              <a:spcBef>
                <a:spcPct val="20000"/>
              </a:spcBef>
              <a:buFont typeface="Calibri" pitchFamily="34" charset="0"/>
              <a:buAutoNum type="arabicPeriod"/>
            </a:pPr>
            <a:endParaRPr lang="ru-RU" sz="320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5123" name="Объект 2"/>
          <p:cNvSpPr txBox="1">
            <a:spLocks/>
          </p:cNvSpPr>
          <p:nvPr/>
        </p:nvSpPr>
        <p:spPr bwMode="auto">
          <a:xfrm>
            <a:off x="673100" y="4932363"/>
            <a:ext cx="4114800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14350" indent="-514350">
              <a:spcBef>
                <a:spcPct val="20000"/>
              </a:spcBef>
              <a:buFont typeface="Calibri" pitchFamily="34" charset="0"/>
              <a:buAutoNum type="arabicPeriod"/>
            </a:pPr>
            <a:endParaRPr lang="ru-RU" sz="320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267744" y="0"/>
            <a:ext cx="6688931" cy="1340768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  <a:defRPr/>
            </a:pPr>
            <a:r>
              <a:rPr lang="ru-RU" alt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Конкурсы-соревнования </a:t>
            </a:r>
          </a:p>
          <a:p>
            <a:pPr algn="r" fontAlgn="auto">
              <a:spcAft>
                <a:spcPts val="0"/>
              </a:spcAft>
              <a:defRPr/>
            </a:pPr>
            <a:r>
              <a:rPr lang="ru-RU" alt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детского творчества ХТМК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0" y="1341438"/>
          <a:ext cx="8892480" cy="527199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972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952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857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</a:rPr>
                        <a:t>Городские</a:t>
                      </a:r>
                      <a:endParaRPr lang="ru-RU" sz="2000" b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"Зимний фестиваль по игре ГО«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"Весенний фестиваль по игре Го"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8871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</a:rPr>
                        <a:t>Всероссийские</a:t>
                      </a:r>
                      <a:endParaRPr lang="ru-RU" sz="2000" b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Первенство Приволжского Федерального округа по ГО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Открытый турнир по ГО, кубок губернатора Магаданской области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Первенство России по ГО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Всероссийский конкурс детского рисунка "Я рисую рыжую Осень!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Всероссийская предметная олимпиада I потока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Всероссийская предметная олимпиада по Английскому языку для 2-4 классов на портале "Мир олимпиад«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III всероссийский конкурс технического моделирования и конструирования "Конструктор - мир фантазий и идей"</a:t>
                      </a:r>
                      <a:endParaRPr lang="ru-RU" sz="1400" b="0" i="0" kern="1200" dirty="0" smtClean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255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</a:rPr>
                        <a:t>Международные</a:t>
                      </a:r>
                      <a:endParaRPr lang="ru-RU" sz="2000" b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Международный Конкурс-игра по английскому языку «Лев»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"XXV Международный детский конкурс дизайна, изобразительного и прикладного искусства«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Международных олимпиад и викторин среди обучающихся 1-11 классов и студентов портала дистанционных олимпиад и конкурсов «</a:t>
                      </a:r>
                      <a:r>
                        <a:rPr lang="ru-RU" sz="1600" b="0" i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Англиус</a:t>
                      </a:r>
                      <a:r>
                        <a:rPr lang="ru-RU" sz="16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» </a:t>
                      </a:r>
                      <a:endParaRPr lang="ru-RU" sz="1400" b="0" i="0" kern="1200" dirty="0" smtClean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822</TotalTime>
  <Words>1934</Words>
  <Application>Microsoft Office PowerPoint</Application>
  <PresentationFormat>Экран (4:3)</PresentationFormat>
  <Paragraphs>301</Paragraphs>
  <Slides>48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64" baseType="lpstr">
      <vt:lpstr>Microsoft YaHei</vt:lpstr>
      <vt:lpstr>Arial</vt:lpstr>
      <vt:lpstr>Arial Unicode MS</vt:lpstr>
      <vt:lpstr>Calibri</vt:lpstr>
      <vt:lpstr>Calibri Light</vt:lpstr>
      <vt:lpstr>Cambria</vt:lpstr>
      <vt:lpstr>Century</vt:lpstr>
      <vt:lpstr>Lucida Sans Unicode</vt:lpstr>
      <vt:lpstr>黑体</vt:lpstr>
      <vt:lpstr>Tahoma</vt:lpstr>
      <vt:lpstr>Times New Roman</vt:lpstr>
      <vt:lpstr>Verdana</vt:lpstr>
      <vt:lpstr>Wingdings</vt:lpstr>
      <vt:lpstr>Wingdings 2</vt:lpstr>
      <vt:lpstr>Wingdings 3</vt:lpstr>
      <vt:lpstr>Открытая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Детское         правовое         движение  города Ижевска</vt:lpstr>
      <vt:lpstr>Презентация PowerPoint</vt:lpstr>
      <vt:lpstr>«Детское правовое движение как пространство гражданского воспитания школьников».  ИнКо «Правовой воркшоп» Руководитель – Нечаева Т. В.</vt:lpstr>
      <vt:lpstr>ПРОГРАММА ВОСПИТАНИЯ НА 2021-2023 ГОДЫ: </vt:lpstr>
      <vt:lpstr>Презентация PowerPoint</vt:lpstr>
      <vt:lpstr>Социальные сети сезон 2020 -2021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Команда музея - победители  Всероссийского конкурса  музеев образовательных учреждений  "Культурный маршрут"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ЦДТ</dc:creator>
  <cp:lastModifiedBy>учитель</cp:lastModifiedBy>
  <cp:revision>120</cp:revision>
  <dcterms:created xsi:type="dcterms:W3CDTF">2021-05-25T05:31:56Z</dcterms:created>
  <dcterms:modified xsi:type="dcterms:W3CDTF">2023-11-09T12:17:39Z</dcterms:modified>
</cp:coreProperties>
</file>