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69" r:id="rId15"/>
    <p:sldId id="278" r:id="rId16"/>
    <p:sldId id="270" r:id="rId17"/>
    <p:sldId id="279" r:id="rId18"/>
    <p:sldId id="271" r:id="rId19"/>
    <p:sldId id="272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A5A5A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23-4E57-AA13-1E59985BB6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23-4E57-AA13-1E59985BB6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23-4E57-AA13-1E59985BB6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Работающие</c:v>
                </c:pt>
                <c:pt idx="1">
                  <c:v>Пенсионеры</c:v>
                </c:pt>
                <c:pt idx="2">
                  <c:v>Дети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201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3F-4D40-9816-1FFBF4B97E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4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3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7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2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3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4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5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5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6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CB26-E9AA-43B7-8703-2B042622043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E4478-57F9-471C-99A7-DAD3B7398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4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7" Type="http://schemas.openxmlformats.org/officeDocument/2006/relationships/image" Target="../media/image6.pn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fif"/><Relationship Id="rId5" Type="http://schemas.openxmlformats.org/officeDocument/2006/relationships/image" Target="../media/image39.jfif"/><Relationship Id="rId4" Type="http://schemas.openxmlformats.org/officeDocument/2006/relationships/image" Target="../media/image38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1.jfif"/><Relationship Id="rId7" Type="http://schemas.openxmlformats.org/officeDocument/2006/relationships/image" Target="../media/image2.jfif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fif"/><Relationship Id="rId5" Type="http://schemas.openxmlformats.org/officeDocument/2006/relationships/image" Target="../media/image43.jfif"/><Relationship Id="rId4" Type="http://schemas.openxmlformats.org/officeDocument/2006/relationships/image" Target="../media/image42.jfif"/><Relationship Id="rId9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7.jfif"/><Relationship Id="rId7" Type="http://schemas.openxmlformats.org/officeDocument/2006/relationships/image" Target="../media/image2.jfif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fif"/><Relationship Id="rId5" Type="http://schemas.openxmlformats.org/officeDocument/2006/relationships/image" Target="../media/image49.jfif"/><Relationship Id="rId4" Type="http://schemas.openxmlformats.org/officeDocument/2006/relationships/image" Target="../media/image4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fif"/><Relationship Id="rId7" Type="http://schemas.openxmlformats.org/officeDocument/2006/relationships/image" Target="../media/image6.png"/><Relationship Id="rId2" Type="http://schemas.openxmlformats.org/officeDocument/2006/relationships/image" Target="../media/image5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fif"/><Relationship Id="rId5" Type="http://schemas.openxmlformats.org/officeDocument/2006/relationships/image" Target="../media/image54.jfif"/><Relationship Id="rId4" Type="http://schemas.openxmlformats.org/officeDocument/2006/relationships/image" Target="../media/image53.jf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fif"/><Relationship Id="rId3" Type="http://schemas.openxmlformats.org/officeDocument/2006/relationships/image" Target="../media/image56.jfif"/><Relationship Id="rId7" Type="http://schemas.openxmlformats.org/officeDocument/2006/relationships/image" Target="../media/image60.jfif"/><Relationship Id="rId2" Type="http://schemas.openxmlformats.org/officeDocument/2006/relationships/image" Target="../media/image55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fif"/><Relationship Id="rId11" Type="http://schemas.openxmlformats.org/officeDocument/2006/relationships/image" Target="../media/image62.jfif"/><Relationship Id="rId5" Type="http://schemas.openxmlformats.org/officeDocument/2006/relationships/image" Target="../media/image58.jfif"/><Relationship Id="rId10" Type="http://schemas.openxmlformats.org/officeDocument/2006/relationships/image" Target="../media/image6.png"/><Relationship Id="rId4" Type="http://schemas.openxmlformats.org/officeDocument/2006/relationships/image" Target="../media/image57.jfif"/><Relationship Id="rId9" Type="http://schemas.openxmlformats.org/officeDocument/2006/relationships/image" Target="../media/image2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fif"/><Relationship Id="rId2" Type="http://schemas.openxmlformats.org/officeDocument/2006/relationships/image" Target="../media/image55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jfif"/><Relationship Id="rId4" Type="http://schemas.openxmlformats.org/officeDocument/2006/relationships/image" Target="../media/image59.jf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fif"/><Relationship Id="rId3" Type="http://schemas.openxmlformats.org/officeDocument/2006/relationships/image" Target="../media/image64.jfif"/><Relationship Id="rId7" Type="http://schemas.openxmlformats.org/officeDocument/2006/relationships/image" Target="../media/image2.jfif"/><Relationship Id="rId2" Type="http://schemas.openxmlformats.org/officeDocument/2006/relationships/image" Target="../media/image63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fif"/><Relationship Id="rId5" Type="http://schemas.openxmlformats.org/officeDocument/2006/relationships/image" Target="../media/image66.jfif"/><Relationship Id="rId4" Type="http://schemas.openxmlformats.org/officeDocument/2006/relationships/image" Target="../media/image65.jfif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63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fif"/><Relationship Id="rId5" Type="http://schemas.openxmlformats.org/officeDocument/2006/relationships/image" Target="../media/image67.jf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jfif"/><Relationship Id="rId4" Type="http://schemas.openxmlformats.org/officeDocument/2006/relationships/image" Target="../media/image5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11.jfif"/><Relationship Id="rId7" Type="http://schemas.openxmlformats.org/officeDocument/2006/relationships/image" Target="../media/image15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image" Target="../media/image13.jfif"/><Relationship Id="rId10" Type="http://schemas.openxmlformats.org/officeDocument/2006/relationships/image" Target="../media/image2.jfif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7" Type="http://schemas.openxmlformats.org/officeDocument/2006/relationships/image" Target="../media/image6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fif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fif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7" Type="http://schemas.openxmlformats.org/officeDocument/2006/relationships/image" Target="../media/image6.pn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fif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7" Type="http://schemas.openxmlformats.org/officeDocument/2006/relationships/image" Target="../media/image6.png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fif"/><Relationship Id="rId5" Type="http://schemas.openxmlformats.org/officeDocument/2006/relationships/image" Target="../media/image35.jfif"/><Relationship Id="rId4" Type="http://schemas.openxmlformats.org/officeDocument/2006/relationships/image" Target="../media/image3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6996" y="2339897"/>
            <a:ext cx="56858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000000"/>
                </a:solidFill>
                <a:effectLst/>
                <a:latin typeface="Roboto"/>
              </a:rPr>
              <a:t>ПОРФИРЬЕВА  </a:t>
            </a:r>
          </a:p>
          <a:p>
            <a:pPr algn="ctr"/>
            <a:r>
              <a:rPr lang="ru-RU" sz="3200" b="1" i="0" dirty="0" smtClean="0">
                <a:solidFill>
                  <a:srgbClr val="000000"/>
                </a:solidFill>
                <a:effectLst/>
                <a:latin typeface="Roboto"/>
              </a:rPr>
              <a:t>МАРИНА ВЛАДИМИРОВНА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812150"/>
            <a:ext cx="11663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РУКОВОДИТЕЛЬ НЕКОММЕРЧЕСКОЙ ОРГАНИЗАЦИИ </a:t>
            </a:r>
          </a:p>
          <a:p>
            <a:pPr algn="ctr"/>
            <a:r>
              <a:rPr lang="ru-RU" sz="3200" b="1" dirty="0" smtClean="0"/>
              <a:t>БЛАГОТВОРИТЕЛЬНОГО ФОНДА «Помощь СВОим»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349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97" y="1675069"/>
            <a:ext cx="2886075" cy="3848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9814"/>
          <a:stretch/>
        </p:blipFill>
        <p:spPr>
          <a:xfrm>
            <a:off x="2412085" y="1675069"/>
            <a:ext cx="2207887" cy="3848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2705"/>
          <a:stretch/>
        </p:blipFill>
        <p:spPr>
          <a:xfrm>
            <a:off x="4723810" y="1675069"/>
            <a:ext cx="4385849" cy="3848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8" b="9705"/>
          <a:stretch/>
        </p:blipFill>
        <p:spPr>
          <a:xfrm>
            <a:off x="109311" y="1662369"/>
            <a:ext cx="2198935" cy="386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9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9125" y="498234"/>
            <a:ext cx="5426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Изготовление сухого душа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64639" r="24850" b="19520"/>
          <a:stretch/>
        </p:blipFill>
        <p:spPr>
          <a:xfrm rot="21229389">
            <a:off x="8493890" y="5116931"/>
            <a:ext cx="3394225" cy="14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9900" y="-15760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Помощь госпиталю: изготовление марлевых салфеток для операционных и нижнего белья для раненных бойцов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12253"/>
          <a:stretch/>
        </p:blipFill>
        <p:spPr>
          <a:xfrm>
            <a:off x="478971" y="4165600"/>
            <a:ext cx="3688443" cy="2563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7" y="1450051"/>
            <a:ext cx="3667124" cy="2588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5" y="1450051"/>
            <a:ext cx="3702602" cy="2588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6"/>
          <a:stretch/>
        </p:blipFill>
        <p:spPr>
          <a:xfrm>
            <a:off x="7997825" y="4165601"/>
            <a:ext cx="3702602" cy="2563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90" y="1441269"/>
            <a:ext cx="3546875" cy="2597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10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3638" y="254619"/>
            <a:ext cx="5426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Помощь госпиталю: изготовление марлевых салфеток для операционных и нижнего белья для раненных бойцов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"/>
          <a:stretch/>
        </p:blipFill>
        <p:spPr>
          <a:xfrm>
            <a:off x="4300790" y="4176346"/>
            <a:ext cx="3546875" cy="25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3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9103" r="7366" b="9203"/>
          <a:stretch/>
        </p:blipFill>
        <p:spPr>
          <a:xfrm>
            <a:off x="8340938" y="1233160"/>
            <a:ext cx="2525486" cy="55514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6301"/>
          <a:stretch/>
        </p:blipFill>
        <p:spPr>
          <a:xfrm>
            <a:off x="75832" y="1233160"/>
            <a:ext cx="2551254" cy="18174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4" b="12835"/>
          <a:stretch/>
        </p:blipFill>
        <p:spPr>
          <a:xfrm>
            <a:off x="2743201" y="1233160"/>
            <a:ext cx="2564252" cy="18174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"/>
          <a:stretch/>
        </p:blipFill>
        <p:spPr>
          <a:xfrm>
            <a:off x="75833" y="3120571"/>
            <a:ext cx="5231619" cy="36639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9556" r="2268" b="9386"/>
          <a:stretch/>
        </p:blipFill>
        <p:spPr>
          <a:xfrm>
            <a:off x="5423567" y="1233160"/>
            <a:ext cx="2801257" cy="55589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31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19125" y="498234"/>
            <a:ext cx="5426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Подготовка к отправке</a:t>
            </a:r>
          </a:p>
        </p:txBody>
      </p:sp>
    </p:spTree>
    <p:extLst>
      <p:ext uri="{BB962C8B-B14F-4D97-AF65-F5344CB8AC3E}">
        <p14:creationId xmlns:p14="http://schemas.microsoft.com/office/powerpoint/2010/main" val="397012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"/>
          <a:stretch/>
        </p:blipFill>
        <p:spPr>
          <a:xfrm>
            <a:off x="99270" y="1276291"/>
            <a:ext cx="4339379" cy="54102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12455" b="6812"/>
          <a:stretch/>
        </p:blipFill>
        <p:spPr>
          <a:xfrm>
            <a:off x="4533899" y="1249617"/>
            <a:ext cx="3619501" cy="53988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2"/>
          <a:stretch/>
        </p:blipFill>
        <p:spPr>
          <a:xfrm>
            <a:off x="8248651" y="1285175"/>
            <a:ext cx="3843488" cy="21990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5" b="41518"/>
          <a:stretch/>
        </p:blipFill>
        <p:spPr>
          <a:xfrm>
            <a:off x="8248650" y="3590622"/>
            <a:ext cx="3843488" cy="30959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24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19125" y="498234"/>
            <a:ext cx="5426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Подготовка к отправке</a:t>
            </a:r>
          </a:p>
        </p:txBody>
      </p:sp>
    </p:spTree>
    <p:extLst>
      <p:ext uri="{BB962C8B-B14F-4D97-AF65-F5344CB8AC3E}">
        <p14:creationId xmlns:p14="http://schemas.microsoft.com/office/powerpoint/2010/main" val="166111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00" y="10379869"/>
            <a:ext cx="6381750" cy="6238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77" y="8984456"/>
            <a:ext cx="316646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2824" y="9809162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814" y="5629275"/>
            <a:ext cx="5143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6600" y="5374482"/>
            <a:ext cx="3166467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88" y="11008518"/>
            <a:ext cx="9115514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" y="1375569"/>
            <a:ext cx="4011811" cy="53490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11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9125" y="498234"/>
            <a:ext cx="5426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Обратная связь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5569"/>
            <a:ext cx="4011811" cy="53490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17" y="3882796"/>
            <a:ext cx="3807747" cy="28558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6"/>
          <a:stretch/>
        </p:blipFill>
        <p:spPr>
          <a:xfrm>
            <a:off x="8327056" y="1375569"/>
            <a:ext cx="3764007" cy="24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015" y="1924051"/>
            <a:ext cx="3351637" cy="3371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4" b="25729"/>
          <a:stretch/>
        </p:blipFill>
        <p:spPr>
          <a:xfrm>
            <a:off x="131271" y="1924051"/>
            <a:ext cx="3166467" cy="3371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2" r="15774" b="37876"/>
          <a:stretch/>
        </p:blipFill>
        <p:spPr>
          <a:xfrm>
            <a:off x="3370262" y="1924051"/>
            <a:ext cx="5278439" cy="3371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11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9125" y="498234"/>
            <a:ext cx="5426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Обратная связь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4830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1349" y="585362"/>
            <a:ext cx="916228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0" y="11586426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2" b="17150"/>
          <a:stretch/>
        </p:blipFill>
        <p:spPr>
          <a:xfrm>
            <a:off x="8305335" y="1515034"/>
            <a:ext cx="3743230" cy="5072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460" y="2743200"/>
            <a:ext cx="3166467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109" y="2044700"/>
            <a:ext cx="3166467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 b="5847"/>
          <a:stretch/>
        </p:blipFill>
        <p:spPr>
          <a:xfrm>
            <a:off x="131271" y="1515034"/>
            <a:ext cx="8065548" cy="5118847"/>
          </a:xfrm>
          <a:prstGeom prst="rect">
            <a:avLst/>
          </a:prstGeom>
        </p:spPr>
      </p:pic>
      <p:pic>
        <p:nvPicPr>
          <p:cNvPr id="14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9125" y="498234"/>
            <a:ext cx="5426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Обратная связь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9256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r="24662"/>
          <a:stretch/>
        </p:blipFill>
        <p:spPr>
          <a:xfrm>
            <a:off x="9527409" y="2044700"/>
            <a:ext cx="2490594" cy="40779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14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9125" y="498234"/>
            <a:ext cx="5426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Обратная связь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2" b="10106"/>
          <a:stretch/>
        </p:blipFill>
        <p:spPr>
          <a:xfrm>
            <a:off x="91168" y="2044700"/>
            <a:ext cx="3987205" cy="40779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"/>
          <a:stretch/>
        </p:blipFill>
        <p:spPr>
          <a:xfrm>
            <a:off x="4186010" y="2044700"/>
            <a:ext cx="5233762" cy="407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6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3093" y="1410802"/>
            <a:ext cx="107273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Roboto"/>
              </a:rPr>
              <a:t>Волонтерами района изготовлено продукции:</a:t>
            </a: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458   толстовок;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312   балаклав;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1600 </a:t>
            </a:r>
            <a:r>
              <a:rPr lang="ru-RU" sz="2400" b="1" dirty="0">
                <a:solidFill>
                  <a:srgbClr val="002060"/>
                </a:solidFill>
                <a:latin typeface="Roboto"/>
              </a:rPr>
              <a:t>маскировочных </a:t>
            </a: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сетей;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500   плащ-палаток;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405   комплектов нижнего белья;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400   марлевых салфеток;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306   меховых поясов;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32     буржуйки;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900   маскировочных костюмов;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800   окопных свечей;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850   меховых стелек;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500   сухих душей;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700   порций </a:t>
            </a:r>
            <a:r>
              <a:rPr lang="ru-RU" sz="2400" b="1" dirty="0">
                <a:solidFill>
                  <a:srgbClr val="002060"/>
                </a:solidFill>
                <a:latin typeface="Roboto"/>
              </a:rPr>
              <a:t>сухой домашней </a:t>
            </a:r>
            <a:r>
              <a:rPr lang="ru-RU" sz="2400" b="1" dirty="0" smtClean="0">
                <a:solidFill>
                  <a:srgbClr val="002060"/>
                </a:solidFill>
                <a:latin typeface="Roboto"/>
              </a:rPr>
              <a:t>еды.</a:t>
            </a:r>
            <a:endParaRPr lang="ru-RU" sz="2400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r="5499"/>
          <a:stretch/>
        </p:blipFill>
        <p:spPr>
          <a:xfrm>
            <a:off x="6861942" y="2038270"/>
            <a:ext cx="4814029" cy="4503207"/>
          </a:xfrm>
          <a:prstGeom prst="rect">
            <a:avLst/>
          </a:prstGeom>
        </p:spPr>
      </p:pic>
      <p:pic>
        <p:nvPicPr>
          <p:cNvPr id="5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9125" y="498234"/>
            <a:ext cx="5426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Виды помощи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20096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 b="51795"/>
          <a:stretch/>
        </p:blipFill>
        <p:spPr>
          <a:xfrm>
            <a:off x="248497" y="1714500"/>
            <a:ext cx="6673191" cy="4747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48061" r="28985" b="29778"/>
          <a:stretch/>
        </p:blipFill>
        <p:spPr>
          <a:xfrm>
            <a:off x="8025911" y="2478698"/>
            <a:ext cx="3147648" cy="3107292"/>
          </a:xfrm>
          <a:prstGeom prst="rect">
            <a:avLst/>
          </a:prstGeom>
        </p:spPr>
      </p:pic>
      <p:pic>
        <p:nvPicPr>
          <p:cNvPr id="5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9125" y="498234"/>
            <a:ext cx="5426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Помощь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СВОим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05725" y="2238376"/>
            <a:ext cx="3810000" cy="3629024"/>
          </a:xfrm>
          <a:prstGeom prst="rect">
            <a:avLst/>
          </a:prstGeom>
          <a:noFill/>
          <a:ln w="1174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4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6538"/>
          <a:stretch/>
        </p:blipFill>
        <p:spPr>
          <a:xfrm>
            <a:off x="2819399" y="1280640"/>
            <a:ext cx="5342067" cy="474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r="13270"/>
          <a:stretch/>
        </p:blipFill>
        <p:spPr>
          <a:xfrm>
            <a:off x="102577" y="1280640"/>
            <a:ext cx="2590800" cy="474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r="19476"/>
          <a:stretch/>
        </p:blipFill>
        <p:spPr>
          <a:xfrm>
            <a:off x="8255000" y="1280639"/>
            <a:ext cx="3865562" cy="4749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9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7" y="69157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695961" y="69850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1013" y="445098"/>
            <a:ext cx="5357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1 пункт.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Н</a:t>
            </a:r>
            <a:r>
              <a:rPr lang="ru-RU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ачало волонтерской деятельности </a:t>
            </a:r>
          </a:p>
          <a:p>
            <a:pPr algn="ctr"/>
            <a:r>
              <a:rPr lang="ru-RU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 ноябре 2022 г.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55074"/>
            <a:ext cx="1219199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Совместная инициатива создания волонтерской организации с матерью мобилизованного </a:t>
            </a:r>
          </a:p>
          <a:p>
            <a:pPr algn="ctr"/>
            <a:r>
              <a:rPr lang="ru-RU" sz="175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ИВАНОВОЙ ЗИНАИДОЙ ПАВЛОВНОЙ – Председателем Совета </a:t>
            </a:r>
            <a:r>
              <a:rPr lang="ru-RU" sz="17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матерей мобилизованных, </a:t>
            </a:r>
            <a:r>
              <a:rPr lang="ru-RU" sz="17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учителем МБОУ </a:t>
            </a:r>
            <a:r>
              <a:rPr lang="ru-RU" sz="17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"</a:t>
            </a:r>
            <a:r>
              <a:rPr lang="ru-RU" sz="175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Столбищенская</a:t>
            </a:r>
            <a:r>
              <a:rPr lang="ru-RU" sz="17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средняя общеобразовательная школа </a:t>
            </a:r>
            <a:r>
              <a:rPr lang="ru-RU" sz="17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им. </a:t>
            </a:r>
            <a:r>
              <a:rPr lang="ru-RU" sz="17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Героя Советского Союза </a:t>
            </a:r>
            <a:r>
              <a:rPr lang="ru-RU" sz="17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А.П. </a:t>
            </a:r>
            <a:r>
              <a:rPr lang="ru-RU" sz="17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Малышева" </a:t>
            </a:r>
            <a:endParaRPr lang="ru-RU" sz="17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7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0011" y="2216805"/>
            <a:ext cx="56858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000000"/>
                </a:solidFill>
                <a:effectLst/>
                <a:latin typeface="Roboto"/>
              </a:rPr>
              <a:t>ПОРФИРЬЕВА </a:t>
            </a:r>
          </a:p>
          <a:p>
            <a:pPr algn="ctr"/>
            <a:r>
              <a:rPr lang="ru-RU" sz="3200" b="1" i="0" dirty="0" smtClean="0">
                <a:solidFill>
                  <a:srgbClr val="000000"/>
                </a:solidFill>
                <a:effectLst/>
                <a:latin typeface="Roboto"/>
              </a:rPr>
              <a:t>МАРИНА ВЛАДИМИРОВНА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975" y="3526935"/>
            <a:ext cx="11663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РУКОВОДИТЕЛЬ НЕКОММЕРЧЕСКОЙ ОРГАНИЗАЦИИ </a:t>
            </a:r>
          </a:p>
          <a:p>
            <a:pPr algn="ctr"/>
            <a:r>
              <a:rPr lang="ru-RU" sz="3200" b="1" dirty="0" smtClean="0"/>
              <a:t>БЛАГОТВОРИТЕЛЬНОГО ФОНДА «Помощь СВОим»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8654" y="5534203"/>
            <a:ext cx="4251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Roboto"/>
              </a:rPr>
              <a:t>+7 917 295-09-17</a:t>
            </a:r>
            <a:endParaRPr lang="ru-RU" sz="4000" b="1" dirty="0"/>
          </a:p>
        </p:txBody>
      </p:sp>
      <p:sp>
        <p:nvSpPr>
          <p:cNvPr id="7" name="AutoShape 2" descr="https://secasure.com/assets/images/companies/secasure-clients.0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pngimg.com/uploads/whatsapp/whatsapp_PNG951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91" y="5251403"/>
            <a:ext cx="2049577" cy="11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apik.pro/uploads/posts/2022-01/1643603294_74-papik-pro-p-logotip-telegram-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078" y="5549776"/>
            <a:ext cx="1582608" cy="5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4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5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7" y="69157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695961" y="69850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1272" y="445098"/>
            <a:ext cx="4696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Структура волонтерской деятельности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НКО БФ «Помощь СВОим»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1" y="1323086"/>
            <a:ext cx="2287019" cy="17152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6" y="4872953"/>
            <a:ext cx="2280104" cy="1717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2815" y="1569764"/>
            <a:ext cx="3516923" cy="5020393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1" y="3111690"/>
            <a:ext cx="2287019" cy="16879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48389" y="177198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17</a:t>
            </a:r>
            <a:endParaRPr lang="ru-RU" sz="6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-5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56637702"/>
              </p:ext>
            </p:extLst>
          </p:nvPr>
        </p:nvGraphicFramePr>
        <p:xfrm>
          <a:off x="5923251" y="1365243"/>
          <a:ext cx="6957084" cy="452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881458" y="271615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334</a:t>
            </a:r>
            <a:endParaRPr lang="ru-RU" sz="4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1972" y="3334470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волонтера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71772" y="3877329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в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9098" y="4709774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12</a:t>
            </a:r>
            <a:endParaRPr lang="ru-RU" sz="6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21209" y="5531971"/>
            <a:ext cx="2305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населенных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пунктах</a:t>
            </a:r>
            <a:endParaRPr lang="ru-RU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49166" y="2561888"/>
            <a:ext cx="2952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точек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по  району</a:t>
            </a:r>
            <a:endParaRPr lang="ru-RU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91937" y="479961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D7D3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60 %</a:t>
            </a:r>
            <a:endParaRPr lang="ru-RU" sz="2400" b="1" dirty="0">
              <a:solidFill>
                <a:srgbClr val="ED7D3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77896" y="194988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5B9BD5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3</a:t>
            </a:r>
            <a:r>
              <a:rPr lang="ru-RU" sz="2400" b="1" dirty="0" smtClean="0">
                <a:solidFill>
                  <a:srgbClr val="5B9BD5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0 %</a:t>
            </a:r>
            <a:endParaRPr lang="ru-RU" sz="2400" b="1" dirty="0">
              <a:solidFill>
                <a:srgbClr val="5B9BD5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4804" y="1338932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A5A5A5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10 %</a:t>
            </a:r>
            <a:endParaRPr lang="ru-RU" sz="2400" b="1" dirty="0">
              <a:solidFill>
                <a:srgbClr val="A5A5A5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48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2007" y="3715239"/>
            <a:ext cx="11701572" cy="298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4637" y="3706418"/>
            <a:ext cx="1761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Roboto"/>
              </a:rPr>
              <a:t>РАСКРОЙ ДЕЛИ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4" t="16652" r="2536" b="11896"/>
          <a:stretch/>
        </p:blipFill>
        <p:spPr>
          <a:xfrm>
            <a:off x="122008" y="1244600"/>
            <a:ext cx="1738060" cy="2470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7" b="16316"/>
          <a:stretch/>
        </p:blipFill>
        <p:spPr>
          <a:xfrm>
            <a:off x="122007" y="4014177"/>
            <a:ext cx="1738060" cy="2793023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398707" y="3604295"/>
            <a:ext cx="3546113" cy="520828"/>
          </a:xfrm>
          <a:prstGeom prst="triangle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10344" r="8352"/>
          <a:stretch/>
        </p:blipFill>
        <p:spPr>
          <a:xfrm>
            <a:off x="2901949" y="4022998"/>
            <a:ext cx="1628776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15927" r="158" b="8946"/>
          <a:stretch/>
        </p:blipFill>
        <p:spPr>
          <a:xfrm>
            <a:off x="2901949" y="1244600"/>
            <a:ext cx="1628776" cy="24706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95701" y="3704215"/>
            <a:ext cx="2442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Roboto"/>
              </a:rPr>
              <a:t>ОПЛЕТЕНИЕ ШНУРОМ</a:t>
            </a:r>
            <a:endParaRPr lang="ru-RU" sz="16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3539705" y="3615281"/>
            <a:ext cx="3546113" cy="520828"/>
          </a:xfrm>
          <a:prstGeom prst="triangle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1"/>
          <a:stretch/>
        </p:blipFill>
        <p:spPr>
          <a:xfrm>
            <a:off x="5642348" y="1244600"/>
            <a:ext cx="1707776" cy="24706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646504" y="3704215"/>
            <a:ext cx="1717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Roboto"/>
              </a:rPr>
              <a:t>НАРЕЗКА ЛЕНТ</a:t>
            </a:r>
            <a:endParaRPr lang="ru-RU" sz="16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6031359" y="3615281"/>
            <a:ext cx="3546113" cy="520828"/>
          </a:xfrm>
          <a:prstGeom prst="triangle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8"/>
          <a:stretch/>
        </p:blipFill>
        <p:spPr>
          <a:xfrm>
            <a:off x="8258706" y="1244600"/>
            <a:ext cx="3564873" cy="247063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332679" y="3691029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Roboto"/>
              </a:rPr>
              <a:t>ПЛЕТЕНИЕ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r="5521"/>
          <a:stretch/>
        </p:blipFill>
        <p:spPr>
          <a:xfrm>
            <a:off x="8258706" y="4024376"/>
            <a:ext cx="3564873" cy="2741822"/>
          </a:xfrm>
          <a:prstGeom prst="rect">
            <a:avLst/>
          </a:prstGeom>
        </p:spPr>
      </p:pic>
      <p:pic>
        <p:nvPicPr>
          <p:cNvPr id="19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7" y="69157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695961" y="69850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07545" y="534555"/>
            <a:ext cx="4901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Этапы плетения маскирующих сетей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8"/>
          <a:stretch/>
        </p:blipFill>
        <p:spPr>
          <a:xfrm>
            <a:off x="5651345" y="4014176"/>
            <a:ext cx="1707776" cy="27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87" y="2080018"/>
            <a:ext cx="2597650" cy="3463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t="19583" r="4813" b="18889"/>
          <a:stretch/>
        </p:blipFill>
        <p:spPr>
          <a:xfrm>
            <a:off x="9715499" y="2080018"/>
            <a:ext cx="2442978" cy="3457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2080020"/>
            <a:ext cx="4618039" cy="3463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r="2043"/>
          <a:stretch/>
        </p:blipFill>
        <p:spPr>
          <a:xfrm>
            <a:off x="7368086" y="2080018"/>
            <a:ext cx="2290264" cy="3457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11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51452" y="352943"/>
            <a:ext cx="4250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Пошив одежды: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толстовок,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балаклавов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, плащей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06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" b="22794"/>
          <a:stretch/>
        </p:blipFill>
        <p:spPr>
          <a:xfrm>
            <a:off x="7919382" y="1254437"/>
            <a:ext cx="4161586" cy="4339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15560"/>
          <a:stretch/>
        </p:blipFill>
        <p:spPr>
          <a:xfrm>
            <a:off x="85726" y="1254437"/>
            <a:ext cx="7732560" cy="4339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5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36865" y="520489"/>
            <a:ext cx="4065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Изготовление меховых стелек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1" y="1219716"/>
            <a:ext cx="7188200" cy="5523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" y="4561189"/>
            <a:ext cx="1717225" cy="2182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b="9372"/>
          <a:stretch/>
        </p:blipFill>
        <p:spPr>
          <a:xfrm>
            <a:off x="125057" y="1219716"/>
            <a:ext cx="4735866" cy="3303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b="35498"/>
          <a:stretch/>
        </p:blipFill>
        <p:spPr>
          <a:xfrm>
            <a:off x="1938986" y="4561189"/>
            <a:ext cx="2921935" cy="2182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1030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03887" y="513756"/>
            <a:ext cx="4077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Изготовление окопных свечей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21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" y="1934794"/>
            <a:ext cx="4667740" cy="3500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11" y="1934795"/>
            <a:ext cx="2486367" cy="3500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92" y="1934795"/>
            <a:ext cx="2144242" cy="3500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48" y="1934793"/>
            <a:ext cx="2614664" cy="3500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11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4500" y="371145"/>
            <a:ext cx="5778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Пошив маскировочных костюмов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 защитой от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тепловизора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1659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3544545"/>
            <a:ext cx="3211855" cy="3211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" y="1374351"/>
            <a:ext cx="3027403" cy="5382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6"/>
          <a:stretch/>
        </p:blipFill>
        <p:spPr>
          <a:xfrm rot="16200000">
            <a:off x="3759038" y="812638"/>
            <a:ext cx="2105448" cy="3228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57" y="1374351"/>
            <a:ext cx="5592204" cy="5382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3922"/>
          <a:stretch/>
        </p:blipFill>
        <p:spPr>
          <a:xfrm>
            <a:off x="8772524" y="69850"/>
            <a:ext cx="3348037" cy="1031024"/>
          </a:xfrm>
          <a:prstGeom prst="rect">
            <a:avLst/>
          </a:prstGeom>
        </p:spPr>
      </p:pic>
      <p:pic>
        <p:nvPicPr>
          <p:cNvPr id="9" name="Picture 6" descr="https://www.pngmart.com/files/8/Banner-PNG-Background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" y="29004"/>
            <a:ext cx="4021629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pngmart.com/files/8/Banner-PNG-Background-Imag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/>
          <a:stretch/>
        </p:blipFill>
        <p:spPr bwMode="auto">
          <a:xfrm>
            <a:off x="3705225" y="29697"/>
            <a:ext cx="2810914" cy="1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7225" y="372483"/>
            <a:ext cx="5426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Изготовление сухой готовой домашней еды.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</a:t>
            </a:r>
            <a:r>
              <a:rPr lang="ru-RU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алил кипятком и обед готов.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2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247</Words>
  <Application>Microsoft Office PowerPoint</Application>
  <PresentationFormat>Произвольный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Agmalov.RR</dc:creator>
  <cp:lastModifiedBy>Samsung</cp:lastModifiedBy>
  <cp:revision>38</cp:revision>
  <dcterms:created xsi:type="dcterms:W3CDTF">2023-09-26T07:18:37Z</dcterms:created>
  <dcterms:modified xsi:type="dcterms:W3CDTF">2023-10-18T19:14:26Z</dcterms:modified>
</cp:coreProperties>
</file>