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0"/>
  </p:notesMasterIdLst>
  <p:sldIdLst>
    <p:sldId id="346" r:id="rId2"/>
    <p:sldId id="359" r:id="rId3"/>
    <p:sldId id="360" r:id="rId4"/>
    <p:sldId id="361" r:id="rId5"/>
    <p:sldId id="362" r:id="rId6"/>
    <p:sldId id="367" r:id="rId7"/>
    <p:sldId id="376" r:id="rId8"/>
    <p:sldId id="370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0091EA"/>
    <a:srgbClr val="FF0000"/>
    <a:srgbClr val="00B41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85" autoAdjust="0"/>
    <p:restoredTop sz="94728" autoAdjust="0"/>
  </p:normalViewPr>
  <p:slideViewPr>
    <p:cSldViewPr>
      <p:cViewPr varScale="1">
        <p:scale>
          <a:sx n="83" d="100"/>
          <a:sy n="83" d="100"/>
        </p:scale>
        <p:origin x="-154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C02ECBB-5CF3-4679-883D-9201791CB537}" type="datetimeFigureOut">
              <a:rPr lang="en-US"/>
              <a:pPr>
                <a:defRPr/>
              </a:pPr>
              <a:t>4/23/2020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B9A4757-E6DA-4525-AD37-4B2E9344C5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0511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89B52E-589F-46E9-BA56-18803D4B179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6BD20-4514-4EDC-B2C4-5C2ECA698FBA}" type="datetime1">
              <a:rPr lang="en-US"/>
              <a:pPr>
                <a:defRPr/>
              </a:pPr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4150A-5AA4-42A1-B32D-6BB49E0209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E20A7-2102-412F-9D17-43BAC3BCB3D7}" type="datetime1">
              <a:rPr lang="en-US"/>
              <a:pPr>
                <a:defRPr/>
              </a:pPr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9EC3C-3298-4859-820A-341FE6728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992F1-FF5E-451E-8B7B-DDB375A01378}" type="datetime1">
              <a:rPr lang="en-US"/>
              <a:pPr>
                <a:defRPr/>
              </a:pPr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33F70-FF54-446E-95BC-1390C15BEB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243CB-BDBD-4C73-B9B7-78B86B9F1B67}" type="datetime1">
              <a:rPr lang="en-US"/>
              <a:pPr>
                <a:defRPr/>
              </a:pPr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710F8-53FA-43B5-A3C4-238D9F8C74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64C05-E763-42CB-8C2A-2ABB441688B5}" type="datetime1">
              <a:rPr lang="en-US"/>
              <a:pPr>
                <a:defRPr/>
              </a:pPr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D237B-EA36-42A7-AA4D-08EF78FC76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41E69-498E-4D57-9942-29CA4C0B6928}" type="datetime1">
              <a:rPr lang="en-US"/>
              <a:pPr>
                <a:defRPr/>
              </a:pPr>
              <a:t>4/23/2020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9BC95-40F6-481B-9C0A-EA2FA9BF7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E3C4A-15CB-4DB4-B1FE-D59F69650303}" type="datetime1">
              <a:rPr lang="en-US"/>
              <a:pPr>
                <a:defRPr/>
              </a:pPr>
              <a:t>4/23/2020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69A44-5D33-4B25-83CB-2B8621D66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50B40-6E22-433D-8E70-9C5B3D42B5F5}" type="datetime1">
              <a:rPr lang="en-US"/>
              <a:pPr>
                <a:defRPr/>
              </a:pPr>
              <a:t>4/23/2020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F6AAC-62D6-465A-9D6C-87EC80BCBD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86734-AC46-4D83-8EFF-DCD3F818E060}" type="datetime1">
              <a:rPr lang="en-US"/>
              <a:pPr>
                <a:defRPr/>
              </a:pPr>
              <a:t>4/23/2020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4808D-C68C-46FE-952D-D94FFA5A41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00AE6-CEA3-4B47-AF56-228611BADAA8}" type="datetime1">
              <a:rPr lang="en-US"/>
              <a:pPr>
                <a:defRPr/>
              </a:pPr>
              <a:t>4/23/2020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5EC6F-8DB5-40D8-8368-DD39828EEE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69924-6BA0-4197-A57C-18383EC7E7C4}" type="datetime1">
              <a:rPr lang="en-US"/>
              <a:pPr>
                <a:defRPr/>
              </a:pPr>
              <a:t>4/23/2020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98FBA-C45E-4E05-8E94-6497AD4D38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0F68291-B3C9-4991-A2BE-49A9CE81DE13}" type="datetime1">
              <a:rPr lang="en-US"/>
              <a:pPr>
                <a:defRPr/>
              </a:pPr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D8D8D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6BDED6-EFAB-4509-A1F1-575098ED79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698875" y="1268413"/>
            <a:ext cx="5445125" cy="23495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Социальный проект</a:t>
            </a:r>
            <a:br>
              <a:rPr lang="ru-RU" sz="32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ППО учащихся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СПбГПМУ 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4339" name="Picture 4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76200" y="-76200"/>
            <a:ext cx="159067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6" descr="https://psv4.userapi.com/c812338/u104244691/docs/187983c7c28b/Znak.png?extra=7oItUUByav9uJX8DjQpZkZOuHRndYNncVC3k6Tk2BC6ngR6OOKi32oS6FfhnvZ5fspT0Sa5OkaZUV8-KQasy8klOXCdJ4ymFboxCTnLZZPcDj8jQR7y5lrt9pffpxZpWXfMZL95cb0--6a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29550" y="242888"/>
            <a:ext cx="1052513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Прямоугольник 7"/>
          <p:cNvSpPr>
            <a:spLocks noChangeArrowheads="1"/>
          </p:cNvSpPr>
          <p:nvPr/>
        </p:nvSpPr>
        <p:spPr bwMode="auto">
          <a:xfrm>
            <a:off x="889000" y="242888"/>
            <a:ext cx="7467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latin typeface="Calibri" pitchFamily="34" charset="0"/>
              </a:rPr>
              <a:t>Федеральное государственное бюджетное образовательное учреждение высшего образования</a:t>
            </a:r>
            <a:br>
              <a:rPr lang="ru-RU" sz="1200">
                <a:latin typeface="Calibri" pitchFamily="34" charset="0"/>
              </a:rPr>
            </a:br>
            <a:r>
              <a:rPr lang="ru-RU" sz="1200">
                <a:latin typeface="Calibri" pitchFamily="34" charset="0"/>
              </a:rPr>
              <a:t>Санкт-Петербургский государственный педиатрический медицинский университет Министерства здравоохранения Российской Федерации</a:t>
            </a:r>
          </a:p>
        </p:txBody>
      </p:sp>
      <p:pic>
        <p:nvPicPr>
          <p:cNvPr id="14342" name="Рисунок 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63938" y="2492375"/>
            <a:ext cx="6088062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5508625" y="5805488"/>
            <a:ext cx="30309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 smtClean="0"/>
              <a:t>Куратор проекта – </a:t>
            </a:r>
          </a:p>
          <a:p>
            <a:r>
              <a:rPr lang="ru-RU" dirty="0" smtClean="0"/>
              <a:t>Копосова </a:t>
            </a:r>
            <a:r>
              <a:rPr lang="ru-RU" dirty="0"/>
              <a:t>Вера Денисовна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 txBox="1">
            <a:spLocks noChangeArrowheads="1"/>
          </p:cNvSpPr>
          <p:nvPr/>
        </p:nvSpPr>
        <p:spPr bwMode="auto">
          <a:xfrm>
            <a:off x="1371600" y="1524000"/>
            <a:ext cx="6400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60000"/>
              </a:lnSpc>
              <a:spcBef>
                <a:spcPct val="20000"/>
              </a:spcBef>
              <a:buFont typeface="Arial" charset="0"/>
              <a:buNone/>
            </a:pPr>
            <a:endParaRPr lang="ru-RU" sz="1400">
              <a:ea typeface="굴림"/>
              <a:cs typeface="굴림"/>
            </a:endParaRPr>
          </a:p>
        </p:txBody>
      </p:sp>
      <p:sp>
        <p:nvSpPr>
          <p:cNvPr id="16387" name="AutoShape 68"/>
          <p:cNvSpPr>
            <a:spLocks noChangeArrowheads="1"/>
          </p:cNvSpPr>
          <p:nvPr/>
        </p:nvSpPr>
        <p:spPr bwMode="gray">
          <a:xfrm>
            <a:off x="1187450" y="836613"/>
            <a:ext cx="6696075" cy="635000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latinLnBrk="1"/>
            <a:endParaRPr kumimoji="1" lang="en-US" altLang="ko-KR" sz="3500">
              <a:latin typeface="Calibri" pitchFamily="34" charset="0"/>
              <a:ea typeface="굴림"/>
              <a:cs typeface="굴림"/>
            </a:endParaRPr>
          </a:p>
        </p:txBody>
      </p:sp>
      <p:pic>
        <p:nvPicPr>
          <p:cNvPr id="16389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00" y="295275"/>
            <a:ext cx="10541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17463"/>
            <a:ext cx="2644775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Rectangle 8"/>
          <p:cNvSpPr>
            <a:spLocks noGrp="1"/>
          </p:cNvSpPr>
          <p:nvPr>
            <p:ph type="title" idx="4294967295"/>
          </p:nvPr>
        </p:nvSpPr>
        <p:spPr>
          <a:xfrm>
            <a:off x="1187450" y="549275"/>
            <a:ext cx="6130925" cy="796925"/>
          </a:xfrm>
        </p:spPr>
        <p:txBody>
          <a:bodyPr/>
          <a:lstStyle/>
          <a:p>
            <a:r>
              <a:rPr lang="ru-RU" sz="3200" b="1" u="sng" smtClean="0"/>
              <a:t>ПОСТАНОВКА</a:t>
            </a:r>
            <a:r>
              <a:rPr lang="ru-RU" sz="4000" b="1" u="sng" smtClean="0"/>
              <a:t> </a:t>
            </a:r>
            <a:r>
              <a:rPr lang="ru-RU" sz="3200" b="1" u="sng" smtClean="0"/>
              <a:t>ПРОБЛЕМЫ</a:t>
            </a:r>
            <a:br>
              <a:rPr lang="ru-RU" sz="3200" b="1" u="sng" smtClean="0"/>
            </a:br>
            <a:endParaRPr lang="ru-RU" sz="3200" b="1" u="sng" smtClean="0"/>
          </a:p>
        </p:txBody>
      </p:sp>
      <p:sp>
        <p:nvSpPr>
          <p:cNvPr id="16393" name="Rectangle 9"/>
          <p:cNvSpPr>
            <a:spLocks noGrp="1"/>
          </p:cNvSpPr>
          <p:nvPr>
            <p:ph type="body" idx="4294967295"/>
          </p:nvPr>
        </p:nvSpPr>
        <p:spPr>
          <a:xfrm>
            <a:off x="250825" y="1341438"/>
            <a:ext cx="8435975" cy="4784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smtClean="0"/>
              <a:t>В отделениях больниц всегда есть  младенцы, оставшиеся без попечения родителей и дети из детских домов и не каждое лечебное учреждение может позволить себе няню. Медперсонал, в силу большого количества обязанностей и недостатка времени, не может обеспечить этим детям необходимые для них заботу и внимание. Ведь ребенку кроме еды, чистой одежды и  лечения нужно общение, т.к. без него развитие маленького человека невозможно.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Их некому брать на руки, некому с ними играть, гулять, разговаривать - они просто лежат в палатах. Таким образом формируется депривация, аутизация, синдром госпитализма. После нескольких месяцев такого существования неизбежно наступает отставание в развитии. 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Воспитанники детских домов и специализированных учреждений требуют особенной адаптации к внешнему миру, недостаток которой значительно сказывается на их психоэмоциональном состоянии. Ограничиваясь стенами детского дома или интерната ребенок не всегда понимает, что за ними он способен на многое.</a:t>
            </a:r>
          </a:p>
          <a:p>
            <a:pPr>
              <a:lnSpc>
                <a:spcPct val="80000"/>
              </a:lnSpc>
            </a:pPr>
            <a:endParaRPr 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 txBox="1">
            <a:spLocks noChangeArrowheads="1"/>
          </p:cNvSpPr>
          <p:nvPr/>
        </p:nvSpPr>
        <p:spPr bwMode="auto">
          <a:xfrm>
            <a:off x="1371600" y="1524000"/>
            <a:ext cx="6400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60000"/>
              </a:lnSpc>
              <a:spcBef>
                <a:spcPct val="20000"/>
              </a:spcBef>
              <a:buFont typeface="Arial" charset="0"/>
              <a:buNone/>
            </a:pPr>
            <a:endParaRPr lang="ru-RU" sz="1400">
              <a:ea typeface="굴림"/>
              <a:cs typeface="굴림"/>
            </a:endParaRPr>
          </a:p>
        </p:txBody>
      </p:sp>
      <p:sp>
        <p:nvSpPr>
          <p:cNvPr id="17411" name="AutoShape 68"/>
          <p:cNvSpPr>
            <a:spLocks noChangeArrowheads="1"/>
          </p:cNvSpPr>
          <p:nvPr/>
        </p:nvSpPr>
        <p:spPr bwMode="gray">
          <a:xfrm>
            <a:off x="1397000" y="508000"/>
            <a:ext cx="6696075" cy="635000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latinLnBrk="1"/>
            <a:endParaRPr kumimoji="1" lang="en-US" altLang="ko-KR" sz="3500">
              <a:latin typeface="Calibri" pitchFamily="34" charset="0"/>
              <a:ea typeface="굴림"/>
              <a:cs typeface="굴림"/>
            </a:endParaRPr>
          </a:p>
        </p:txBody>
      </p:sp>
      <p:pic>
        <p:nvPicPr>
          <p:cNvPr id="17412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8600"/>
            <a:ext cx="10541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688" y="-46038"/>
            <a:ext cx="2640012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3"/>
          <p:cNvPicPr>
            <a:picLocks noChangeAspect="1" noChangeArrowheads="1"/>
          </p:cNvPicPr>
          <p:nvPr/>
        </p:nvPicPr>
        <p:blipFill>
          <a:blip r:embed="rId5"/>
          <a:srcRect l="668" t="5721" r="-668" b="11617"/>
          <a:stretch>
            <a:fillRect/>
          </a:stretch>
        </p:blipFill>
        <p:spPr bwMode="auto">
          <a:xfrm>
            <a:off x="5651500" y="2349500"/>
            <a:ext cx="3230563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Rectangle 8"/>
          <p:cNvSpPr>
            <a:spLocks noGrp="1"/>
          </p:cNvSpPr>
          <p:nvPr>
            <p:ph type="title" idx="4294967295"/>
          </p:nvPr>
        </p:nvSpPr>
        <p:spPr>
          <a:xfrm>
            <a:off x="1042988" y="692150"/>
            <a:ext cx="5257800" cy="725488"/>
          </a:xfrm>
        </p:spPr>
        <p:txBody>
          <a:bodyPr/>
          <a:lstStyle/>
          <a:p>
            <a:r>
              <a:rPr lang="ru-RU" sz="3200" b="1" u="sng" smtClean="0"/>
              <a:t>ЦЕЛЕВОЕ НАЗНАЧЕНИЕ ПРОЕКТА</a:t>
            </a:r>
            <a:br>
              <a:rPr lang="ru-RU" sz="3200" b="1" u="sng" smtClean="0"/>
            </a:br>
            <a:endParaRPr lang="ru-RU" sz="3200" b="1" u="sng" smtClean="0"/>
          </a:p>
        </p:txBody>
      </p:sp>
      <p:sp>
        <p:nvSpPr>
          <p:cNvPr id="17417" name="Rectangle 9"/>
          <p:cNvSpPr>
            <a:spLocks noGrp="1"/>
          </p:cNvSpPr>
          <p:nvPr>
            <p:ph type="body" idx="4294967295"/>
          </p:nvPr>
        </p:nvSpPr>
        <p:spPr>
          <a:xfrm>
            <a:off x="0" y="1484313"/>
            <a:ext cx="5724525" cy="53736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2400" smtClean="0"/>
              <a:t>      Психоэмоциональная поддержка и социальная помощь детям, оставшимся без попечения родителей, в специализированных учебных заведениях и лечебных учреждениях г. Санкт-Петербурга и Ленинградской области путем создания положительного микроклимата для развития и социализации детей, проведения интерактивно-познавательных мероприятий и осуществления ухода в условиях стационаров. Вовлечение обучающихся СПбГПМУ в добровольческое движение, а также развитие личностных и профессиональных качеств </a:t>
            </a:r>
            <a:br>
              <a:rPr lang="ru-RU" sz="2400" smtClean="0"/>
            </a:br>
            <a:r>
              <a:rPr lang="ru-RU" sz="2400" smtClean="0"/>
              <a:t>будущих врачей.</a:t>
            </a:r>
          </a:p>
          <a:p>
            <a:pPr>
              <a:lnSpc>
                <a:spcPct val="80000"/>
              </a:lnSpc>
            </a:pPr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 txBox="1">
            <a:spLocks noChangeArrowheads="1"/>
          </p:cNvSpPr>
          <p:nvPr/>
        </p:nvSpPr>
        <p:spPr bwMode="auto">
          <a:xfrm>
            <a:off x="1752600" y="717550"/>
            <a:ext cx="6400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60000"/>
              </a:lnSpc>
              <a:spcBef>
                <a:spcPct val="20000"/>
              </a:spcBef>
              <a:buFont typeface="Arial" charset="0"/>
              <a:buNone/>
            </a:pPr>
            <a:endParaRPr lang="ru-RU" sz="2800" u="sng">
              <a:latin typeface="Calibri" pitchFamily="34" charset="0"/>
              <a:ea typeface="굴림"/>
              <a:cs typeface="굴림"/>
            </a:endParaRPr>
          </a:p>
        </p:txBody>
      </p:sp>
      <p:sp>
        <p:nvSpPr>
          <p:cNvPr id="18435" name="AutoShape 68"/>
          <p:cNvSpPr>
            <a:spLocks noChangeArrowheads="1"/>
          </p:cNvSpPr>
          <p:nvPr/>
        </p:nvSpPr>
        <p:spPr bwMode="gray">
          <a:xfrm>
            <a:off x="1295400" y="533400"/>
            <a:ext cx="6696075" cy="635000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latinLnBrk="1"/>
            <a:endParaRPr kumimoji="1" lang="en-US" altLang="ko-KR" sz="3500">
              <a:latin typeface="Calibri" pitchFamily="34" charset="0"/>
              <a:ea typeface="굴림"/>
              <a:cs typeface="굴림"/>
            </a:endParaRPr>
          </a:p>
        </p:txBody>
      </p:sp>
      <p:pic>
        <p:nvPicPr>
          <p:cNvPr id="18436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300" y="147638"/>
            <a:ext cx="1054100" cy="105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17463"/>
            <a:ext cx="2644775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Rectangle 7"/>
          <p:cNvSpPr>
            <a:spLocks noGrp="1"/>
          </p:cNvSpPr>
          <p:nvPr>
            <p:ph type="title" idx="4294967295"/>
          </p:nvPr>
        </p:nvSpPr>
        <p:spPr>
          <a:xfrm>
            <a:off x="457200" y="620713"/>
            <a:ext cx="8229600" cy="504825"/>
          </a:xfrm>
        </p:spPr>
        <p:txBody>
          <a:bodyPr/>
          <a:lstStyle/>
          <a:p>
            <a:r>
              <a:rPr lang="ru-RU" sz="3200" b="1" u="sng" smtClean="0"/>
              <a:t>ЗАДАЧИ ПРОЕКТА</a:t>
            </a:r>
            <a:r>
              <a:rPr lang="en-US" sz="3200" u="sng" smtClean="0"/>
              <a:t/>
            </a:r>
            <a:br>
              <a:rPr lang="en-US" sz="3200" u="sng" smtClean="0"/>
            </a:br>
            <a:endParaRPr lang="ru-RU" sz="3200" u="sng" smtClean="0"/>
          </a:p>
        </p:txBody>
      </p:sp>
      <p:sp>
        <p:nvSpPr>
          <p:cNvPr id="18440" name="Rectangle 8"/>
          <p:cNvSpPr>
            <a:spLocks noGrp="1"/>
          </p:cNvSpPr>
          <p:nvPr>
            <p:ph type="body" idx="4294967295"/>
          </p:nvPr>
        </p:nvSpPr>
        <p:spPr>
          <a:xfrm>
            <a:off x="179388" y="1125538"/>
            <a:ext cx="8675687" cy="46418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smtClean="0"/>
              <a:t>Широкое вовлечение обучающихся в общественную жизнь, основанное на принципе добровольности;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Оказание помощи детям, оставшимся без попечения родителей, находящимся на лечении в ЛПУ города Санкт-Петербурга, путем организации дежурств добровольцев по уходу;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Организация досуга воспитанников специализированных учебных учреждений в виде проведения тематических интерактивно-познавательных мероприятий;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Оказание помощи работникам медицинских и специализированных учебных учреждений в виде ухода за детьми и организации их времяпрепровождения;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Содействие в превращении добровольчества в элемент развития личностных и профессиональных качеств будущих врачей.</a:t>
            </a:r>
          </a:p>
          <a:p>
            <a:pPr>
              <a:lnSpc>
                <a:spcPct val="80000"/>
              </a:lnSpc>
            </a:pPr>
            <a:endParaRPr lang="ru-RU" sz="2000" smtClean="0"/>
          </a:p>
        </p:txBody>
      </p:sp>
      <p:pic>
        <p:nvPicPr>
          <p:cNvPr id="4" name="Рисунок 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71620" y="4799966"/>
            <a:ext cx="2728810" cy="1815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097450" y="4370376"/>
            <a:ext cx="1691320" cy="2265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7">
            <a:extLst/>
          </a:blip>
          <a:srcRect l="7879"/>
          <a:stretch/>
        </p:blipFill>
        <p:spPr bwMode="auto">
          <a:xfrm>
            <a:off x="3500545" y="4658793"/>
            <a:ext cx="3230457" cy="219553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 txBox="1">
            <a:spLocks noChangeArrowheads="1"/>
          </p:cNvSpPr>
          <p:nvPr/>
        </p:nvSpPr>
        <p:spPr bwMode="auto">
          <a:xfrm>
            <a:off x="1371600" y="1524000"/>
            <a:ext cx="6400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60000"/>
              </a:lnSpc>
              <a:spcBef>
                <a:spcPct val="20000"/>
              </a:spcBef>
              <a:buFont typeface="Arial" charset="0"/>
              <a:buNone/>
            </a:pPr>
            <a:endParaRPr lang="ru-RU" sz="1400">
              <a:ea typeface="굴림"/>
              <a:cs typeface="굴림"/>
            </a:endParaRPr>
          </a:p>
        </p:txBody>
      </p:sp>
      <p:sp>
        <p:nvSpPr>
          <p:cNvPr id="19459" name="AutoShape 68"/>
          <p:cNvSpPr>
            <a:spLocks noChangeArrowheads="1"/>
          </p:cNvSpPr>
          <p:nvPr/>
        </p:nvSpPr>
        <p:spPr bwMode="gray">
          <a:xfrm>
            <a:off x="1295400" y="533400"/>
            <a:ext cx="6696075" cy="635000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latinLnBrk="1"/>
            <a:endParaRPr kumimoji="1" lang="en-US" altLang="ko-KR" sz="3500">
              <a:latin typeface="Calibri" pitchFamily="34" charset="0"/>
              <a:ea typeface="굴림"/>
              <a:cs typeface="굴림"/>
            </a:endParaRPr>
          </a:p>
        </p:txBody>
      </p:sp>
      <p:pic>
        <p:nvPicPr>
          <p:cNvPr id="19460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300" y="149225"/>
            <a:ext cx="105410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17463"/>
            <a:ext cx="2644775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Rectangle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200" b="1" u="sng" smtClean="0"/>
              <a:t>УЧАСТНИКИ ПРОЕКТА</a:t>
            </a:r>
          </a:p>
        </p:txBody>
      </p:sp>
      <p:sp>
        <p:nvSpPr>
          <p:cNvPr id="19465" name="Rectangle 9"/>
          <p:cNvSpPr>
            <a:spLocks noGrp="1"/>
          </p:cNvSpPr>
          <p:nvPr>
            <p:ph type="body" idx="4294967295"/>
          </p:nvPr>
        </p:nvSpPr>
        <p:spPr>
          <a:xfrm>
            <a:off x="395288" y="1268413"/>
            <a:ext cx="8229600" cy="49688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 smtClean="0"/>
              <a:t>Исполнители:</a:t>
            </a:r>
            <a:endParaRPr lang="ru-RU" sz="2400" smtClean="0"/>
          </a:p>
          <a:p>
            <a:pPr>
              <a:lnSpc>
                <a:spcPct val="80000"/>
              </a:lnSpc>
            </a:pPr>
            <a:r>
              <a:rPr lang="ru-RU" sz="2400" smtClean="0"/>
              <a:t>Обучающиеся СПбГПМУ всех курсов педиатрического, лечебного, стоматологического факультетов, факультета клинической психологии.</a:t>
            </a:r>
            <a:endParaRPr lang="ru-RU" sz="2400" b="1" smtClean="0"/>
          </a:p>
          <a:p>
            <a:pPr>
              <a:lnSpc>
                <a:spcPct val="80000"/>
              </a:lnSpc>
            </a:pPr>
            <a:r>
              <a:rPr lang="ru-RU" sz="2400" b="1" smtClean="0"/>
              <a:t>Целевые группы:</a:t>
            </a:r>
            <a:endParaRPr lang="ru-RU" sz="2400" smtClean="0"/>
          </a:p>
          <a:p>
            <a:pPr>
              <a:lnSpc>
                <a:spcPct val="80000"/>
              </a:lnSpc>
            </a:pPr>
            <a:r>
              <a:rPr lang="ru-RU" sz="2400" smtClean="0"/>
              <a:t>Дети, оставшиеся без попечения родителей, находящиеся на лечении в</a:t>
            </a:r>
          </a:p>
          <a:p>
            <a:pPr lvl="1">
              <a:lnSpc>
                <a:spcPct val="80000"/>
              </a:lnSpc>
            </a:pPr>
            <a:r>
              <a:rPr lang="ru-RU" sz="2000" smtClean="0"/>
              <a:t>Клинике СПбГПМУ;</a:t>
            </a:r>
          </a:p>
          <a:p>
            <a:pPr lvl="1">
              <a:lnSpc>
                <a:spcPct val="80000"/>
              </a:lnSpc>
            </a:pPr>
            <a:r>
              <a:rPr lang="ru-RU" sz="2000" smtClean="0"/>
              <a:t>НМИЦ им. В.А.Алмазова;</a:t>
            </a:r>
          </a:p>
          <a:p>
            <a:pPr lvl="1">
              <a:lnSpc>
                <a:spcPct val="80000"/>
              </a:lnSpc>
            </a:pPr>
            <a:r>
              <a:rPr lang="ru-RU" sz="2000" smtClean="0"/>
              <a:t>ДГБ №5 им. Н.Ф.Филатова;</a:t>
            </a:r>
          </a:p>
          <a:p>
            <a:pPr lvl="1">
              <a:lnSpc>
                <a:spcPct val="80000"/>
              </a:lnSpc>
            </a:pPr>
            <a:r>
              <a:rPr lang="ru-RU" sz="2000" smtClean="0"/>
              <a:t>ФНЦРИ им Г.А. Альбрехта;</a:t>
            </a:r>
          </a:p>
          <a:p>
            <a:pPr>
              <a:lnSpc>
                <a:spcPct val="80000"/>
              </a:lnSpc>
            </a:pPr>
            <a:endParaRPr lang="ru-RU" sz="2400" smtClean="0"/>
          </a:p>
          <a:p>
            <a:pPr>
              <a:lnSpc>
                <a:spcPct val="80000"/>
              </a:lnSpc>
            </a:pPr>
            <a:r>
              <a:rPr lang="ru-RU" sz="2400" smtClean="0"/>
              <a:t>Воспитанники ГКОУ ЛО «Мгинская школа-интернат для детей с нарушениями зрения».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/>
          </a:blip>
          <a:srcRect t="10101" b="13131"/>
          <a:stretch/>
        </p:blipFill>
        <p:spPr>
          <a:xfrm>
            <a:off x="4580871" y="3291012"/>
            <a:ext cx="3798589" cy="1943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AutoShape 68"/>
          <p:cNvSpPr>
            <a:spLocks noChangeArrowheads="1"/>
          </p:cNvSpPr>
          <p:nvPr/>
        </p:nvSpPr>
        <p:spPr bwMode="gray">
          <a:xfrm>
            <a:off x="1295400" y="533400"/>
            <a:ext cx="6696075" cy="635000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latinLnBrk="1"/>
            <a:endParaRPr kumimoji="1" lang="en-US" altLang="ko-KR" sz="3500">
              <a:latin typeface="Calibri" pitchFamily="34" charset="0"/>
              <a:ea typeface="굴림"/>
              <a:cs typeface="굴림"/>
            </a:endParaRPr>
          </a:p>
        </p:txBody>
      </p:sp>
      <p:pic>
        <p:nvPicPr>
          <p:cNvPr id="22532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8600"/>
            <a:ext cx="10541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1625" y="-174625"/>
            <a:ext cx="2644775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Rectangle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200" b="1" u="sng" smtClean="0"/>
              <a:t>ДЕЯТЕЛЬНОСТЬ ПО </a:t>
            </a:r>
            <a:br>
              <a:rPr lang="ru-RU" sz="3200" b="1" u="sng" smtClean="0"/>
            </a:br>
            <a:r>
              <a:rPr lang="ru-RU" sz="3200" b="1" u="sng" smtClean="0"/>
              <a:t>РЕАЛИЗАЦИИ ПРОЕКТА</a:t>
            </a:r>
          </a:p>
        </p:txBody>
      </p:sp>
      <p:sp>
        <p:nvSpPr>
          <p:cNvPr id="22537" name="Rectangle 9"/>
          <p:cNvSpPr>
            <a:spLocks noGrp="1"/>
          </p:cNvSpPr>
          <p:nvPr>
            <p:ph type="body" idx="4294967295"/>
          </p:nvPr>
        </p:nvSpPr>
        <p:spPr>
          <a:xfrm>
            <a:off x="457200" y="1484313"/>
            <a:ext cx="8229600" cy="5040312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b="1" smtClean="0"/>
              <a:t>Организационный этап</a:t>
            </a:r>
            <a:endParaRPr lang="ru-RU" sz="1800" smtClean="0"/>
          </a:p>
          <a:p>
            <a:pPr>
              <a:lnSpc>
                <a:spcPct val="80000"/>
              </a:lnSpc>
            </a:pPr>
            <a:r>
              <a:rPr lang="ru-RU" sz="1800" smtClean="0"/>
              <a:t>Информирование обучающихся о проекте;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Формирование инициативных групп;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Обучение добровольцев проекта;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Разработка плана мероприятий, графика посещения площадок реализации проекта.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b="1" smtClean="0"/>
              <a:t>Реализация проекта</a:t>
            </a:r>
            <a:endParaRPr lang="ru-RU" sz="1800" smtClean="0"/>
          </a:p>
          <a:p>
            <a:pPr>
              <a:lnSpc>
                <a:spcPct val="80000"/>
              </a:lnSpc>
            </a:pPr>
            <a:r>
              <a:rPr lang="ru-RU" sz="1800" smtClean="0"/>
              <a:t>определение потенциальных партнеров и участников проекта, установление рабочих контактов; 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формирование рабочих групп, чатов информирования;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организация дежурств в стационарах;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подготовка и проведение интерактивно-познавательных мероприятий;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проведение акций по сбору подарков и вещей первой необходимости для детей, оставшихся без попечения родителей;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информационно-рекламная деятельность, привлечение обучающихся университета к участию в проекте на всех этапах реализации</a:t>
            </a:r>
            <a:endParaRPr lang="ru-RU" sz="1800" b="1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b="1" smtClean="0"/>
              <a:t>Заключительный этап</a:t>
            </a:r>
            <a:endParaRPr lang="ru-RU" sz="1800" smtClean="0"/>
          </a:p>
          <a:p>
            <a:pPr>
              <a:lnSpc>
                <a:spcPct val="80000"/>
              </a:lnSpc>
            </a:pPr>
            <a:r>
              <a:rPr lang="ru-RU" sz="1800" smtClean="0"/>
              <a:t>Проведение собрания участников проекта и его актива, с целью подведения итогов.</a:t>
            </a:r>
          </a:p>
          <a:p>
            <a:pPr>
              <a:lnSpc>
                <a:spcPct val="80000"/>
              </a:lnSpc>
            </a:pPr>
            <a:endParaRPr lang="ru-RU" sz="1800" smtClean="0"/>
          </a:p>
        </p:txBody>
      </p:sp>
      <p:pic>
        <p:nvPicPr>
          <p:cNvPr id="3" name="Рисунок 4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6664445" y="1108100"/>
            <a:ext cx="2222256" cy="1478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 txBox="1">
            <a:spLocks noChangeArrowheads="1"/>
          </p:cNvSpPr>
          <p:nvPr/>
        </p:nvSpPr>
        <p:spPr bwMode="auto">
          <a:xfrm>
            <a:off x="971550" y="2060575"/>
            <a:ext cx="6800850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60000"/>
              </a:lnSpc>
              <a:spcBef>
                <a:spcPct val="20000"/>
              </a:spcBef>
              <a:buFont typeface="Arial" charset="0"/>
              <a:buNone/>
            </a:pPr>
            <a:endParaRPr lang="ru-RU" sz="1400">
              <a:ea typeface="굴림"/>
              <a:cs typeface="굴림"/>
            </a:endParaRPr>
          </a:p>
        </p:txBody>
      </p:sp>
      <p:sp>
        <p:nvSpPr>
          <p:cNvPr id="23555" name="AutoShape 68"/>
          <p:cNvSpPr>
            <a:spLocks noChangeArrowheads="1"/>
          </p:cNvSpPr>
          <p:nvPr/>
        </p:nvSpPr>
        <p:spPr bwMode="gray">
          <a:xfrm>
            <a:off x="1295400" y="533400"/>
            <a:ext cx="6696075" cy="635000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latinLnBrk="1"/>
            <a:endParaRPr kumimoji="1" lang="en-US" altLang="ko-KR" sz="3500">
              <a:latin typeface="Calibri" pitchFamily="34" charset="0"/>
              <a:ea typeface="굴림"/>
              <a:cs typeface="굴림"/>
            </a:endParaRPr>
          </a:p>
        </p:txBody>
      </p:sp>
      <p:pic>
        <p:nvPicPr>
          <p:cNvPr id="23556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8600"/>
            <a:ext cx="10541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17463"/>
            <a:ext cx="2644775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Rectangle 8"/>
          <p:cNvSpPr>
            <a:spLocks noGrp="1"/>
          </p:cNvSpPr>
          <p:nvPr>
            <p:ph type="title" idx="4294967295"/>
          </p:nvPr>
        </p:nvSpPr>
        <p:spPr>
          <a:xfrm>
            <a:off x="827088" y="692150"/>
            <a:ext cx="6202362" cy="941388"/>
          </a:xfrm>
        </p:spPr>
        <p:txBody>
          <a:bodyPr/>
          <a:lstStyle/>
          <a:p>
            <a:r>
              <a:rPr lang="ru-RU" sz="3200" b="1" u="sng" smtClean="0"/>
              <a:t>ДОСТИГНУТЫЕ РЕЗУЛЬТАТЫ</a:t>
            </a:r>
            <a:r>
              <a:rPr lang="ru-RU" sz="3200" u="sng" smtClean="0"/>
              <a:t/>
            </a:r>
            <a:br>
              <a:rPr lang="ru-RU" sz="3200" u="sng" smtClean="0"/>
            </a:br>
            <a:endParaRPr lang="ru-RU" sz="3200" u="sng" smtClean="0"/>
          </a:p>
        </p:txBody>
      </p:sp>
      <p:sp>
        <p:nvSpPr>
          <p:cNvPr id="23561" name="Rectangle 9"/>
          <p:cNvSpPr>
            <a:spLocks noGrp="1"/>
          </p:cNvSpPr>
          <p:nvPr>
            <p:ph type="body" idx="4294967295"/>
          </p:nvPr>
        </p:nvSpPr>
        <p:spPr>
          <a:xfrm>
            <a:off x="406400" y="1326388"/>
            <a:ext cx="7931150" cy="31972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dirty="0"/>
              <a:t>Наши волонтеры регулярно уже с 2016 посещают детей в стационарах СПб. Только за период с </a:t>
            </a:r>
            <a:r>
              <a:rPr lang="ru-RU" sz="2400" dirty="0" err="1"/>
              <a:t>сентабря</a:t>
            </a:r>
            <a:r>
              <a:rPr lang="ru-RU" sz="2400" dirty="0"/>
              <a:t> 2019 года по апрель 2020 года общее количество часов, проведенных с детьми составило более 200 часов, мы помогли более 20 детям. </a:t>
            </a:r>
            <a:endParaRPr lang="ru-RU" sz="2400" dirty="0" smtClean="0"/>
          </a:p>
          <a:p>
            <a:pPr>
              <a:lnSpc>
                <a:spcPct val="90000"/>
              </a:lnSpc>
            </a:pPr>
            <a:r>
              <a:rPr lang="ru-RU" sz="2400" dirty="0" smtClean="0"/>
              <a:t>С </a:t>
            </a:r>
            <a:r>
              <a:rPr lang="ru-RU" sz="2400" dirty="0"/>
              <a:t>2017 года волонтеры проекта </a:t>
            </a:r>
            <a:r>
              <a:rPr lang="ru-RU" sz="2400" dirty="0" err="1"/>
              <a:t>реулярно</a:t>
            </a:r>
            <a:r>
              <a:rPr lang="ru-RU" sz="2400" dirty="0"/>
              <a:t> посещают школу-интернат в поселке Мга, </a:t>
            </a:r>
            <a:r>
              <a:rPr lang="ru-RU" sz="2400" dirty="0" err="1"/>
              <a:t>Ленинградсткой</a:t>
            </a:r>
            <a:r>
              <a:rPr lang="ru-RU" sz="2400" dirty="0"/>
              <a:t> области. В период с сентября 2019 года по апрель 2020 года мы посетили ее 3 раза.  </a:t>
            </a:r>
            <a:endParaRPr lang="ru-RU" sz="2400" dirty="0" smtClean="0"/>
          </a:p>
          <a:p>
            <a:pPr>
              <a:lnSpc>
                <a:spcPct val="90000"/>
              </a:lnSpc>
            </a:pPr>
            <a:r>
              <a:rPr lang="ru-RU" sz="2400" dirty="0" smtClean="0"/>
              <a:t>За </a:t>
            </a:r>
            <a:r>
              <a:rPr lang="ru-RU" sz="2400" dirty="0"/>
              <a:t>этот же период было проведено 5 тренингов по уходу за детьми для студентов </a:t>
            </a:r>
            <a:r>
              <a:rPr lang="ru-RU" sz="2400" dirty="0" err="1"/>
              <a:t>СПбГПМУ</a:t>
            </a:r>
            <a:r>
              <a:rPr lang="ru-RU" sz="2400" dirty="0"/>
              <a:t>. Также мы отправляем наших волонтеров на городские тренинги, посвященные общению с детьми, в том числе с детьми-инвалидами.</a:t>
            </a: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 txBox="1">
            <a:spLocks noChangeArrowheads="1"/>
          </p:cNvSpPr>
          <p:nvPr/>
        </p:nvSpPr>
        <p:spPr bwMode="auto">
          <a:xfrm>
            <a:off x="1371600" y="1524000"/>
            <a:ext cx="6400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60000"/>
              </a:lnSpc>
              <a:spcBef>
                <a:spcPct val="20000"/>
              </a:spcBef>
              <a:buFont typeface="Arial" charset="0"/>
              <a:buNone/>
            </a:pPr>
            <a:endParaRPr lang="ru-RU" sz="1400">
              <a:ea typeface="굴림"/>
              <a:cs typeface="굴림"/>
            </a:endParaRPr>
          </a:p>
        </p:txBody>
      </p:sp>
      <p:sp>
        <p:nvSpPr>
          <p:cNvPr id="24579" name="AutoShape 68"/>
          <p:cNvSpPr>
            <a:spLocks noChangeArrowheads="1"/>
          </p:cNvSpPr>
          <p:nvPr/>
        </p:nvSpPr>
        <p:spPr bwMode="gray">
          <a:xfrm>
            <a:off x="1295400" y="533400"/>
            <a:ext cx="6696075" cy="635000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latinLnBrk="1"/>
            <a:endParaRPr kumimoji="1" lang="en-US" altLang="ko-KR" sz="3500">
              <a:latin typeface="Calibri" pitchFamily="34" charset="0"/>
              <a:ea typeface="굴림"/>
              <a:cs typeface="굴림"/>
            </a:endParaRPr>
          </a:p>
        </p:txBody>
      </p:sp>
      <p:pic>
        <p:nvPicPr>
          <p:cNvPr id="24580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8600"/>
            <a:ext cx="10541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77925" y="1193161"/>
            <a:ext cx="74676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СПАСИБО ЗА ВНИМАНИЕ!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698625" y="2712844"/>
            <a:ext cx="5634909" cy="4138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17463"/>
            <a:ext cx="2644775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Другая 0">
      <a:dk1>
        <a:srgbClr val="262626"/>
      </a:dk1>
      <a:lt1>
        <a:srgbClr val="FFFFFF"/>
      </a:lt1>
      <a:dk2>
        <a:srgbClr val="4E4E4E"/>
      </a:dk2>
      <a:lt2>
        <a:srgbClr val="FFFFFF"/>
      </a:lt2>
      <a:accent1>
        <a:srgbClr val="F41C69"/>
      </a:accent1>
      <a:accent2>
        <a:srgbClr val="FF6699"/>
      </a:accent2>
      <a:accent3>
        <a:srgbClr val="FF9933"/>
      </a:accent3>
      <a:accent4>
        <a:srgbClr val="A50021"/>
      </a:accent4>
      <a:accent5>
        <a:srgbClr val="F41C69"/>
      </a:accent5>
      <a:accent6>
        <a:srgbClr val="FF6699"/>
      </a:accent6>
      <a:hlink>
        <a:srgbClr val="A50021"/>
      </a:hlink>
      <a:folHlink>
        <a:srgbClr val="B8B8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2233</TotalTime>
  <Words>601</Words>
  <Application>Microsoft Office PowerPoint</Application>
  <PresentationFormat>Экран (4:3)</PresentationFormat>
  <Paragraphs>48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1_Office Theme</vt:lpstr>
      <vt:lpstr>Социальный проект ППО учащихся  СПбГПМУ </vt:lpstr>
      <vt:lpstr>ПОСТАНОВКА ПРОБЛЕМЫ </vt:lpstr>
      <vt:lpstr>ЦЕЛЕВОЕ НАЗНАЧЕНИЕ ПРОЕКТА </vt:lpstr>
      <vt:lpstr>ЗАДАЧИ ПРОЕКТА </vt:lpstr>
      <vt:lpstr>УЧАСТНИКИ ПРОЕКТА</vt:lpstr>
      <vt:lpstr>ДЕЯТЕЛЬНОСТЬ ПО  РЕАЛИЗАЦИИ ПРОЕКТА</vt:lpstr>
      <vt:lpstr>ДОСТИГНУТЫЕ РЕЗУЛЬТАТЫ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Вера</cp:lastModifiedBy>
  <cp:revision>258</cp:revision>
  <dcterms:created xsi:type="dcterms:W3CDTF">2012-04-26T17:06:14Z</dcterms:created>
  <dcterms:modified xsi:type="dcterms:W3CDTF">2020-04-23T12:55:00Z</dcterms:modified>
</cp:coreProperties>
</file>