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9" r:id="rId11"/>
    <p:sldId id="270" r:id="rId12"/>
    <p:sldId id="267" r:id="rId13"/>
    <p:sldId id="268" r:id="rId14"/>
  </p:sldIdLst>
  <p:sldSz cx="18288000" cy="10287000"/>
  <p:notesSz cx="6858000" cy="9144000"/>
  <p:embeddedFontLst>
    <p:embeddedFont>
      <p:font typeface="Bahnschrift Condensed" panose="020B0502040204020203" pitchFamily="3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Bold" panose="020B0806030504020204" charset="0"/>
      <p:regular r:id="rId25"/>
    </p:embeddedFont>
    <p:embeddedFont>
      <p:font typeface="Open Sans Extra Bold" panose="020B0604020202020204" charset="0"/>
      <p:regular r:id="rId26"/>
    </p:embeddedFont>
    <p:embeddedFont>
      <p:font typeface="Open Sans Light" panose="020B030603050402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5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42.2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151 1 24575,'-2'0'0,"1"1"0,-1-1 0,1 1 0,-1 0 0,1-1 0,-1 1 0,1 0 0,0 0 0,-1 0 0,1 0 0,0 0 0,0 0 0,0 1 0,0-1 0,0 0 0,0 1 0,0-1 0,0 0 0,0 1 0,0 1 0,-18 40 0,13-29 0,-12 25 0,2 1 0,1 1 0,2 0 0,2 0 0,2 2 0,2-1 0,-3 76 0,11 405 0,2-168 0,-3-337 0,0 0 0,2 0 0,4 24 0,-6-41 0,0 0 0,0 0 0,0 0 0,1 0 0,-1 0 0,0 0 0,1 0 0,-1 0 0,0-1 0,1 1 0,0 0 0,-1 0 0,1 0 0,-1 0 0,1 0 0,0-1 0,0 1 0,-1 0 0,1-1 0,0 1 0,0 0 0,0-1 0,1 1 0,0-1 0,-1 0 0,0-1 0,0 1 0,1-1 0,-1 0 0,0 1 0,0-1 0,0 0 0,0 0 0,0 0 0,0 1 0,0-1 0,0 0 0,0 0 0,0-1 0,-1 1 0,1 0 0,0 0 0,-1 0 0,1 0 0,0-3 0,12-24 0,-2-2 0,0 0 0,7-38 0,-9 34 0,8-31-109,148-524-1147,-129 473-5570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58.2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259 1 24575,'0'1382'0,"-2"-1348"0,-1 0 0,-9 40 0,4-35 0,-2 48 0,11 162 0,-4 48 0,-4-233 0,-21 82 0,15-92 0,3 1 0,-5 87 0,17 657 0,-2-2196 0,-1 1389 0,2 0 0,-1 0 0,1 0 0,0 0 0,3-11 0,-4 19 0,0-1 0,0 1 0,0 0 0,0-1 0,0 1 0,0 0 0,0 0 0,1-1 0,-1 1 0,0 0 0,0 0 0,0-1 0,0 1 0,0 0 0,1 0 0,-1-1 0,0 1 0,0 0 0,0 0 0,1 0 0,-1-1 0,0 1 0,0 0 0,1 0 0,-1 0 0,0 0 0,0 0 0,1 0 0,-1 0 0,0-1 0,0 1 0,1 0 0,-1 0 0,0 0 0,1 0 0,-1 0 0,0 0 0,0 0 0,1 0 0,-1 0 0,0 1 0,1-1 0,-1 0 0,1 0 0,10 14 0,4 22 0,-4 7 0,-2 0 0,-2 0 0,2 70 0,-11 140 0,-2-99 0,4-81 0,1 37 0,-24 201 0,14-235 0,1 115 0,8-119 0,-19 134 0,13-173 0,-12 61 0,4 0 0,-2 114 0,19 313 0,-5-505 0,-2-30 0,-4-39 0,-51-1117 0,59 1120 0,0-76 0,22-177 0,-17 258 0,8-43 0,-11 82 0,-1 1 0,1 0 0,0-1 0,0 1 0,0 0 0,1 0 0,0 1 0,0-1 0,0 0 0,1 1 0,-1 0 0,8-7 0,-10 10 0,0 0 0,0 0 0,0 0 0,0 0 0,0 1 0,0-1 0,0 0 0,0 1 0,1-1 0,-1 0 0,0 1 0,0 0 0,1-1 0,-1 1 0,0 0 0,1-1 0,-1 1 0,0 0 0,1 0 0,-1 0 0,0 0 0,1 1 0,-1-1 0,0 0 0,0 0 0,1 1 0,-1-1 0,2 1 0,-1 1 0,0 0 0,-1 0 0,1 0 0,0 0 0,-1 0 0,1 0 0,-1 0 0,0 0 0,1 1 0,-1-1 0,0 1 0,-1-1 0,2 4 0,2 10 0,-1 0 0,-1 0 0,0 23 0,-3 419 0,-2-178 0,3 32 0,-1-410 0,3-119 0,4 177 0,2 1 0,2 0 0,26-71 0,8-25 0,-40 119 0,12-41 0,-15 53 0,0 1 0,1 0 0,-1-1 0,1 1 0,0 0 0,0 0 0,0 0 0,0 0 0,0 0 0,1 1 0,-1-1 0,6-3 0,-8 6 0,1-1 0,-1 1 0,1 0 0,-1 0 0,0 0 0,1 0 0,-1-1 0,1 1 0,-1 0 0,1 0 0,-1 0 0,0 0 0,1 0 0,-1 0 0,1 0 0,-1 0 0,1 0 0,-1 0 0,1 0 0,-1 0 0,0 1 0,1-1 0,-1 0 0,1 0 0,-1 0 0,0 1 0,1-1 0,-1 0 0,1 0 0,-1 1 0,0-1 0,1 0 0,-1 1 0,1 0 0,7 19 0,-2 26 0,-6-45 0,2 26 0,-2-1 0,0 1 0,-2-1 0,-1 0 0,-1 0 0,-2 0 0,0 0 0,-2-1 0,0 0 0,-2 0 0,-17 31 0,17-36 0,3-6 0,1-1 0,-2 0 0,0 0 0,0-1 0,-17 19 0,24-31 0,1 1 0,-1-1 0,1 1 0,-1-1 0,1 0 0,-1 1 0,1-1 0,-1 1 0,1-1 0,-1 0 0,1 1 0,-1-1 0,1 0 0,-1 0 0,0 0 0,1 1 0,-1-1 0,0 0 0,1 0 0,-1 0 0,0 0 0,1 0 0,-1 0 0,1 0 0,-1 0 0,0 0 0,1-1 0,-1 1 0,0 0 0,0-1 0,-10-18 0,2-34 0,9 49 0,-4-101 0,5-1 0,21-147 0,-9 121 0,-12 122 0,0-11 0,0-1 0,2 1 0,0 0 0,2 0 0,0 0 0,1 0 0,1 1 0,17-33 0,-24 52 0,0 1 0,0 0 0,0-1 0,0 1 0,0 0 0,0 0 0,0-1 0,0 1 0,0 0 0,1-1 0,-1 1 0,0 0 0,0 0 0,0-1 0,0 1 0,1 0 0,-1 0 0,0 0 0,0-1 0,1 1 0,-1 0 0,0 0 0,0 0 0,1 0 0,-1-1 0,0 1 0,0 0 0,1 0 0,-1 0 0,0 0 0,1 0 0,-1 0 0,0 0 0,1 0 0,-1 0 0,0 0 0,0 0 0,1 0 0,-1 0 0,0 0 0,1 0 0,-1 0 0,0 0 0,1 0 0,-1 1 0,0-1 0,0 0 0,1 0 0,-1 0 0,0 0 0,0 1 0,1-1 0,6 23 0,-3 30 0,-3 633 0,-4-306 0,5-229 0,-5 169 0,-13-265 0,16-53 0,-1-1 0,1 1 0,-1-1 0,0 0 0,0 1 0,1-1 0,-1 0 0,0 0 0,0 0 0,0 0 0,0 0 0,-1 0 0,1 0 0,-2 1 0,2-2 0,0 0 0,1 0 0,-1 0 0,0 0 0,1 0 0,-1 0 0,0 0 0,0-1 0,1 1 0,-1 0 0,0 0 0,1-1 0,-1 1 0,0 0 0,1-1 0,-1 1 0,0-1 0,1 1 0,-1-1 0,1 1 0,-1-1 0,1 0 0,-1 1 0,1-1 0,0 1 0,-1-1 0,1 0 0,0 1 0,-1-1 0,1 0 0,0-1 0,-5-9 0,1 0 0,0 0 0,1 0 0,1-1 0,0 0 0,-2-19 0,3-81 0,1 60 0,2-808 0,-2 1933 0,-2-1029 0,-3 0 0,-2 0 0,-19 67 0,-5 31 0,21-97 0,-16 49 0,16-64 0,2 1 0,0 0 0,2 0 0,-2 47 0,10 193 0,-2-2324 0,3 1958 0,4 1 0,23-111 0,61-181 0,-89 380 0,0-1 0,0 1 0,1 0 0,0-1 0,0 1 0,5-6 0,-8 12 0,0-1 0,0 1 0,0 0 0,1-1 0,-1 1 0,0 0 0,0-1 0,1 1 0,-1 0 0,0 0 0,1-1 0,-1 1 0,0 0 0,1 0 0,-1-1 0,0 1 0,1 0 0,-1 0 0,0 0 0,1 0 0,-1 0 0,1 0 0,-1 0 0,0-1 0,1 1 0,-1 0 0,1 0 0,-1 1 0,1-1 0,-1 0 0,0 0 0,1 0 0,-1 0 0,0 0 0,2 1 0,-1 0 0,0 1 0,0 0 0,0-1 0,0 1 0,0 0 0,-1 0 0,1 0 0,0 0 0,-1 0 0,1 0 0,-1 0 0,0 3 0,8 77 0,-4 1 0,-7 89 0,0-51 0,2 997 0,-1-1083 0,-2-1 0,-1 0 0,-13 43 0,-3 16 0,6 42 0,4 1 0,12 193 0,1-131 0,-2 644 0,0-828 0,-1-1 0,0 0 0,-1 0 0,-5 21 0,6-32 0,1 0 0,-1 0 0,0 0 0,1 0 0,-1-1 0,0 1 0,0 0 0,0-1 0,0 1 0,-1-1 0,1 1 0,0-1 0,-1 1 0,1-1 0,-1 0 0,1 0 0,-3 1 0,2-1 0,1-1 0,-1 0 0,0 0 0,1 0 0,-1 0 0,0 0 0,1 0 0,-1-1 0,0 1 0,1 0 0,-1-1 0,1 1 0,-1-1 0,1 0 0,-1 0 0,1 1 0,-1-1 0,1 0 0,0 0 0,-1 0 0,1-1 0,0 1 0,0 0 0,-1-2 0,-8-8 0,1-1 0,0 0 0,1 0 0,0-1 0,1 0 0,1 0 0,0-1 0,1 0 0,0 0 0,-5-26 0,0-14 0,-6-85 0,11-439 0,9 301 0,-4-464 0,0 740 0,0-1 0,0 1 0,-1 0 0,1 0 0,0 0 0,0 0 0,0 0 0,0 0 0,0-1 0,1 1 0,-1 0 0,0 0 0,0 0 0,1 0 0,-1 0 0,1 0 0,-1 0 0,1 0 0,0-1 0,10 27 0,181 825 0,-182-798 0,7 32 0,9 115 0,-32-975 0,-11 1087 0,2-105 0,14-175 0,2-21 0,-1 1 0,0-1 0,-1 0 0,0 1 0,0-1 0,-1 0 0,-1 0 0,0 0 0,-6 13 0,9-22 0,0-1 0,0 0 0,-1 0 0,1 0 0,0 0 0,0 0 0,-1 0 0,1 0 0,0 1 0,0-1 0,-1 0 0,1 0 0,0 0 0,0 0 0,-1 0 0,1 0 0,0 0 0,0 0 0,-1-1 0,1 1 0,0 0 0,0 0 0,-1 0 0,1 0 0,0 0 0,0 0 0,-1 0 0,1-1 0,0 1 0,0 0 0,0 0 0,-1 0 0,1 0 0,0-1 0,0 1 0,0 0 0,0 0 0,-1-1 0,1 1 0,0 0 0,0 0 0,0-1 0,0 1 0,0 0 0,0 0 0,0-1 0,0 1 0,0 0 0,0 0 0,0-1 0,0 1 0,0 0 0,0 0 0,0-1 0,0 1 0,0 0 0,0-1 0,-5-20 0,-1-55 0,4-101 0,3 64 0,2 1463 0,-6-690 0,2-619 0,-3-27 0,-3-25 0,-2-28 0,-4-103 0,9-238 0,6 218 0,-1-808 0,-1 959 0,0 1 0,1-1 0,0 0 0,1 1 0,0-1 0,5-14 0,-6 23 0,-1 0 0,1 0 0,0 1 0,0-1 0,0 0 0,0 0 0,0 1 0,0-1 0,1 1 0,-1-1 0,0 1 0,1 0 0,-1-1 0,1 1 0,0 0 0,-1 0 0,1 0 0,0 0 0,0 0 0,-1 1 0,1-1 0,0 0 0,0 1 0,0-1 0,0 1 0,0 0 0,0 0 0,0 0 0,0 0 0,0 0 0,0 0 0,0 0 0,0 1 0,0-1 0,0 0 0,-1 1 0,1 0 0,0 0 0,0-1 0,0 1 0,-1 0 0,3 2 0,4 2 0,-1 0 0,0 0 0,-1 1 0,0 0 0,1 0 0,-2 0 0,1 1 0,-1 0 0,0 0 0,0 0 0,-1 1 0,0-1 0,-1 1 0,4 10 0,3 10 0,-1 1 0,9 52 0,-7 11 0,-3 1 0,-5 0 0,-14 145 0,5-198 0,-2 0 0,-2 0 0,-1-1 0,-2-1 0,-20 42 0,-9 25 0,-24 117 0,66-220 0,-1 1 0,0-1 0,0 0 0,0 1 0,-1-1 0,1 0 0,0 0 0,-1 0 0,0 0 0,1 0 0,-4 2 0,5-3 0,0-1 0,-1 0 0,1 0 0,-1 1 0,1-1 0,-1 0 0,1 0 0,-1 0 0,0 0 0,1 0 0,-1 0 0,1 0 0,-1 0 0,1 0 0,-1 0 0,1 0 0,-1 0 0,1 0 0,-1 0 0,1 0 0,-1 0 0,1-1 0,-1 1 0,1 0 0,-1 0 0,1-1 0,-1 1 0,1 0 0,-1-1 0,1 1 0,0 0 0,-1-1 0,-2-3 0,0-1 0,1 1 0,-1 0 0,1-1 0,0 1 0,1-1 0,-1 0 0,1 0 0,0 0 0,-1-7 0,-5-44 0,2-1 0,3 0 0,6-70 0,32-172 0,4-91 0,-43 154 0,3 1209 0,0-1904 0,0 1850 0,-3-895 110,-1-22-323,-3-13-1049,0-10-5564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1:00.4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380 1 24575,'2'0'0,"-1"0"0,0 1 0,1-1 0,-1 1 0,0 0 0,0-1 0,1 1 0,-1 0 0,0 0 0,0 0 0,0 0 0,0-1 0,0 1 0,0 1 0,0-1 0,0 0 0,-1 0 0,1 0 0,0 0 0,-1 1 0,1-1 0,-1 0 0,1 1 0,-1-1 0,0 0 0,1 1 0,-1 1 0,7 47 0,-6-43 0,5 438 0,-9-244 0,3 2777 0,-3-2914 0,-12 70 0,-2 33 0,14 560 0,5-374 0,-2 1062 0,0-1407 0,0 1 0,-1-1 0,0 0 0,0 1 0,-5 13 0,6-21 0,0 0 0,-1 1 0,1-1 0,-1 0 0,1 0 0,-1 0 0,0 0 0,1 0 0,-1 1 0,0-1 0,0 0 0,0-1 0,0 1 0,0 0 0,0 0 0,0 0 0,0-1 0,0 1 0,0 0 0,0-1 0,-1 1 0,1-1 0,0 1 0,0-1 0,-1 0 0,1 1 0,0-1 0,-1 0 0,1 0 0,0 0 0,-1 0 0,1 0 0,0 0 0,0-1 0,-1 1 0,1 0 0,0-1 0,-1 1 0,1 0 0,0-1 0,0 0 0,0 1 0,0-1 0,0 0 0,0 0 0,-1 1 0,2-1 0,-1 0 0,-1-1 0,-12-11 0,0 0 0,1 0 0,1-2 0,0 1 0,1-2 0,0 1 0,2-2 0,-10-20 0,3 9 0,-78-144-1365,0-9-5461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2:34.2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2:35.4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6 24575,'-7'-6'0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2:35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0 24575,'-6'0'0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3:29.4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3:29.8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3:30.3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3:30.8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 1 24575,'-13'0'0,"-3"0"-8191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42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328 190 24575,'-5'1'0,"0"0"0,1 0 0,-1 0 0,1 1 0,-1-1 0,1 1 0,0 0 0,-1 0 0,1 1 0,0-1 0,1 1 0,-1 0 0,0 0 0,1 0 0,-6 7 0,-3 3 0,1 1 0,-17 26 0,-12 35 0,3 1 0,3 2 0,-25 86 0,47-127 0,2-16 0,10-21 0,0 0 0,0 1 0,0-1 0,-1 0 0,1 0 0,0 0 0,0 0 0,0 1 0,0-1 0,0 0 0,0 0 0,0 0 0,-1 0 0,1 0 0,0 0 0,0 0 0,0 0 0,0 1 0,0-1 0,-1 0 0,1 0 0,0 0 0,0 0 0,0 0 0,0 0 0,-1 0 0,1 0 0,0 0 0,0 0 0,0 0 0,0 0 0,-1 0 0,1 0 0,0 0 0,0 0 0,0 0 0,0 0 0,-1 0 0,1-1 0,0 1 0,0 0 0,0 0 0,0 0 0,0 0 0,-1 0 0,1 0 0,0 0 0,0-1 0,-1-2 0,-1-1 0,1 0 0,1 0 0,-1 1 0,1-1 0,-1 0 0,1 0 0,0-5 0,8-111-160,5 2 1,38-161-1,-35 199-726,7-33-5940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43.3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 0 24575,'0'6'0,"0"15"0,0 21 0,0 11 0,0 8 0,0 7 0,0 3 0,0 8 0,0 4 0,-6-1 0,-2-7 0,-6-17 0,-1-18-8191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43.7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24575,'0'12'0,"0"11"0,0 13 0,0 13 0,0 5 0,0-8-8191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44.0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24575,'0'6'0,"0"9"0,0 1-8191</inkml:trace>
  <inkml:trace contextRef="#ctx0" brushRef="#br0" timeOffset="1">73 436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44.4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48 543 24575,'0'-6'0,"0"-8"0,0-8 0,0-13 0,0-24 0,-6-16 0,-2 0 0,0-13 0,-5-3 0,1 14-8191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44.8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24575,'0'7'0,"0"13"0,0 11 0,0 5 0,7 9 0,1 4 0,0-1 0,-2-9-8191</inkml:trace>
  <inkml:trace contextRef="#ctx0" brushRef="#br0" timeOffset="1">146 653 24575,'0'6'0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45.2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59 283 24575,'0'6'0,"0"8"0,0 2-8191</inkml:trace>
  <inkml:trace contextRef="#ctx0" brushRef="#br0" timeOffset="1">23 210 24575,'0'-24'0,"-6"-28"0,-3-16 0,1 3-8191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4T03:50:45.6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203740231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mediakaryerake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5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5.jpe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1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customXml" Target="../ink/ink4.xml"/><Relationship Id="rId24" Type="http://schemas.openxmlformats.org/officeDocument/2006/relationships/image" Target="../media/image16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9.png"/><Relationship Id="rId19" Type="http://schemas.openxmlformats.org/officeDocument/2006/relationships/customXml" Target="../ink/ink8.xml"/><Relationship Id="rId4" Type="http://schemas.openxmlformats.org/officeDocument/2006/relationships/image" Target="../media/image6.jpeg"/><Relationship Id="rId9" Type="http://schemas.openxmlformats.org/officeDocument/2006/relationships/customXml" Target="../ink/ink3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.xml"/><Relationship Id="rId18" Type="http://schemas.openxmlformats.org/officeDocument/2006/relationships/customXml" Target="../ink/ink18.xml"/><Relationship Id="rId3" Type="http://schemas.openxmlformats.org/officeDocument/2006/relationships/image" Target="../media/image33.jpeg"/><Relationship Id="rId7" Type="http://schemas.openxmlformats.org/officeDocument/2006/relationships/customXml" Target="../ink/ink12.xml"/><Relationship Id="rId12" Type="http://schemas.openxmlformats.org/officeDocument/2006/relationships/image" Target="../media/image15.png"/><Relationship Id="rId17" Type="http://schemas.openxmlformats.org/officeDocument/2006/relationships/customXml" Target="../ink/ink17.xml"/><Relationship Id="rId2" Type="http://schemas.openxmlformats.org/officeDocument/2006/relationships/image" Target="../media/image32.jpeg"/><Relationship Id="rId16" Type="http://schemas.openxmlformats.org/officeDocument/2006/relationships/customXml" Target="../ink/ink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5" Type="http://schemas.openxmlformats.org/officeDocument/2006/relationships/customXml" Target="../ink/ink15.xml"/><Relationship Id="rId19" Type="http://schemas.openxmlformats.org/officeDocument/2006/relationships/image" Target="../media/image45.png"/><Relationship Id="rId4" Type="http://schemas.openxmlformats.org/officeDocument/2006/relationships/image" Target="../media/image34.jpeg"/><Relationship Id="rId14" Type="http://schemas.openxmlformats.org/officeDocument/2006/relationships/customXml" Target="../ink/ink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6896" r="2504" b="118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57912" y="358330"/>
            <a:ext cx="18281878" cy="9570340"/>
            <a:chOff x="0" y="0"/>
            <a:chExt cx="17926882" cy="93845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26883" cy="9384504"/>
            </a:xfrm>
            <a:custGeom>
              <a:avLst/>
              <a:gdLst/>
              <a:ahLst/>
              <a:cxnLst/>
              <a:rect l="l" t="t" r="r" b="b"/>
              <a:pathLst>
                <a:path w="17926883" h="9384504">
                  <a:moveTo>
                    <a:pt x="1762208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079704"/>
                  </a:lnTo>
                  <a:cubicBezTo>
                    <a:pt x="0" y="9248614"/>
                    <a:pt x="135890" y="9384504"/>
                    <a:pt x="304800" y="9384504"/>
                  </a:cubicBezTo>
                  <a:lnTo>
                    <a:pt x="17622083" y="9384504"/>
                  </a:lnTo>
                  <a:cubicBezTo>
                    <a:pt x="17790992" y="9384504"/>
                    <a:pt x="17926883" y="9248614"/>
                    <a:pt x="17926883" y="9079704"/>
                  </a:cubicBezTo>
                  <a:lnTo>
                    <a:pt x="17926883" y="304800"/>
                  </a:lnTo>
                  <a:cubicBezTo>
                    <a:pt x="17926883" y="135890"/>
                    <a:pt x="17790992" y="0"/>
                    <a:pt x="17622083" y="0"/>
                  </a:cubicBezTo>
                  <a:close/>
                </a:path>
              </a:pathLst>
            </a:custGeom>
            <a:solidFill>
              <a:srgbClr val="6E5C5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4730" y="6523309"/>
            <a:ext cx="3503270" cy="29300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9600" y="2092729"/>
            <a:ext cx="17530902" cy="407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Медиашкола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FFFFFF"/>
                </a:solidFill>
                <a:latin typeface="Open Sans Extra Bold"/>
              </a:rPr>
              <a:t>"</a:t>
            </a:r>
            <a:r>
              <a:rPr lang="en-US" sz="7100" dirty="0" err="1">
                <a:solidFill>
                  <a:srgbClr val="FFFFFF"/>
                </a:solidFill>
                <a:latin typeface="Open Sans Extra Bold"/>
              </a:rPr>
              <a:t>Карьера</a:t>
            </a:r>
            <a:r>
              <a:rPr lang="en-US" sz="7100" dirty="0">
                <a:solidFill>
                  <a:srgbClr val="FFFFFF"/>
                </a:solidFill>
                <a:latin typeface="Open Sans Extra Bold"/>
              </a:rPr>
              <a:t> в </a:t>
            </a:r>
            <a:r>
              <a:rPr lang="en-US" sz="7100" dirty="0" err="1">
                <a:solidFill>
                  <a:srgbClr val="FFFFFF"/>
                </a:solidFill>
                <a:latin typeface="Open Sans Extra Bold"/>
              </a:rPr>
              <a:t>реальной</a:t>
            </a:r>
            <a:r>
              <a:rPr lang="en-US" sz="71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7100" dirty="0" err="1">
                <a:solidFill>
                  <a:srgbClr val="FFFFFF"/>
                </a:solidFill>
                <a:latin typeface="Open Sans Extra Bold"/>
              </a:rPr>
              <a:t>журналистике</a:t>
            </a:r>
            <a:r>
              <a:rPr lang="en-US" sz="7100" dirty="0">
                <a:solidFill>
                  <a:srgbClr val="FFFFFF"/>
                </a:solidFill>
                <a:latin typeface="Open Sans Extra Bold"/>
              </a:rPr>
              <a:t>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713" y="7063112"/>
            <a:ext cx="15869806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FFFFFF"/>
                </a:solidFill>
                <a:latin typeface="Open Sans"/>
              </a:rPr>
              <a:t>Выполнил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:</a:t>
            </a:r>
          </a:p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FFFFFF"/>
                </a:solidFill>
                <a:latin typeface="Open Sans"/>
              </a:rPr>
              <a:t>Медиацентр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 "</a:t>
            </a:r>
            <a:r>
              <a:rPr lang="en-US" sz="2999" dirty="0" err="1">
                <a:solidFill>
                  <a:srgbClr val="FFFFFF"/>
                </a:solidFill>
                <a:latin typeface="Open Sans"/>
              </a:rPr>
              <a:t>Карьера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" </a:t>
            </a:r>
          </a:p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FFFFFF"/>
                </a:solidFill>
                <a:latin typeface="Open Sans"/>
              </a:rPr>
              <a:t>Руководитель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: </a:t>
            </a:r>
          </a:p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FFFFFF"/>
                </a:solidFill>
                <a:latin typeface="Open Sans"/>
              </a:rPr>
              <a:t>Парфёнова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 Л.В., </a:t>
            </a:r>
            <a:r>
              <a:rPr lang="en-US" sz="2999" dirty="0" err="1">
                <a:solidFill>
                  <a:srgbClr val="FFFFFF"/>
                </a:solidFill>
                <a:latin typeface="Open Sans"/>
              </a:rPr>
              <a:t>педагог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</a:rPr>
              <a:t>дополнительного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</a:rPr>
              <a:t>образования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2999" dirty="0" err="1">
                <a:solidFill>
                  <a:srgbClr val="FFFFFF"/>
                </a:solidFill>
                <a:latin typeface="Open Sans"/>
              </a:rPr>
              <a:t>руководитель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</a:rPr>
              <a:t>Медиацентра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 "</a:t>
            </a:r>
            <a:r>
              <a:rPr lang="en-US" sz="2999" dirty="0" err="1">
                <a:solidFill>
                  <a:srgbClr val="FFFFFF"/>
                </a:solidFill>
                <a:latin typeface="Open Sans"/>
              </a:rPr>
              <a:t>Карьера</a:t>
            </a:r>
            <a:r>
              <a:rPr lang="en-US" sz="2999" dirty="0">
                <a:solidFill>
                  <a:srgbClr val="FFFFFF"/>
                </a:solidFill>
                <a:latin typeface="Open Sans"/>
              </a:rPr>
              <a:t>"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8ECA4F-652B-499D-9AE6-A209B7DD2498}"/>
              </a:ext>
            </a:extLst>
          </p:cNvPr>
          <p:cNvSpPr/>
          <p:nvPr/>
        </p:nvSpPr>
        <p:spPr>
          <a:xfrm>
            <a:off x="-304800" y="-132370"/>
            <a:ext cx="18897600" cy="10419370"/>
          </a:xfrm>
          <a:prstGeom prst="rect">
            <a:avLst/>
          </a:prstGeom>
          <a:solidFill>
            <a:srgbClr val="6E5C54"/>
          </a:solidFill>
          <a:ln>
            <a:solidFill>
              <a:srgbClr val="6E5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1F9A9647-59E6-40DF-81BF-9157FF34DF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9192659" y="2824475"/>
            <a:ext cx="9215797" cy="5183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046E14-412F-4E1E-AF10-F2D6A8A61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998" y="2754665"/>
            <a:ext cx="9144000" cy="51472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ED01A-6050-42B3-A75E-472539A4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853" y="326499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Результаты</a:t>
            </a:r>
            <a:r>
              <a:rPr lang="ru-RU" sz="7200" dirty="0"/>
              <a:t> 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4D2E0D-4155-484D-9C43-53D795393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141" y="6825940"/>
            <a:ext cx="2550885" cy="545836"/>
          </a:xfrm>
        </p:spPr>
        <p:txBody>
          <a:bodyPr>
            <a:normAutofit/>
          </a:bodyPr>
          <a:lstStyle/>
          <a:p>
            <a:r>
              <a:rPr lang="ru-RU" sz="1600" b="0" dirty="0"/>
              <a:t>*</a:t>
            </a:r>
            <a:r>
              <a:rPr lang="en-US" sz="1600" b="0" dirty="0"/>
              <a:t>SMM</a:t>
            </a:r>
            <a:r>
              <a:rPr lang="ru-RU" sz="1600" b="0" dirty="0"/>
              <a:t> – </a:t>
            </a:r>
            <a:r>
              <a:rPr lang="ru-RU" sz="1600" b="0" dirty="0" err="1"/>
              <a:t>агенство</a:t>
            </a:r>
            <a:r>
              <a:rPr lang="ru-RU" sz="1600" b="0" dirty="0"/>
              <a:t> «</a:t>
            </a:r>
            <a:r>
              <a:rPr lang="en-US" sz="1600" b="0" dirty="0"/>
              <a:t>Aurora</a:t>
            </a:r>
            <a:r>
              <a:rPr lang="ru-RU" sz="1600" b="0" dirty="0"/>
              <a:t>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A69633-E212-426D-8EC2-18F92BB0C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4870582"/>
            <a:ext cx="3813969" cy="5458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Логотип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агенства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8A7A0D7B-5B91-468A-8397-883C0397E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685757" y="4177924"/>
            <a:ext cx="8229600" cy="2300682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Слоган </a:t>
            </a:r>
          </a:p>
          <a:p>
            <a:r>
              <a:rPr lang="ru-RU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«Мы хотим, чтобы нас узнавали и на небе, и на земле, как северное сияние»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D0F36F-892C-45CC-940B-9A2A96417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059" y="3879540"/>
            <a:ext cx="29464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30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8ECA4F-652B-499D-9AE6-A209B7DD2498}"/>
              </a:ext>
            </a:extLst>
          </p:cNvPr>
          <p:cNvSpPr/>
          <p:nvPr/>
        </p:nvSpPr>
        <p:spPr>
          <a:xfrm>
            <a:off x="-304800" y="-6202"/>
            <a:ext cx="18897600" cy="10419370"/>
          </a:xfrm>
          <a:prstGeom prst="rect">
            <a:avLst/>
          </a:prstGeom>
          <a:solidFill>
            <a:srgbClr val="6E5C54"/>
          </a:solidFill>
          <a:ln>
            <a:solidFill>
              <a:srgbClr val="6E5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ED01A-6050-42B3-A75E-472539A4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853" y="326499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Результаты</a:t>
            </a:r>
            <a:r>
              <a:rPr lang="ru-RU" sz="7200" dirty="0"/>
              <a:t> </a:t>
            </a:r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32FA6597-4BA9-F2B3-9D78-6BEA9D7C46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52343"/>
            <a:ext cx="11334799" cy="6474851"/>
          </a:xfrm>
        </p:spPr>
      </p:pic>
      <p:sp>
        <p:nvSpPr>
          <p:cNvPr id="22" name="Текст 16">
            <a:extLst>
              <a:ext uri="{FF2B5EF4-FFF2-40B4-BE49-F238E27FC236}">
                <a16:creationId xmlns:a16="http://schemas.microsoft.com/office/drawing/2014/main" id="{AA310757-9194-6055-7C3D-DCF749A09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64063"/>
            <a:ext cx="4040188" cy="6397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https://vk.com/kemmedia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1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5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020" r="9381" b="19484"/>
          <a:stretch>
            <a:fillRect/>
          </a:stretch>
        </p:blipFill>
        <p:spPr>
          <a:xfrm>
            <a:off x="1646802" y="1695199"/>
            <a:ext cx="9183410" cy="4830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1213" t="10091" b="14497"/>
          <a:stretch>
            <a:fillRect/>
          </a:stretch>
        </p:blipFill>
        <p:spPr>
          <a:xfrm>
            <a:off x="6969783" y="5915203"/>
            <a:ext cx="3860429" cy="43717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694" y="5692431"/>
            <a:ext cx="6126092" cy="45945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027" r="9936"/>
          <a:stretch>
            <a:fillRect/>
          </a:stretch>
        </p:blipFill>
        <p:spPr>
          <a:xfrm>
            <a:off x="10830211" y="1686881"/>
            <a:ext cx="5591179" cy="4838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86441" y="5644533"/>
            <a:ext cx="6429089" cy="48218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18327" y="162881"/>
            <a:ext cx="5051346" cy="12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Open Sans Light"/>
              </a:rPr>
              <a:t>Результаты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-21771" y="0"/>
            <a:ext cx="18288000" cy="10287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C2818F-31B1-4641-A417-46068AC02220}"/>
              </a:ext>
            </a:extLst>
          </p:cNvPr>
          <p:cNvSpPr/>
          <p:nvPr/>
        </p:nvSpPr>
        <p:spPr>
          <a:xfrm>
            <a:off x="8229599" y="-103415"/>
            <a:ext cx="10036629" cy="10493829"/>
          </a:xfrm>
          <a:prstGeom prst="rect">
            <a:avLst/>
          </a:prstGeom>
          <a:solidFill>
            <a:srgbClr val="6E5C54"/>
          </a:solidFill>
          <a:ln>
            <a:solidFill>
              <a:srgbClr val="6E5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7"/>
          <p:cNvSpPr txBox="1"/>
          <p:nvPr/>
        </p:nvSpPr>
        <p:spPr>
          <a:xfrm>
            <a:off x="7523387" y="1943100"/>
            <a:ext cx="10785395" cy="780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ru-RU" sz="4000" dirty="0">
                <a:solidFill>
                  <a:srgbClr val="FFFFFF"/>
                </a:solidFill>
                <a:latin typeface="Open Sans Extra Bold"/>
              </a:rPr>
              <a:t>Как нас найти!</a:t>
            </a:r>
          </a:p>
          <a:p>
            <a:pPr algn="ctr">
              <a:lnSpc>
                <a:spcPts val="12599"/>
              </a:lnSpc>
            </a:pPr>
            <a:r>
              <a:rPr lang="en-US" sz="3200" dirty="0">
                <a:solidFill>
                  <a:schemeClr val="bg1"/>
                </a:solidFill>
                <a:latin typeface="Open Sans Extra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800" dirty="0">
                <a:solidFill>
                  <a:schemeClr val="bg1"/>
                </a:solidFill>
                <a:latin typeface="Open Sans Extra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vk.com/club203740231</a:t>
            </a:r>
            <a:endParaRPr lang="ru-RU" sz="2800" dirty="0">
              <a:solidFill>
                <a:schemeClr val="bg1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r>
              <a:rPr lang="en-US" sz="3200" dirty="0">
                <a:solidFill>
                  <a:schemeClr val="bg1"/>
                </a:solidFill>
                <a:latin typeface="Open Sans Extra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https://vk.com/mediakaryerakem</a:t>
            </a:r>
            <a:endParaRPr lang="ru-RU" sz="3200" dirty="0">
              <a:solidFill>
                <a:schemeClr val="bg1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endParaRPr lang="ru-RU" sz="40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12599"/>
              </a:lnSpc>
            </a:pPr>
            <a:r>
              <a:rPr lang="ru-RU" sz="4000" dirty="0">
                <a:solidFill>
                  <a:srgbClr val="FFFFFF"/>
                </a:solidFill>
                <a:latin typeface="Open Sans Extra Bold"/>
              </a:rPr>
              <a:t> </a:t>
            </a:r>
            <a:endParaRPr lang="en-US" sz="4000" dirty="0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43079" y="732862"/>
            <a:ext cx="4723868" cy="48518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108197"/>
            <a:ext cx="4095527" cy="41012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87733" y="6117401"/>
            <a:ext cx="4005059" cy="400505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6117401"/>
            <a:ext cx="6779196" cy="5657850"/>
            <a:chOff x="0" y="0"/>
            <a:chExt cx="229321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93210" cy="1913890"/>
            </a:xfrm>
            <a:custGeom>
              <a:avLst/>
              <a:gdLst/>
              <a:ahLst/>
              <a:cxnLst/>
              <a:rect l="l" t="t" r="r" b="b"/>
              <a:pathLst>
                <a:path w="2293210" h="1913890">
                  <a:moveTo>
                    <a:pt x="0" y="0"/>
                  </a:moveTo>
                  <a:lnTo>
                    <a:pt x="2293210" y="0"/>
                  </a:lnTo>
                  <a:lnTo>
                    <a:pt x="229321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6E5C5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678035" y="6117401"/>
            <a:ext cx="7096098" cy="5657850"/>
            <a:chOff x="0" y="0"/>
            <a:chExt cx="2400409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00409" cy="1913890"/>
            </a:xfrm>
            <a:custGeom>
              <a:avLst/>
              <a:gdLst/>
              <a:ahLst/>
              <a:cxnLst/>
              <a:rect l="l" t="t" r="r" b="b"/>
              <a:pathLst>
                <a:path w="2400409" h="1913890">
                  <a:moveTo>
                    <a:pt x="0" y="0"/>
                  </a:moveTo>
                  <a:lnTo>
                    <a:pt x="2400409" y="0"/>
                  </a:lnTo>
                  <a:lnTo>
                    <a:pt x="2400409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6E5C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461338" y="-1925753"/>
            <a:ext cx="5657850" cy="8213794"/>
            <a:chOff x="0" y="0"/>
            <a:chExt cx="1913890" cy="27784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2778493"/>
            </a:xfrm>
            <a:custGeom>
              <a:avLst/>
              <a:gdLst/>
              <a:ahLst/>
              <a:cxnLst/>
              <a:rect l="l" t="t" r="r" b="b"/>
              <a:pathLst>
                <a:path w="1913890" h="2778493">
                  <a:moveTo>
                    <a:pt x="0" y="0"/>
                  </a:moveTo>
                  <a:lnTo>
                    <a:pt x="1913890" y="0"/>
                  </a:lnTo>
                  <a:lnTo>
                    <a:pt x="1913890" y="2778493"/>
                  </a:lnTo>
                  <a:lnTo>
                    <a:pt x="0" y="2778493"/>
                  </a:lnTo>
                  <a:close/>
                </a:path>
              </a:pathLst>
            </a:custGeom>
            <a:solidFill>
              <a:srgbClr val="6E5C5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20431" y="7355391"/>
            <a:ext cx="6538335" cy="1471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Open Sans"/>
              </a:rPr>
              <a:t>Место проведения: центр дополнительного образования детей им.В.Волошиной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6488833" y="1907859"/>
            <a:ext cx="5630354" cy="244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организаторами мероприятия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стали Медиацентр «Карьера»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2431442" y="7654866"/>
            <a:ext cx="5241965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Партнеры мероприятия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 РДШ Кемерово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E99A271-A949-4F98-9341-CA7F73EC6FF7}"/>
              </a:ext>
            </a:extLst>
          </p:cNvPr>
          <p:cNvGrpSpPr/>
          <p:nvPr/>
        </p:nvGrpSpPr>
        <p:grpSpPr>
          <a:xfrm>
            <a:off x="13004177" y="665949"/>
            <a:ext cx="192960" cy="4316760"/>
            <a:chOff x="13004177" y="665949"/>
            <a:chExt cx="192960" cy="431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Рукописный ввод 15">
                  <a:extLst>
                    <a:ext uri="{FF2B5EF4-FFF2-40B4-BE49-F238E27FC236}">
                      <a16:creationId xmlns:a16="http://schemas.microsoft.com/office/drawing/2014/main" id="{6F8B35A1-1757-466B-8C82-29C51AC0B6A7}"/>
                    </a:ext>
                  </a:extLst>
                </p14:cNvPr>
                <p14:cNvContentPartPr/>
                <p14:nvPr/>
              </p14:nvContentPartPr>
              <p14:xfrm>
                <a:off x="13060697" y="678549"/>
                <a:ext cx="118800" cy="533160"/>
              </p14:xfrm>
            </p:contentPart>
          </mc:Choice>
          <mc:Fallback xmlns="">
            <p:pic>
              <p:nvPicPr>
                <p:cNvPr id="16" name="Рукописный ввод 15">
                  <a:extLst>
                    <a:ext uri="{FF2B5EF4-FFF2-40B4-BE49-F238E27FC236}">
                      <a16:creationId xmlns:a16="http://schemas.microsoft.com/office/drawing/2014/main" id="{6F8B35A1-1757-466B-8C82-29C51AC0B6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052057" y="669909"/>
                  <a:ext cx="13644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C515CA45-6B75-4188-9B74-6F339CB6AA44}"/>
                    </a:ext>
                  </a:extLst>
                </p14:cNvPr>
                <p14:cNvContentPartPr/>
                <p14:nvPr/>
              </p14:nvContentPartPr>
              <p14:xfrm>
                <a:off x="13075457" y="741189"/>
                <a:ext cx="118440" cy="270720"/>
              </p14:xfrm>
            </p:contentPart>
          </mc:Choice>
          <mc:Fallback xmlns=""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C515CA45-6B75-4188-9B74-6F339CB6AA4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066457" y="732189"/>
                  <a:ext cx="1360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Рукописный ввод 17">
                  <a:extLst>
                    <a:ext uri="{FF2B5EF4-FFF2-40B4-BE49-F238E27FC236}">
                      <a16:creationId xmlns:a16="http://schemas.microsoft.com/office/drawing/2014/main" id="{8F88A3F8-6A23-40F0-ACAD-4938AC2023A9}"/>
                    </a:ext>
                  </a:extLst>
                </p14:cNvPr>
                <p14:cNvContentPartPr/>
                <p14:nvPr/>
              </p14:nvContentPartPr>
              <p14:xfrm>
                <a:off x="13125497" y="665949"/>
                <a:ext cx="15840" cy="266400"/>
              </p14:xfrm>
            </p:contentPart>
          </mc:Choice>
          <mc:Fallback xmlns="">
            <p:pic>
              <p:nvPicPr>
                <p:cNvPr id="18" name="Рукописный ввод 17">
                  <a:extLst>
                    <a:ext uri="{FF2B5EF4-FFF2-40B4-BE49-F238E27FC236}">
                      <a16:creationId xmlns:a16="http://schemas.microsoft.com/office/drawing/2014/main" id="{8F88A3F8-6A23-40F0-ACAD-4938AC2023A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16497" y="656949"/>
                  <a:ext cx="334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Рукописный ввод 18">
                  <a:extLst>
                    <a:ext uri="{FF2B5EF4-FFF2-40B4-BE49-F238E27FC236}">
                      <a16:creationId xmlns:a16="http://schemas.microsoft.com/office/drawing/2014/main" id="{8C54AF28-A596-4DA4-B906-51AFC34C4444}"/>
                    </a:ext>
                  </a:extLst>
                </p14:cNvPr>
                <p14:cNvContentPartPr/>
                <p14:nvPr/>
              </p14:nvContentPartPr>
              <p14:xfrm>
                <a:off x="13101377" y="835509"/>
                <a:ext cx="360" cy="79560"/>
              </p14:xfrm>
            </p:contentPart>
          </mc:Choice>
          <mc:Fallback xmlns="">
            <p:pic>
              <p:nvPicPr>
                <p:cNvPr id="19" name="Рукописный ввод 18">
                  <a:extLst>
                    <a:ext uri="{FF2B5EF4-FFF2-40B4-BE49-F238E27FC236}">
                      <a16:creationId xmlns:a16="http://schemas.microsoft.com/office/drawing/2014/main" id="{8C54AF28-A596-4DA4-B906-51AFC34C444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092737" y="826869"/>
                  <a:ext cx="180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Рукописный ввод 19">
                  <a:extLst>
                    <a:ext uri="{FF2B5EF4-FFF2-40B4-BE49-F238E27FC236}">
                      <a16:creationId xmlns:a16="http://schemas.microsoft.com/office/drawing/2014/main" id="{1C44E872-FA55-4B10-B479-56535F8BE6BA}"/>
                    </a:ext>
                  </a:extLst>
                </p14:cNvPr>
                <p14:cNvContentPartPr/>
                <p14:nvPr/>
              </p14:nvContentPartPr>
              <p14:xfrm>
                <a:off x="13101377" y="966189"/>
                <a:ext cx="26640" cy="157320"/>
              </p14:xfrm>
            </p:contentPart>
          </mc:Choice>
          <mc:Fallback xmlns="">
            <p:pic>
              <p:nvPicPr>
                <p:cNvPr id="20" name="Рукописный ввод 19">
                  <a:extLst>
                    <a:ext uri="{FF2B5EF4-FFF2-40B4-BE49-F238E27FC236}">
                      <a16:creationId xmlns:a16="http://schemas.microsoft.com/office/drawing/2014/main" id="{1C44E872-FA55-4B10-B479-56535F8BE6B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092737" y="957189"/>
                  <a:ext cx="442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Рукописный ввод 20">
                  <a:extLst>
                    <a:ext uri="{FF2B5EF4-FFF2-40B4-BE49-F238E27FC236}">
                      <a16:creationId xmlns:a16="http://schemas.microsoft.com/office/drawing/2014/main" id="{1F01DF4B-3EF6-449A-8893-04927F7EA100}"/>
                    </a:ext>
                  </a:extLst>
                </p14:cNvPr>
                <p14:cNvContentPartPr/>
                <p14:nvPr/>
              </p14:nvContentPartPr>
              <p14:xfrm>
                <a:off x="13162937" y="822909"/>
                <a:ext cx="17280" cy="195840"/>
              </p14:xfrm>
            </p:contentPart>
          </mc:Choice>
          <mc:Fallback xmlns="">
            <p:pic>
              <p:nvPicPr>
                <p:cNvPr id="21" name="Рукописный ввод 20">
                  <a:extLst>
                    <a:ext uri="{FF2B5EF4-FFF2-40B4-BE49-F238E27FC236}">
                      <a16:creationId xmlns:a16="http://schemas.microsoft.com/office/drawing/2014/main" id="{1F01DF4B-3EF6-449A-8893-04927F7EA10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154297" y="814269"/>
                  <a:ext cx="349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Рукописный ввод 21">
                  <a:extLst>
                    <a:ext uri="{FF2B5EF4-FFF2-40B4-BE49-F238E27FC236}">
                      <a16:creationId xmlns:a16="http://schemas.microsoft.com/office/drawing/2014/main" id="{5B3BA30A-BB89-4F8B-84CF-4D30D8C39F4E}"/>
                    </a:ext>
                  </a:extLst>
                </p14:cNvPr>
                <p14:cNvContentPartPr/>
                <p14:nvPr/>
              </p14:nvContentPartPr>
              <p14:xfrm>
                <a:off x="13127657" y="731109"/>
                <a:ext cx="52560" cy="237600"/>
              </p14:xfrm>
            </p:contentPart>
          </mc:Choice>
          <mc:Fallback xmlns="">
            <p:pic>
              <p:nvPicPr>
                <p:cNvPr id="22" name="Рукописный ввод 21">
                  <a:extLst>
                    <a:ext uri="{FF2B5EF4-FFF2-40B4-BE49-F238E27FC236}">
                      <a16:creationId xmlns:a16="http://schemas.microsoft.com/office/drawing/2014/main" id="{5B3BA30A-BB89-4F8B-84CF-4D30D8C39F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118657" y="722109"/>
                  <a:ext cx="7020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Рукописный ввод 22">
                  <a:extLst>
                    <a:ext uri="{FF2B5EF4-FFF2-40B4-BE49-F238E27FC236}">
                      <a16:creationId xmlns:a16="http://schemas.microsoft.com/office/drawing/2014/main" id="{0BB4D09B-2405-4AAF-96A1-AFE324446B59}"/>
                    </a:ext>
                  </a:extLst>
                </p14:cNvPr>
                <p14:cNvContentPartPr/>
                <p14:nvPr/>
              </p14:nvContentPartPr>
              <p14:xfrm>
                <a:off x="13158977" y="890589"/>
                <a:ext cx="21240" cy="115200"/>
              </p14:xfrm>
            </p:contentPart>
          </mc:Choice>
          <mc:Fallback xmlns="">
            <p:pic>
              <p:nvPicPr>
                <p:cNvPr id="23" name="Рукописный ввод 22">
                  <a:extLst>
                    <a:ext uri="{FF2B5EF4-FFF2-40B4-BE49-F238E27FC236}">
                      <a16:creationId xmlns:a16="http://schemas.microsoft.com/office/drawing/2014/main" id="{0BB4D09B-2405-4AAF-96A1-AFE324446B5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149977" y="881949"/>
                  <a:ext cx="38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Рукописный ввод 23">
                  <a:extLst>
                    <a:ext uri="{FF2B5EF4-FFF2-40B4-BE49-F238E27FC236}">
                      <a16:creationId xmlns:a16="http://schemas.microsoft.com/office/drawing/2014/main" id="{CC086EEE-5AF7-434E-A41A-A171E5C4AAB2}"/>
                    </a:ext>
                  </a:extLst>
                </p14:cNvPr>
                <p14:cNvContentPartPr/>
                <p14:nvPr/>
              </p14:nvContentPartPr>
              <p14:xfrm>
                <a:off x="13153937" y="704829"/>
                <a:ext cx="360" cy="360"/>
              </p14:xfrm>
            </p:contentPart>
          </mc:Choice>
          <mc:Fallback xmlns="">
            <p:pic>
              <p:nvPicPr>
                <p:cNvPr id="24" name="Рукописный ввод 23">
                  <a:extLst>
                    <a:ext uri="{FF2B5EF4-FFF2-40B4-BE49-F238E27FC236}">
                      <a16:creationId xmlns:a16="http://schemas.microsoft.com/office/drawing/2014/main" id="{CC086EEE-5AF7-434E-A41A-A171E5C4AAB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144937" y="6961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58713BF7-E404-4C3F-96E4-37C46F998987}"/>
                    </a:ext>
                  </a:extLst>
                </p14:cNvPr>
                <p14:cNvContentPartPr/>
                <p14:nvPr/>
              </p14:nvContentPartPr>
              <p14:xfrm>
                <a:off x="13060697" y="704829"/>
                <a:ext cx="136440" cy="2487240"/>
              </p14:xfrm>
            </p:contentPart>
          </mc:Choice>
          <mc:Fallback xmlns=""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58713BF7-E404-4C3F-96E4-37C46F99898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3052057" y="696189"/>
                  <a:ext cx="154080" cy="250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Рукописный ввод 25">
                  <a:extLst>
                    <a:ext uri="{FF2B5EF4-FFF2-40B4-BE49-F238E27FC236}">
                      <a16:creationId xmlns:a16="http://schemas.microsoft.com/office/drawing/2014/main" id="{AFDCC843-214D-4017-8B80-8E534455999D}"/>
                    </a:ext>
                  </a:extLst>
                </p14:cNvPr>
                <p14:cNvContentPartPr/>
                <p14:nvPr/>
              </p14:nvContentPartPr>
              <p14:xfrm>
                <a:off x="13004177" y="2585829"/>
                <a:ext cx="151200" cy="2396880"/>
              </p14:xfrm>
            </p:contentPart>
          </mc:Choice>
          <mc:Fallback xmlns=""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AFDCC843-214D-4017-8B80-8E534455999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2995177" y="2577189"/>
                  <a:ext cx="168840" cy="24145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45" t="431" b="2550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28600" y="-190499"/>
            <a:ext cx="18897600" cy="10477500"/>
            <a:chOff x="0" y="0"/>
            <a:chExt cx="4679740" cy="17924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79740" cy="1792499"/>
            </a:xfrm>
            <a:custGeom>
              <a:avLst/>
              <a:gdLst/>
              <a:ahLst/>
              <a:cxnLst/>
              <a:rect l="l" t="t" r="r" b="b"/>
              <a:pathLst>
                <a:path w="4679740" h="1792499">
                  <a:moveTo>
                    <a:pt x="0" y="0"/>
                  </a:moveTo>
                  <a:lnTo>
                    <a:pt x="4679740" y="0"/>
                  </a:lnTo>
                  <a:lnTo>
                    <a:pt x="4679740" y="1792499"/>
                  </a:lnTo>
                  <a:lnTo>
                    <a:pt x="0" y="1792499"/>
                  </a:lnTo>
                  <a:close/>
                </a:path>
              </a:pathLst>
            </a:custGeom>
            <a:solidFill>
              <a:srgbClr val="6E5C54"/>
            </a:solidFill>
          </p:spPr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4AEF9F0-8559-4A22-A26C-56ECDC0B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2157"/>
            <a:ext cx="18897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и новизна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14FEE7-7AD0-4413-B19A-4C26DB758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1234" y="2992852"/>
            <a:ext cx="4627265" cy="4407790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1A6D7A21-9189-43BC-B5AE-130203752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750106"/>
            <a:ext cx="17068800" cy="209549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Проект создан для развития медиа-сферы среди подростков в городе Кемерово и в Кузбассе.</a:t>
            </a:r>
          </a:p>
          <a:p>
            <a:pPr marL="0" indent="0" algn="ctr">
              <a:buNone/>
            </a:pPr>
            <a:r>
              <a:rPr lang="ru-RU" dirty="0" err="1">
                <a:solidFill>
                  <a:schemeClr val="bg1"/>
                </a:solidFill>
              </a:rPr>
              <a:t>Медиашкола</a:t>
            </a:r>
            <a:r>
              <a:rPr lang="ru-RU" dirty="0">
                <a:solidFill>
                  <a:schemeClr val="bg1"/>
                </a:solidFill>
              </a:rPr>
              <a:t> даст возможность старшеклассникам попробовать свои способности в журналистике. Особенность проекта  -  проведение </a:t>
            </a:r>
            <a:r>
              <a:rPr lang="ru-RU" dirty="0" err="1">
                <a:solidFill>
                  <a:schemeClr val="bg1"/>
                </a:solidFill>
              </a:rPr>
              <a:t>профплощадок</a:t>
            </a:r>
            <a:r>
              <a:rPr lang="ru-RU" dirty="0">
                <a:solidFill>
                  <a:schemeClr val="bg1"/>
                </a:solidFill>
              </a:rPr>
              <a:t> профессионалами из разных видов масс-медиа и </a:t>
            </a:r>
            <a:r>
              <a:rPr lang="en-US" dirty="0">
                <a:solidFill>
                  <a:schemeClr val="bg1"/>
                </a:solidFill>
              </a:rPr>
              <a:t>SMM</a:t>
            </a:r>
            <a:r>
              <a:rPr lang="ru-RU" dirty="0">
                <a:solidFill>
                  <a:schemeClr val="bg1"/>
                </a:solidFill>
              </a:rPr>
              <a:t>, которые готовы поделиться с подростками  опытом успеха в профессии.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228C38-5E3A-4E43-8353-47D8A0A8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9168" y="2939605"/>
            <a:ext cx="4627265" cy="44077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400" t="17698" r="1809"/>
          <a:stretch>
            <a:fillRect/>
          </a:stretch>
        </p:blipFill>
        <p:spPr>
          <a:xfrm>
            <a:off x="1354658" y="4107768"/>
            <a:ext cx="15731083" cy="54967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5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037" t="10135" r="7123"/>
          <a:stretch>
            <a:fillRect/>
          </a:stretch>
        </p:blipFill>
        <p:spPr>
          <a:xfrm>
            <a:off x="253150" y="224256"/>
            <a:ext cx="5606111" cy="44745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5160" b="1848"/>
          <a:stretch>
            <a:fillRect/>
          </a:stretch>
        </p:blipFill>
        <p:spPr>
          <a:xfrm>
            <a:off x="516781" y="1369841"/>
            <a:ext cx="5078850" cy="31486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5939"/>
          <a:stretch>
            <a:fillRect/>
          </a:stretch>
        </p:blipFill>
        <p:spPr>
          <a:xfrm>
            <a:off x="6277111" y="224256"/>
            <a:ext cx="5790240" cy="4474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4610"/>
          <a:stretch>
            <a:fillRect/>
          </a:stretch>
        </p:blipFill>
        <p:spPr>
          <a:xfrm>
            <a:off x="6502940" y="1424623"/>
            <a:ext cx="5338583" cy="30390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9753" t="11231" r="9955" b="9683"/>
          <a:stretch>
            <a:fillRect/>
          </a:stretch>
        </p:blipFill>
        <p:spPr>
          <a:xfrm>
            <a:off x="9144000" y="5460027"/>
            <a:ext cx="6488108" cy="46452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b="9424"/>
          <a:stretch>
            <a:fillRect/>
          </a:stretch>
        </p:blipFill>
        <p:spPr>
          <a:xfrm>
            <a:off x="9479005" y="6422512"/>
            <a:ext cx="5763116" cy="34799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3190" r="4751"/>
          <a:stretch>
            <a:fillRect/>
          </a:stretch>
        </p:blipFill>
        <p:spPr>
          <a:xfrm>
            <a:off x="12408631" y="224256"/>
            <a:ext cx="5666981" cy="44745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5643" t="6349" r="2821" b="12698"/>
          <a:stretch>
            <a:fillRect/>
          </a:stretch>
        </p:blipFill>
        <p:spPr>
          <a:xfrm>
            <a:off x="12651717" y="1369841"/>
            <a:ext cx="5180809" cy="3054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1836" r="1836"/>
          <a:stretch>
            <a:fillRect/>
          </a:stretch>
        </p:blipFill>
        <p:spPr>
          <a:xfrm>
            <a:off x="1927571" y="5460027"/>
            <a:ext cx="6155897" cy="4645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b="9424"/>
          <a:stretch>
            <a:fillRect/>
          </a:stretch>
        </p:blipFill>
        <p:spPr>
          <a:xfrm>
            <a:off x="2123962" y="6422512"/>
            <a:ext cx="5763116" cy="347999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262237" y="342511"/>
            <a:ext cx="195976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Радио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55820" y="342511"/>
            <a:ext cx="163282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Фото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7571" y="342511"/>
            <a:ext cx="217420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SMM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89005" y="5535417"/>
            <a:ext cx="423302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Телевидение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70822" y="5535417"/>
            <a:ext cx="207561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Газета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5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8669" y="8249653"/>
            <a:ext cx="16009865" cy="2358574"/>
            <a:chOff x="0" y="0"/>
            <a:chExt cx="4692029" cy="6912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2029" cy="691230"/>
            </a:xfrm>
            <a:custGeom>
              <a:avLst/>
              <a:gdLst/>
              <a:ahLst/>
              <a:cxnLst/>
              <a:rect l="l" t="t" r="r" b="b"/>
              <a:pathLst>
                <a:path w="4692029" h="691230">
                  <a:moveTo>
                    <a:pt x="4567569" y="691230"/>
                  </a:moveTo>
                  <a:lnTo>
                    <a:pt x="124460" y="691230"/>
                  </a:lnTo>
                  <a:cubicBezTo>
                    <a:pt x="55880" y="691230"/>
                    <a:pt x="0" y="635350"/>
                    <a:pt x="0" y="5667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67569" y="0"/>
                  </a:lnTo>
                  <a:cubicBezTo>
                    <a:pt x="4636150" y="0"/>
                    <a:pt x="4692029" y="55880"/>
                    <a:pt x="4692029" y="124460"/>
                  </a:cubicBezTo>
                  <a:lnTo>
                    <a:pt x="4692029" y="566770"/>
                  </a:lnTo>
                  <a:cubicBezTo>
                    <a:pt x="4692029" y="635350"/>
                    <a:pt x="4636150" y="691230"/>
                    <a:pt x="4567569" y="691230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9011" y="1053510"/>
            <a:ext cx="527376" cy="527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20710" y="1035745"/>
            <a:ext cx="562905" cy="5629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08559" y="1053510"/>
            <a:ext cx="527376" cy="5273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3785" y="1053510"/>
            <a:ext cx="527376" cy="5273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9981" y="1053510"/>
            <a:ext cx="527376" cy="52737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1467764" y="1016944"/>
            <a:ext cx="563942" cy="56394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823542" y="1053510"/>
            <a:ext cx="584343" cy="58434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-221353" y="1321869"/>
            <a:ext cx="18509353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13674933" y="996543"/>
            <a:ext cx="584343" cy="584343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223716" y="1833724"/>
            <a:ext cx="2777966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</a:rPr>
              <a:t>ГТРК Кузбасс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84253" y="2909044"/>
            <a:ext cx="4235821" cy="12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Open Sans"/>
              </a:rPr>
              <a:t>Областной газеты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Open Sans"/>
              </a:rPr>
              <a:t> Кузбасс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3832469" y="4332922"/>
            <a:ext cx="3575209" cy="182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Медиахолдинга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(ООО)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«Выбери Радио»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87875" y="6460430"/>
            <a:ext cx="4006572" cy="208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3"/>
              </a:lnSpc>
            </a:pPr>
            <a:r>
              <a:rPr lang="en-US" sz="3502">
                <a:solidFill>
                  <a:srgbClr val="FFFFFF"/>
                </a:solidFill>
                <a:latin typeface="Open Sans"/>
              </a:rPr>
              <a:t>Интернет-портала</a:t>
            </a:r>
          </a:p>
          <a:p>
            <a:pPr algn="ctr">
              <a:lnSpc>
                <a:spcPts val="4903"/>
              </a:lnSpc>
            </a:pPr>
            <a:r>
              <a:rPr lang="en-US" sz="3502">
                <a:solidFill>
                  <a:srgbClr val="FFFFFF"/>
                </a:solidFill>
                <a:latin typeface="Open Sans"/>
              </a:rPr>
              <a:t> «А42»</a:t>
            </a:r>
          </a:p>
          <a:p>
            <a:pPr algn="ctr">
              <a:lnSpc>
                <a:spcPts val="7003"/>
              </a:lnSpc>
            </a:pPr>
            <a:endParaRPr lang="en-US" sz="3502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791162" y="1670446"/>
            <a:ext cx="3844409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Специалисты cтудии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 видеопродакшена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Open Sans"/>
              </a:rPr>
              <a:t>«MediaPartner»</a:t>
            </a:r>
          </a:p>
        </p:txBody>
      </p:sp>
      <p:sp>
        <p:nvSpPr>
          <p:cNvPr id="22" name="AutoShape 22"/>
          <p:cNvSpPr/>
          <p:nvPr/>
        </p:nvSpPr>
        <p:spPr>
          <a:xfrm rot="5384594">
            <a:off x="4906380" y="3950278"/>
            <a:ext cx="5313624" cy="0"/>
          </a:xfrm>
          <a:prstGeom prst="line">
            <a:avLst/>
          </a:prstGeom>
          <a:ln w="47625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10141856" y="3537584"/>
            <a:ext cx="3215759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«Лабиринт 42»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26" name="TextBox 26"/>
          <p:cNvSpPr txBox="1"/>
          <p:nvPr/>
        </p:nvSpPr>
        <p:spPr>
          <a:xfrm>
            <a:off x="12243973" y="4821237"/>
            <a:ext cx="3446264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«MSNG Market»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67105" y="5880149"/>
            <a:ext cx="4044910" cy="182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Инклюзивной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Фотошколы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 Верфель Дмитрия</a:t>
            </a:r>
          </a:p>
        </p:txBody>
      </p:sp>
      <p:sp>
        <p:nvSpPr>
          <p:cNvPr id="28" name="AutoShape 28"/>
          <p:cNvSpPr/>
          <p:nvPr/>
        </p:nvSpPr>
        <p:spPr>
          <a:xfrm rot="5382906">
            <a:off x="13709251" y="3740208"/>
            <a:ext cx="4789113" cy="0"/>
          </a:xfrm>
          <a:prstGeom prst="line">
            <a:avLst/>
          </a:prstGeom>
          <a:ln w="47625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5400000">
            <a:off x="1255791" y="1650293"/>
            <a:ext cx="713816" cy="0"/>
          </a:xfrm>
          <a:prstGeom prst="line">
            <a:avLst/>
          </a:prstGeom>
          <a:ln w="47625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rot="5400000">
            <a:off x="2525994" y="2189703"/>
            <a:ext cx="1999962" cy="0"/>
          </a:xfrm>
          <a:prstGeom prst="line">
            <a:avLst/>
          </a:prstGeom>
          <a:ln w="47625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rot="5400000">
            <a:off x="3876313" y="2941616"/>
            <a:ext cx="3239495" cy="0"/>
          </a:xfrm>
          <a:prstGeom prst="line">
            <a:avLst/>
          </a:prstGeom>
          <a:ln w="47625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rot="5399328">
            <a:off x="9342258" y="1505011"/>
            <a:ext cx="630569" cy="0"/>
          </a:xfrm>
          <a:prstGeom prst="line">
            <a:avLst/>
          </a:prstGeom>
          <a:ln w="47625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3" name="AutoShape 33"/>
          <p:cNvSpPr/>
          <p:nvPr/>
        </p:nvSpPr>
        <p:spPr>
          <a:xfrm rot="5400000">
            <a:off x="10423528" y="2486019"/>
            <a:ext cx="2700029" cy="0"/>
          </a:xfrm>
          <a:prstGeom prst="line">
            <a:avLst/>
          </a:prstGeom>
          <a:ln w="47625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 rot="5422476">
            <a:off x="12146044" y="3189684"/>
            <a:ext cx="3642120" cy="0"/>
          </a:xfrm>
          <a:prstGeom prst="line">
            <a:avLst/>
          </a:prstGeom>
          <a:ln w="47625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5" name="TextBox 35"/>
          <p:cNvSpPr txBox="1"/>
          <p:nvPr/>
        </p:nvSpPr>
        <p:spPr>
          <a:xfrm>
            <a:off x="9139238" y="4295775"/>
            <a:ext cx="952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6482134" y="893776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37" name="TextBox 37"/>
          <p:cNvSpPr txBox="1"/>
          <p:nvPr/>
        </p:nvSpPr>
        <p:spPr>
          <a:xfrm>
            <a:off x="415608" y="8880475"/>
            <a:ext cx="13696355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6E5C54"/>
                </a:solidFill>
                <a:latin typeface="Open Sans Bold"/>
              </a:rPr>
              <a:t>В форуме приняли участие журналисты-практики: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5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121" r="10000"/>
          <a:stretch>
            <a:fillRect/>
          </a:stretch>
        </p:blipFill>
        <p:spPr>
          <a:xfrm>
            <a:off x="11481333" y="0"/>
            <a:ext cx="939091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17939" y="6172200"/>
            <a:ext cx="5174547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63720" y="895350"/>
            <a:ext cx="5926217" cy="11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9">
                <a:solidFill>
                  <a:srgbClr val="FFFFFF"/>
                </a:solidFill>
                <a:latin typeface="Open Sans Light"/>
              </a:rPr>
              <a:t>Цель проекта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028700" y="3108324"/>
            <a:ext cx="8159371" cy="306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Мобильная профориентация детей старшего школьного</a:t>
            </a:r>
          </a:p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возраста в области журналистики через проведение</a:t>
            </a:r>
          </a:p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"/>
              </a:rPr>
              <a:t>медиафорума.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5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404" y="4002860"/>
            <a:ext cx="7900542" cy="5657850"/>
            <a:chOff x="0" y="0"/>
            <a:chExt cx="2672529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72529" cy="1913890"/>
            </a:xfrm>
            <a:custGeom>
              <a:avLst/>
              <a:gdLst/>
              <a:ahLst/>
              <a:cxnLst/>
              <a:rect l="l" t="t" r="r" b="b"/>
              <a:pathLst>
                <a:path w="2672529" h="1913890">
                  <a:moveTo>
                    <a:pt x="0" y="0"/>
                  </a:moveTo>
                  <a:lnTo>
                    <a:pt x="2672529" y="0"/>
                  </a:lnTo>
                  <a:lnTo>
                    <a:pt x="2672529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84655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6765" t="5164" r="6372"/>
          <a:stretch>
            <a:fillRect/>
          </a:stretch>
        </p:blipFill>
        <p:spPr>
          <a:xfrm>
            <a:off x="1028700" y="2749222"/>
            <a:ext cx="7898178" cy="64967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172724" y="268291"/>
            <a:ext cx="9942552" cy="136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Open Sans Light"/>
              </a:rPr>
              <a:t>Социальный эффект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48444" y="2065782"/>
            <a:ext cx="7855461" cy="759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Open Sans"/>
              </a:rPr>
              <a:t>Старшеклассники часто пробуют себя в роли блогеров и</a:t>
            </a:r>
          </a:p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Open Sans"/>
              </a:rPr>
              <a:t>менеджеров собственных YouTube-TV-каналов. Медиафорум</a:t>
            </a:r>
          </a:p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Open Sans"/>
              </a:rPr>
              <a:t>дал ребятам первичные знания под руководством опытных</a:t>
            </a:r>
          </a:p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Open Sans"/>
              </a:rPr>
              <a:t>специалистов и профессионалов СМИ. Форум позволил</a:t>
            </a:r>
          </a:p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Open Sans"/>
              </a:rPr>
              <a:t>повысить у подростков мотивацию для дальнейших занятий в</a:t>
            </a:r>
          </a:p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Open Sans"/>
              </a:rPr>
              <a:t>медиа сфере. Появление и развитие детской журналистики</a:t>
            </a:r>
          </a:p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Open Sans"/>
              </a:rPr>
              <a:t>может стать сферой детской занятости и самореализации.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5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20593" y="5384129"/>
            <a:ext cx="3171072" cy="47566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611" b="611"/>
          <a:stretch>
            <a:fillRect/>
          </a:stretch>
        </p:blipFill>
        <p:spPr>
          <a:xfrm>
            <a:off x="14320593" y="457205"/>
            <a:ext cx="3206855" cy="4758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4723" y="237811"/>
            <a:ext cx="3166118" cy="47566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64025" y="1992461"/>
            <a:ext cx="6296245" cy="75696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74" y="5384129"/>
            <a:ext cx="3035616" cy="45605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762710" y="304805"/>
            <a:ext cx="5298877" cy="12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FFFFFF"/>
                </a:solidFill>
                <a:latin typeface="Open Sans Light"/>
              </a:rPr>
              <a:t>Результаты</a:t>
            </a:r>
            <a:r>
              <a:rPr lang="en-US" sz="7500" dirty="0">
                <a:solidFill>
                  <a:srgbClr val="FFFFFF"/>
                </a:solidFill>
                <a:latin typeface="Open Sans Light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E38D1197-FF48-42CA-9D82-E906631572E9}"/>
                  </a:ext>
                </a:extLst>
              </p14:cNvPr>
              <p14:cNvContentPartPr/>
              <p14:nvPr/>
            </p14:nvContentPartPr>
            <p14:xfrm>
              <a:off x="5159417" y="6413709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E38D1197-FF48-42CA-9D82-E906631572E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50777" y="64047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99F2CD78-66DA-4C5D-B7D5-E0B6D5BB4B31}"/>
                  </a:ext>
                </a:extLst>
              </p14:cNvPr>
              <p14:cNvContentPartPr/>
              <p14:nvPr/>
            </p14:nvContentPartPr>
            <p14:xfrm>
              <a:off x="5235377" y="5483829"/>
              <a:ext cx="2520" cy="252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99F2CD78-66DA-4C5D-B7D5-E0B6D5BB4B3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26377" y="5474829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1BE26648-82B7-41CC-9EE1-257D34AC9B70}"/>
                  </a:ext>
                </a:extLst>
              </p14:cNvPr>
              <p14:cNvContentPartPr/>
              <p14:nvPr/>
            </p14:nvContentPartPr>
            <p14:xfrm>
              <a:off x="5196497" y="5447109"/>
              <a:ext cx="2520" cy="36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1BE26648-82B7-41CC-9EE1-257D34AC9B7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87497" y="5438109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5E829DD8-DD73-45B7-A91D-1A3C3F1EC8ED}"/>
                  </a:ext>
                </a:extLst>
              </p14:cNvPr>
              <p14:cNvContentPartPr/>
              <p14:nvPr/>
            </p14:nvContentPartPr>
            <p14:xfrm>
              <a:off x="11560217" y="5290149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5E829DD8-DD73-45B7-A91D-1A3C3F1EC8E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51217" y="528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239363A-1D8B-4CEF-92F2-21608DFAB860}"/>
              </a:ext>
            </a:extLst>
          </p:cNvPr>
          <p:cNvGrpSpPr/>
          <p:nvPr/>
        </p:nvGrpSpPr>
        <p:grpSpPr>
          <a:xfrm>
            <a:off x="11364017" y="5303469"/>
            <a:ext cx="360" cy="360"/>
            <a:chOff x="11364017" y="530346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Рукописный ввод 13">
                  <a:extLst>
                    <a:ext uri="{FF2B5EF4-FFF2-40B4-BE49-F238E27FC236}">
                      <a16:creationId xmlns:a16="http://schemas.microsoft.com/office/drawing/2014/main" id="{46CA895B-4E85-4736-B0ED-F1EDD331233F}"/>
                    </a:ext>
                  </a:extLst>
                </p14:cNvPr>
                <p14:cNvContentPartPr/>
                <p14:nvPr/>
              </p14:nvContentPartPr>
              <p14:xfrm>
                <a:off x="11364017" y="5303469"/>
                <a:ext cx="360" cy="360"/>
              </p14:xfrm>
            </p:contentPart>
          </mc:Choice>
          <mc:Fallback xmlns="">
            <p:pic>
              <p:nvPicPr>
                <p:cNvPr id="14" name="Рукописный ввод 13">
                  <a:extLst>
                    <a:ext uri="{FF2B5EF4-FFF2-40B4-BE49-F238E27FC236}">
                      <a16:creationId xmlns:a16="http://schemas.microsoft.com/office/drawing/2014/main" id="{46CA895B-4E85-4736-B0ED-F1EDD331233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355377" y="529446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CE8A20F8-4FD9-4D1B-B70A-7C4EEE83E9FB}"/>
                    </a:ext>
                  </a:extLst>
                </p14:cNvPr>
                <p14:cNvContentPartPr/>
                <p14:nvPr/>
              </p14:nvContentPartPr>
              <p14:xfrm>
                <a:off x="11364017" y="5303469"/>
                <a:ext cx="360" cy="360"/>
              </p14:xfrm>
            </p:contentPart>
          </mc:Choice>
          <mc:Fallback xmlns=""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CE8A20F8-4FD9-4D1B-B70A-7C4EEE83E9F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355377" y="529446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6DBA1858-98AD-4B76-ABB5-B4E1407A1403}"/>
                  </a:ext>
                </a:extLst>
              </p14:cNvPr>
              <p14:cNvContentPartPr/>
              <p14:nvPr/>
            </p14:nvContentPartPr>
            <p14:xfrm>
              <a:off x="7369817" y="6230469"/>
              <a:ext cx="1080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6DBA1858-98AD-4B76-ABB5-B4E1407A14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61177" y="6221829"/>
                <a:ext cx="284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Овал 17">
            <a:extLst>
              <a:ext uri="{FF2B5EF4-FFF2-40B4-BE49-F238E27FC236}">
                <a16:creationId xmlns:a16="http://schemas.microsoft.com/office/drawing/2014/main" id="{8E46B064-1C4C-4339-BC8D-5332EDAA7DBA}"/>
              </a:ext>
            </a:extLst>
          </p:cNvPr>
          <p:cNvSpPr/>
          <p:nvPr/>
        </p:nvSpPr>
        <p:spPr>
          <a:xfrm>
            <a:off x="4820598" y="5303468"/>
            <a:ext cx="694235" cy="1364032"/>
          </a:xfrm>
          <a:prstGeom prst="ellipse">
            <a:avLst/>
          </a:prstGeom>
          <a:solidFill>
            <a:srgbClr val="6E5C54"/>
          </a:solidFill>
          <a:ln>
            <a:solidFill>
              <a:srgbClr val="6E5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5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299" b="30788"/>
          <a:stretch>
            <a:fillRect/>
          </a:stretch>
        </p:blipFill>
        <p:spPr>
          <a:xfrm>
            <a:off x="0" y="1724733"/>
            <a:ext cx="5823256" cy="83213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7055" b="19092"/>
          <a:stretch>
            <a:fillRect/>
          </a:stretch>
        </p:blipFill>
        <p:spPr>
          <a:xfrm>
            <a:off x="6138441" y="1724733"/>
            <a:ext cx="6011118" cy="8321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4624" b="31119"/>
          <a:stretch>
            <a:fillRect/>
          </a:stretch>
        </p:blipFill>
        <p:spPr>
          <a:xfrm>
            <a:off x="12314661" y="1724733"/>
            <a:ext cx="5973339" cy="83213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3400" y="-92347"/>
            <a:ext cx="1556081" cy="18170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725318" y="80390"/>
            <a:ext cx="2952031" cy="15672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94562" y="140125"/>
            <a:ext cx="5298877" cy="12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Open Sans Light"/>
              </a:rPr>
              <a:t>Результаты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281</Words>
  <Application>Microsoft Office PowerPoint</Application>
  <PresentationFormat>Произвольный</PresentationFormat>
  <Paragraphs>63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Open Sans Light</vt:lpstr>
      <vt:lpstr>Open Sans Bold</vt:lpstr>
      <vt:lpstr>Open Sans Extra Bold</vt:lpstr>
      <vt:lpstr>Open Sans</vt:lpstr>
      <vt:lpstr>Calibri</vt:lpstr>
      <vt:lpstr>Bahnschrift Condensed</vt:lpstr>
      <vt:lpstr>Office Theme</vt:lpstr>
      <vt:lpstr>Презентация PowerPoint</vt:lpstr>
      <vt:lpstr>Презентация PowerPoint</vt:lpstr>
      <vt:lpstr>Актуальность и новизна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</vt:lpstr>
      <vt:lpstr>Результаты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Медиафорум "Карьера в реальной журналистике"</dc:title>
  <dc:creator>user</dc:creator>
  <cp:lastModifiedBy>Екатерина Горбунова</cp:lastModifiedBy>
  <cp:revision>6</cp:revision>
  <dcterms:created xsi:type="dcterms:W3CDTF">2006-08-16T00:00:00Z</dcterms:created>
  <dcterms:modified xsi:type="dcterms:W3CDTF">2022-06-12T02:09:42Z</dcterms:modified>
  <dc:identifier>DAE6k0W1yFw</dc:identifier>
</cp:coreProperties>
</file>