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6" r:id="rId3"/>
    <p:sldId id="270" r:id="rId4"/>
    <p:sldId id="262" r:id="rId5"/>
    <p:sldId id="296" r:id="rId6"/>
    <p:sldId id="273" r:id="rId7"/>
    <p:sldId id="284" r:id="rId8"/>
    <p:sldId id="289" r:id="rId9"/>
    <p:sldId id="285" r:id="rId10"/>
    <p:sldId id="306" r:id="rId11"/>
    <p:sldId id="304" r:id="rId12"/>
    <p:sldId id="301" r:id="rId13"/>
    <p:sldId id="288" r:id="rId14"/>
    <p:sldId id="287" r:id="rId15"/>
    <p:sldId id="305" r:id="rId16"/>
    <p:sldId id="308" r:id="rId17"/>
    <p:sldId id="302" r:id="rId18"/>
    <p:sldId id="303" r:id="rId19"/>
    <p:sldId id="275" r:id="rId20"/>
    <p:sldId id="307" r:id="rId21"/>
  </p:sldIdLst>
  <p:sldSz cx="9144000" cy="5143500" type="screen16x9"/>
  <p:notesSz cx="6797675" cy="9926638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Source Code Pro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33" autoAdjust="0"/>
  </p:normalViewPr>
  <p:slideViewPr>
    <p:cSldViewPr snapToGrid="0">
      <p:cViewPr varScale="1">
        <p:scale>
          <a:sx n="103" d="100"/>
          <a:sy n="103" d="100"/>
        </p:scale>
        <p:origin x="4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2819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11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22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76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10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359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81774EBE-3FCB-4F77-81C1-5470384B0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BED83586-E750-4584-927D-FED2A0DDD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C77205C1-9DE5-4884-B644-EE269C5C2D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889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889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889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889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C86AE2-0319-4527-86CF-2244DD48C420}" type="slidenum">
              <a:rPr lang="en-GB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14</a:t>
            </a:fld>
            <a:endParaRPr lang="en-GB" altLang="ru-RU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90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2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129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43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184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74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141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75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08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5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85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30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30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851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91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ru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248198198_207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vk.com/wall248198198_2090" TargetMode="External"/><Relationship Id="rId4" Type="http://schemas.openxmlformats.org/officeDocument/2006/relationships/hyperlink" Target="https://vk.com/wall248198198_20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42042" y="326571"/>
            <a:ext cx="8859915" cy="233265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ru-RU" sz="2200" dirty="0"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Мы создали инклюзивную команду 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«Солнцепек», в которой объединились ребята 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из студии «Солнышко» и клуба «Четруша» – они научат сердцем слушать. 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2-я часть наших проектов: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1) Поддержка, социализация, творческая самореализация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детей с ментальными нарушениями – </a:t>
            </a:r>
            <a:br>
              <a:rPr lang="ru-RU" sz="1400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аутистическим синдромом</a:t>
            </a: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, синдромом Дауна и др. (студия «Солнышко»), 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2) Инклюзивная команда КВН «Солнцепек»;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j-lt"/>
                <a:ea typeface="Georgia"/>
                <a:cs typeface="Georgia"/>
                <a:sym typeface="Georgia"/>
              </a:rPr>
              <a:t>3) </a:t>
            </a: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Помощь бездомным животным – поддержка Пункта передержки «Право на жизнь»;</a:t>
            </a:r>
            <a:br>
              <a:rPr lang="ru-RU" altLang="ru-RU" sz="1400" dirty="0">
                <a:solidFill>
                  <a:schemeClr val="bg1"/>
                </a:solidFill>
                <a:latin typeface="+mj-lt"/>
              </a:rPr>
            </a:b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4) Создание инклюзивного медиа-центра.</a:t>
            </a:r>
            <a:br>
              <a:rPr lang="ru-RU" sz="1400" dirty="0">
                <a:latin typeface="+mj-lt"/>
                <a:ea typeface="Georgia"/>
                <a:cs typeface="Georgia"/>
                <a:sym typeface="Georgia"/>
              </a:rPr>
            </a:br>
            <a:endParaRPr lang="ru" sz="1400" dirty="0"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23735" y="3384566"/>
            <a:ext cx="8696527" cy="113860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1400" dirty="0">
                <a:latin typeface="Georgia"/>
                <a:ea typeface="Georgia"/>
                <a:cs typeface="Georgia"/>
                <a:sym typeface="Georgia"/>
              </a:rPr>
              <a:t>Руководитель: Людмила Квасникова -</a:t>
            </a: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1400" dirty="0">
                <a:latin typeface="Georgia"/>
                <a:ea typeface="Georgia"/>
                <a:cs typeface="Georgia"/>
                <a:sym typeface="Georgia"/>
              </a:rPr>
              <a:t>организатор акций, приведенных в презентации </a:t>
            </a:r>
          </a:p>
          <a:p>
            <a:r>
              <a:rPr lang="ru-RU" sz="1400" dirty="0">
                <a:latin typeface="Georgia"/>
                <a:ea typeface="Georgia"/>
                <a:cs typeface="Georgia"/>
                <a:sym typeface="Georgia"/>
              </a:rPr>
              <a:t>(с привлечением и при поддержке </a:t>
            </a:r>
            <a:r>
              <a:rPr lang="ru-RU" sz="1400" dirty="0">
                <a:solidFill>
                  <a:srgbClr val="3B3A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Музея истории трактора, АО «Промтрактор», </a:t>
            </a:r>
            <a:r>
              <a:rPr lang="ru-RU" sz="1400" dirty="0">
                <a:latin typeface="Georgia"/>
                <a:ea typeface="Georgia"/>
                <a:cs typeface="Georgia"/>
                <a:sym typeface="Georgia"/>
              </a:rPr>
              <a:t>Медиа-центра «Куча мала!», фондов «Доброе дело», «Мы за право на жизнь» (ранее – «Право на жизнь»), им. Ани Чижовой, «Время помогать» и др.</a:t>
            </a:r>
            <a:r>
              <a:rPr lang="ru-RU" sz="1400" dirty="0">
                <a:solidFill>
                  <a:srgbClr val="3B3A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400" dirty="0">
                <a:solidFill>
                  <a:srgbClr val="3B3A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400" dirty="0">
                <a:latin typeface="Georgia"/>
                <a:ea typeface="Georgia"/>
                <a:cs typeface="Georgia"/>
                <a:sym typeface="Georgia"/>
              </a:rPr>
              <a:t>г. Чебоксары, 2016-04.2020 г</a:t>
            </a:r>
            <a:r>
              <a:rPr lang="ru-RU" sz="1400" dirty="0">
                <a:latin typeface="Georgia"/>
                <a:ea typeface="Georgia"/>
                <a:cs typeface="Georgia"/>
                <a:sym typeface="Georgia"/>
              </a:rPr>
              <a:t>г., планы на 2020 г.</a:t>
            </a:r>
            <a:endParaRPr lang="ru" sz="14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10</a:t>
            </a:fld>
            <a:endParaRPr lang="ru"/>
          </a:p>
        </p:txBody>
      </p:sp>
      <p:pic>
        <p:nvPicPr>
          <p:cNvPr id="2050" name="Picture 2" descr="C:\Users\PT4419\Documents\1.Личные\2020-01-04_ВВ зимние\Фото\IMG-6616e60170d4a4f129cd58131a6c4df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974" y="0"/>
            <a:ext cx="7112141" cy="50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0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11</a:t>
            </a:fld>
            <a:endParaRPr lang="ru"/>
          </a:p>
        </p:txBody>
      </p:sp>
      <p:sp>
        <p:nvSpPr>
          <p:cNvPr id="9" name="Shape 143"/>
          <p:cNvSpPr txBox="1">
            <a:spLocks/>
          </p:cNvSpPr>
          <p:nvPr/>
        </p:nvSpPr>
        <p:spPr>
          <a:xfrm>
            <a:off x="3395543" y="42175"/>
            <a:ext cx="2690535" cy="3462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Реализовано _ Фестиваль ВВ:</a:t>
            </a:r>
            <a:endParaRPr lang="ru" sz="14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Изображение выглядит как снег, внешний, сидит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91015737-1106-4FCB-95BF-FA8C4915D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534" y="2658368"/>
            <a:ext cx="2208851" cy="2201648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группа, в позе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C6072986-2D82-4C6D-B778-0E460EF599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181" y="2823847"/>
            <a:ext cx="2714892" cy="203616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CAD1BC8B-E402-4EA7-A541-53C658FFAC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267494"/>
            <a:ext cx="3138196" cy="18288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в позе, группа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1635E9DA-D356-4084-B0BC-61D6971731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901" y="429993"/>
            <a:ext cx="2813178" cy="22016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7422C15-5E0C-4A81-A3B2-0AB8A55C0C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43" y="2748963"/>
            <a:ext cx="3439266" cy="21110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сид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73F4B78A-8AD4-49EF-831D-979A35FCB8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95486"/>
            <a:ext cx="2923216" cy="21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12</a:t>
            </a:fld>
            <a:endParaRPr lang="ru"/>
          </a:p>
        </p:txBody>
      </p:sp>
      <p:sp>
        <p:nvSpPr>
          <p:cNvPr id="9" name="Shape 143"/>
          <p:cNvSpPr txBox="1">
            <a:spLocks/>
          </p:cNvSpPr>
          <p:nvPr/>
        </p:nvSpPr>
        <p:spPr>
          <a:xfrm>
            <a:off x="4496653" y="51470"/>
            <a:ext cx="2578402" cy="48010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Реализовано_ Помощь смертельно-больным детям:</a:t>
            </a:r>
            <a:endParaRPr lang="ru" sz="14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Рисунок 7" descr="Изображение выглядит как человек, стоит, одежд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1986D68-0A6A-4060-B8A7-11DFD7ECBB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75054" y="83632"/>
            <a:ext cx="1946103" cy="27990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ол, внутренний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3C4FC90-7ABD-4A2E-BD70-BDB964D70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118" y="2950900"/>
            <a:ext cx="3190670" cy="210591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внутренний, стоит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EB8CCC7E-3FEC-436E-A9DC-EDA1B371C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636" y="3021577"/>
            <a:ext cx="3513521" cy="19155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стол, окн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CFA40863-F765-4433-95E6-707A5DB230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968" y="83632"/>
            <a:ext cx="2177685" cy="283121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человек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629F4E6B-0B36-47C4-9398-E1A629F363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43" y="2867276"/>
            <a:ext cx="1690126" cy="2253501"/>
          </a:xfrm>
          <a:prstGeom prst="rect">
            <a:avLst/>
          </a:prstGeom>
        </p:spPr>
      </p:pic>
      <p:pic>
        <p:nvPicPr>
          <p:cNvPr id="3074" name="Picture 2" descr="C:\Users\PT4419\Documents\1.Личные\2020-01-10_Вечер Сальникова,благ.-остеопетроз\IMG_20200109_122446_863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2225445" cy="27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T4419\Documents\1.Личные\2020-01-10_Вечер Сальникова,благ.-остеопетроз\f9Y8frL7Ez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174" y="497578"/>
            <a:ext cx="19913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311700" y="1026950"/>
            <a:ext cx="5161200" cy="216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400" b="1" dirty="0">
              <a:solidFill>
                <a:srgbClr val="373A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741833" y="3050025"/>
            <a:ext cx="4654500" cy="17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ru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13</a:t>
            </a:fld>
            <a:endParaRPr lang="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39455"/>
              </p:ext>
            </p:extLst>
          </p:nvPr>
        </p:nvGraphicFramePr>
        <p:xfrm>
          <a:off x="230820" y="662791"/>
          <a:ext cx="8664608" cy="4065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8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3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Акция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Кол-во нуждающихся (охвачено акцией)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Задействованные человеческие ресурсы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Программа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Помощь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Источник средств </a:t>
                      </a:r>
                      <a:r>
                        <a:rPr lang="ru-R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(потребность в помощи от КТЗ)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Дата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прове-дения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Акция,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направлен-</a:t>
                      </a:r>
                      <a:r>
                        <a:rPr lang="ru-RU" sz="1200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ная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на помощь Пункту передержки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бездомным животным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Пункт Передержки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бездом-ных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животных «Право на жизнь»</a:t>
                      </a:r>
                      <a:endParaRPr lang="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937" marR="21937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400 собак</a:t>
                      </a:r>
                    </a:p>
                  </a:txBody>
                  <a:tcPr marL="21937" marR="21937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организа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-тор от «Промтрактор», дети из клуба «Четруша», «Солнышко»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Выгул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собак, приобретение кормов, средства на лечение, вакцинацию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Корма для собак</a:t>
                      </a:r>
                    </a:p>
                  </a:txBody>
                  <a:tcPr marL="21937" marR="21937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Совет молодежи, Съемка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от «Четруши»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05.2020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Съемка ролика (информационная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поддержка)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05.2020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Съемка ролика в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приюте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Ролик о питомцах</a:t>
                      </a: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Акция,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направлен-</a:t>
                      </a:r>
                      <a:r>
                        <a:rPr lang="ru-RU" sz="1200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ная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на помощь Пункту передержки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бездомным животным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Выгул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собак, приобретение кормов, средства на лечение, вакцинацию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Корма для собак</a:t>
                      </a: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05-06.2020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Съемка сюжета (информационная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поддержка)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Съемка ролика на выставке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Ролик о выставке</a:t>
                      </a: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06.2020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hape 143"/>
          <p:cNvSpPr txBox="1">
            <a:spLocks/>
          </p:cNvSpPr>
          <p:nvPr/>
        </p:nvSpPr>
        <p:spPr>
          <a:xfrm>
            <a:off x="159797" y="41327"/>
            <a:ext cx="4927107" cy="529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Помощь бездомным животным (Пункту Передержки бездомных животных «Право на жизнь»)</a:t>
            </a:r>
            <a:endParaRPr lang="ru" sz="14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43">
            <a:extLst>
              <a:ext uri="{FF2B5EF4-FFF2-40B4-BE49-F238E27FC236}">
                <a16:creationId xmlns:a16="http://schemas.microsoft.com/office/drawing/2014/main" id="{A49A1414-A135-4EE3-8983-511751C06C6E}"/>
              </a:ext>
            </a:extLst>
          </p:cNvPr>
          <p:cNvSpPr txBox="1">
            <a:spLocks/>
          </p:cNvSpPr>
          <p:nvPr/>
        </p:nvSpPr>
        <p:spPr>
          <a:xfrm>
            <a:off x="6814084" y="137444"/>
            <a:ext cx="1833848" cy="3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на 1 пол. 2020г. </a:t>
            </a:r>
            <a:endParaRPr lang="ru" sz="13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07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F26222-FE62-42F4-82E1-0EE56716FCAC}"/>
              </a:ext>
            </a:extLst>
          </p:cNvPr>
          <p:cNvSpPr/>
          <p:nvPr/>
        </p:nvSpPr>
        <p:spPr>
          <a:xfrm>
            <a:off x="56127" y="69298"/>
            <a:ext cx="5658729" cy="854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32755">
              <a:lnSpc>
                <a:spcPct val="34000"/>
              </a:lnSpc>
              <a:spcBef>
                <a:spcPts val="556"/>
              </a:spcBef>
              <a:buClr>
                <a:srgbClr val="000000"/>
              </a:buClr>
              <a:buSzPct val="100000"/>
              <a:defRPr/>
            </a:pPr>
            <a:endParaRPr lang="ru-RU" sz="952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85B1FF-D48D-41B9-A82C-9ECDAC132695}"/>
              </a:ext>
            </a:extLst>
          </p:cNvPr>
          <p:cNvSpPr/>
          <p:nvPr/>
        </p:nvSpPr>
        <p:spPr>
          <a:xfrm>
            <a:off x="2918695" y="399171"/>
            <a:ext cx="5872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32755">
              <a:buClr>
                <a:srgbClr val="000000"/>
              </a:buClr>
              <a:buSzPct val="100000"/>
              <a:defRPr/>
            </a:pPr>
            <a:r>
              <a:rPr lang="ru-RU" sz="12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2F655F-E407-4A49-9504-DFEF8E6E14B4}"/>
              </a:ext>
            </a:extLst>
          </p:cNvPr>
          <p:cNvSpPr/>
          <p:nvPr/>
        </p:nvSpPr>
        <p:spPr>
          <a:xfrm>
            <a:off x="56127" y="0"/>
            <a:ext cx="4924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32755">
              <a:buClr>
                <a:srgbClr val="000000"/>
              </a:buClr>
              <a:buSzPct val="100000"/>
              <a:defRPr/>
            </a:pPr>
            <a:r>
              <a:rPr lang="ru-RU" sz="1600" dirty="0">
                <a:latin typeface="+mj-lt"/>
                <a:cs typeface="+mn-cs"/>
              </a:rPr>
              <a:t>Помощь бездомным животным</a:t>
            </a:r>
            <a:endParaRPr lang="ru-RU" sz="1600" dirty="0">
              <a:latin typeface="Arial" charset="0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A0A59-C37F-4959-9E16-05EDF16FC7F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2"/>
          <a:stretch/>
        </p:blipFill>
        <p:spPr bwMode="auto">
          <a:xfrm>
            <a:off x="5997119" y="1733760"/>
            <a:ext cx="3004784" cy="184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EC17C-187E-4B3F-B12E-2427D8DBA09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27" y="959503"/>
            <a:ext cx="2758981" cy="201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2FC446-F60C-494D-8106-F7CB9AE936CA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81" y="3028161"/>
            <a:ext cx="2880995" cy="206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85B1FF-D48D-41B9-A82C-9ECDAC132695}"/>
              </a:ext>
            </a:extLst>
          </p:cNvPr>
          <p:cNvSpPr/>
          <p:nvPr/>
        </p:nvSpPr>
        <p:spPr>
          <a:xfrm>
            <a:off x="84334" y="260671"/>
            <a:ext cx="5630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32755">
              <a:buClr>
                <a:srgbClr val="000000"/>
              </a:buClr>
              <a:buSzPct val="100000"/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Представители клуба «Четруша» оказывают информационную поддержку Пункту Передержки бездомных животных «Право на жизнь» (съемка сюжета на </a:t>
            </a:r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</a:rPr>
              <a:t>НацТВ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, ролика), от совет молодежи – средства на корма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229" y="959503"/>
            <a:ext cx="2727627" cy="205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PT4419\Documents\1.Статьи\2019-04-15_Пункт передержки собак\Фото\3wnA2aHNLBo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3610118"/>
            <a:ext cx="1896160" cy="153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T4419\Documents\1.Статьи\2019-04-15_Пункт передержки собак\Фото\wiCSYho9UqU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312" y="3075806"/>
            <a:ext cx="2740807" cy="20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T4419\Documents\1.Личные\2019-09-30_В ПП с НАцТВ\laqRKNxlUDg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119" y="69298"/>
            <a:ext cx="3071674" cy="16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1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414672" y="221009"/>
            <a:ext cx="5832630" cy="486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ru-RU" sz="1400" dirty="0">
                <a:latin typeface="+mn-lt"/>
                <a:ea typeface="Georgia"/>
                <a:cs typeface="Georgia"/>
                <a:sym typeface="Georgia"/>
              </a:rPr>
              <a:t>Поддержка детей Донбаса (через фонд «Время помогать» </a:t>
            </a:r>
            <a:br>
              <a:rPr lang="ru-RU" sz="1400" dirty="0">
                <a:latin typeface="+mn-lt"/>
                <a:ea typeface="Georgia"/>
                <a:cs typeface="Georgia"/>
                <a:sym typeface="Georgia"/>
              </a:rPr>
            </a:br>
            <a:r>
              <a:rPr lang="ru-RU" sz="1400" dirty="0">
                <a:latin typeface="+mn-lt"/>
                <a:ea typeface="Georgia"/>
                <a:cs typeface="Georgia"/>
                <a:sym typeface="Georgia"/>
              </a:rPr>
              <a:t>и, одновременно, детей с ментальными нарушениями </a:t>
            </a:r>
            <a:endParaRPr lang="ru" sz="1400" b="1" dirty="0">
              <a:solidFill>
                <a:srgbClr val="C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15</a:t>
            </a:fld>
            <a:endParaRPr lang="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54894"/>
              </p:ext>
            </p:extLst>
          </p:nvPr>
        </p:nvGraphicFramePr>
        <p:xfrm>
          <a:off x="275208" y="794327"/>
          <a:ext cx="8388501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74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0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Акция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проведе-ния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Кол-во нуждающихся (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охваче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-но)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Программа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Подарки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Источник средств 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Дата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прове-дения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Поддержка фонда «Время помогать»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ДК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им.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Я.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Ухсая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 ребенка с Донбаса,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4 «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солны-шек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» и родители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1) Покупка билетов на концерт Ю. Чичериной – поддержка фонда.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2) Поход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детей с ментальными нарушениями на концерт.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Билеты – 10 шт.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–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собствен-ные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средства 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Собственные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средства</a:t>
                      </a:r>
                      <a:endParaRPr lang="ru-RU" sz="12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19.02.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Участие в концертных программах 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Санат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. «Волга»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10 детей с ОВЗ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Постановки театральные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, песни, танцы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Призы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 шт.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Собственные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средства</a:t>
                      </a:r>
                      <a:endParaRPr lang="ru-RU" sz="12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02.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01.2020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hape 143">
            <a:extLst>
              <a:ext uri="{FF2B5EF4-FFF2-40B4-BE49-F238E27FC236}">
                <a16:creationId xmlns:a16="http://schemas.microsoft.com/office/drawing/2014/main" id="{00B11588-9BD6-428D-A916-1C13D8B64F83}"/>
              </a:ext>
            </a:extLst>
          </p:cNvPr>
          <p:cNvSpPr txBox="1">
            <a:spLocks/>
          </p:cNvSpPr>
          <p:nvPr/>
        </p:nvSpPr>
        <p:spPr>
          <a:xfrm>
            <a:off x="6938914" y="221009"/>
            <a:ext cx="1790413" cy="317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за 01 – 04.2020</a:t>
            </a:r>
            <a:endParaRPr lang="ru" sz="12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051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1337094" y="47342"/>
            <a:ext cx="3752699" cy="710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None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16</a:t>
            </a:fld>
            <a:endParaRPr lang="ru"/>
          </a:p>
        </p:txBody>
      </p:sp>
      <p:sp>
        <p:nvSpPr>
          <p:cNvPr id="12" name="Shape 143"/>
          <p:cNvSpPr txBox="1">
            <a:spLocks/>
          </p:cNvSpPr>
          <p:nvPr/>
        </p:nvSpPr>
        <p:spPr>
          <a:xfrm>
            <a:off x="107503" y="17950"/>
            <a:ext cx="3706472" cy="6423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Реализовано _ Поддержка </a:t>
            </a:r>
            <a:r>
              <a:rPr lang="ru-RU" sz="1200" dirty="0">
                <a:latin typeface="+mn-lt"/>
                <a:ea typeface="Georgia"/>
                <a:cs typeface="Georgia"/>
                <a:sym typeface="Georgia"/>
              </a:rPr>
              <a:t>детей Донбаса </a:t>
            </a:r>
          </a:p>
          <a:p>
            <a:pPr algn="ctr"/>
            <a:r>
              <a:rPr lang="ru-RU" sz="1200" dirty="0">
                <a:latin typeface="+mn-lt"/>
                <a:ea typeface="Georgia"/>
                <a:cs typeface="Georgia"/>
                <a:sym typeface="Georgia"/>
              </a:rPr>
              <a:t>(фонд Время помогать) и, одновременно, детей с ментальными нарушениями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:</a:t>
            </a:r>
            <a:endParaRPr lang="ru" sz="1200" b="1" dirty="0">
              <a:solidFill>
                <a:schemeClr val="tx2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18" name="Picture 2" descr="C:\Users\PT4419\Documents\1.Личные\2020-01-02_Санаторий Волга\8ZPhSPG8hBw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3152113"/>
            <a:ext cx="3154717" cy="199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T4419\Documents\1.Личные\2020-01-02_Санаторий Волга\j6jzrFy6d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3975" y="1851670"/>
            <a:ext cx="3006435" cy="13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T4419\Documents\1.Личные\2020-01-02_Санаторий Волга\R1rG38qUvhE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2910" y="3351110"/>
            <a:ext cx="3809502" cy="17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T4419\Documents\1.Личные\2020-02-19_КонцертЧичериной\-boQFDo42pA.jp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52970"/>
            <a:ext cx="3454400" cy="24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T4419\Documents\1.Личные\2020-02-19_КонцертЧичериной\IMG-03124c2fa4ad566fa9824d37109f0dfc-V.jpg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0448" y="17950"/>
            <a:ext cx="3241964" cy="17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T4419\Documents\1.Личные\2020-02-19_КонцертЧичериной\IMG-160ac063c0b0ed0ce7bc92f321eaea09-V.jpg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5293" y="34474"/>
            <a:ext cx="1776618" cy="26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T4419\Documents\1.Личные\2020-02-19_КонцертЧичериной\fTxhZiLRDNg.jpg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838" y="2683622"/>
            <a:ext cx="1505529" cy="2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6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150817" y="95922"/>
            <a:ext cx="6408603" cy="479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Занятия с детьми с ментальными нарушениями </a:t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(аутистический синдромом, синдромом Дауна и др.)</a:t>
            </a:r>
            <a:endParaRPr lang="ru" sz="14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311700" y="1026950"/>
            <a:ext cx="5161200" cy="216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400" b="1" dirty="0">
              <a:solidFill>
                <a:srgbClr val="373A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741833" y="3050025"/>
            <a:ext cx="4654500" cy="17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ru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17</a:t>
            </a:fld>
            <a:endParaRPr lang="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6228" y="719276"/>
          <a:ext cx="8353889" cy="4126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5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Акция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Кол-во нуждающихся (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охваче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-но)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Программа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Помощь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Источник средств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Дата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проведе-ния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 rowSpan="6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Занятия инклюзивной медиа-команды в рамках Президентского гранта.</a:t>
                      </a:r>
                    </a:p>
                  </a:txBody>
                  <a:tcPr marL="21937" marR="21937" marT="0" marB="0"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В музее истории трактора</a:t>
                      </a:r>
                    </a:p>
                    <a:p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10-15 чел.</a:t>
                      </a: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Занятия с педагогом – координатором Лиги юных журналистов Евгением Суховеем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 rowSpan="6"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Помеще-ние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, аппарату-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ра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 – </a:t>
                      </a:r>
                    </a:p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от музея</a:t>
                      </a:r>
                    </a:p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Собственные средства</a:t>
                      </a: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01.2020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29.02.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2020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18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57">
                <a:tc vMerge="1">
                  <a:txBody>
                    <a:bodyPr/>
                    <a:lstStyle/>
                    <a:p>
                      <a:endParaRPr lang="ru-RU" sz="120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Занятия с педагогом по вокалу и игре на инструментах – </a:t>
                      </a:r>
                    </a:p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композитором Антоном Бельским</a:t>
                      </a: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01.2020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06.01.2020</a:t>
                      </a:r>
                    </a:p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4573528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Занятия с педагогом по фото Мариной Лях</a:t>
                      </a: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08.02 29.02.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</a:rPr>
                        <a:t>3</a:t>
                      </a:r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5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/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Занятия в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квантумах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детей с ОВЗ совместно с Четрушами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Техно-парк «Кванториум»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Лабораторные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занятия в 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Биоквантуме с педагогом Галиной Рост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По договорен-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ности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 за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по-мощь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</a:rPr>
                        <a:t>Проф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</a:rPr>
                        <a:t>-кома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</a:rPr>
                        <a:t>Пром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</a:rPr>
                        <a:t>-трактора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15.02.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2020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Shape 143">
            <a:extLst>
              <a:ext uri="{FF2B5EF4-FFF2-40B4-BE49-F238E27FC236}">
                <a16:creationId xmlns:a16="http://schemas.microsoft.com/office/drawing/2014/main" id="{9C7AE54E-0242-46C6-AC88-E5C1831693AF}"/>
              </a:ext>
            </a:extLst>
          </p:cNvPr>
          <p:cNvSpPr txBox="1">
            <a:spLocks/>
          </p:cNvSpPr>
          <p:nvPr/>
        </p:nvSpPr>
        <p:spPr>
          <a:xfrm>
            <a:off x="6829775" y="176923"/>
            <a:ext cx="1857226" cy="317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за 01-04.2020</a:t>
            </a:r>
            <a:endParaRPr lang="ru" sz="12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00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18</a:t>
            </a:fld>
            <a:endParaRPr lang="ru"/>
          </a:p>
        </p:txBody>
      </p:sp>
      <p:sp>
        <p:nvSpPr>
          <p:cNvPr id="9" name="Shape 143"/>
          <p:cNvSpPr txBox="1">
            <a:spLocks/>
          </p:cNvSpPr>
          <p:nvPr/>
        </p:nvSpPr>
        <p:spPr>
          <a:xfrm>
            <a:off x="132174" y="28331"/>
            <a:ext cx="2936531" cy="95504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Реализуются _ 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Занятия инклюзивной команды с педагогами медиа и др. направлений 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Рисунок 11" descr="Изображение выглядит как внутренний, потолок, челове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D439E4A-9EEB-4884-A4CF-BE6DEBD6D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56" y="920219"/>
            <a:ext cx="2928732" cy="182669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потоло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C0ABE9A-C269-4C12-A97C-122C2E7367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74" y="3404729"/>
            <a:ext cx="2769360" cy="165208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E8A4AC8-E05F-4A8C-8225-92738316B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966" y="6874"/>
            <a:ext cx="2207033" cy="18266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, человек, занавес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05172A01-A3B0-4821-8DC9-0AE2AC3D0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418" y="28980"/>
            <a:ext cx="3275688" cy="16951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человек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757B8C4B-D09E-46E8-BC19-6136D2B6F2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292" y="1631317"/>
            <a:ext cx="2509934" cy="1773412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нутренний, потолок, багаж, аэропорт&#10;&#10;Автоматически созданное описание">
            <a:extLst>
              <a:ext uri="{FF2B5EF4-FFF2-40B4-BE49-F238E27FC236}">
                <a16:creationId xmlns:a16="http://schemas.microsoft.com/office/drawing/2014/main" id="{47D28631-ED8E-4B2C-92E7-813D88C54F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683" y="3560916"/>
            <a:ext cx="3214107" cy="15536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отолок, внутренний, челове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745E826-0ACE-4102-9FBA-08B81A3B06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6"/>
          <a:stretch/>
        </p:blipFill>
        <p:spPr>
          <a:xfrm>
            <a:off x="5562778" y="1740721"/>
            <a:ext cx="2918221" cy="1803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утренний, человек, потоло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1806DF6-C8A8-4131-AAFE-E04216FC22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223" y="3246131"/>
            <a:ext cx="2434807" cy="18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126134" y="258396"/>
            <a:ext cx="6017213" cy="513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ru-RU" sz="1400" dirty="0">
                <a:latin typeface="+mn-lt"/>
                <a:ea typeface="Georgia"/>
                <a:cs typeface="Georgia"/>
                <a:sym typeface="Georgia"/>
              </a:rPr>
              <a:t>Поддержка детей с ментальными нарушениями (синдромом Дауна, аутистический синдромом и др. (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«Кугесьский детский дом-интернат»</a:t>
            </a:r>
            <a:r>
              <a:rPr lang="ru-RU" sz="1400" dirty="0">
                <a:latin typeface="+mn-lt"/>
                <a:ea typeface="Georgia"/>
                <a:cs typeface="Georgia"/>
                <a:sym typeface="Georgia"/>
              </a:rPr>
              <a:t>)</a:t>
            </a:r>
            <a:endParaRPr lang="ru" sz="1400" b="1" dirty="0">
              <a:solidFill>
                <a:srgbClr val="C00000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311700" y="1026950"/>
            <a:ext cx="5161200" cy="216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400" b="1" dirty="0">
              <a:solidFill>
                <a:srgbClr val="373A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19</a:t>
            </a:fld>
            <a:endParaRPr lang="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82698"/>
              </p:ext>
            </p:extLst>
          </p:nvPr>
        </p:nvGraphicFramePr>
        <p:xfrm>
          <a:off x="178630" y="821717"/>
          <a:ext cx="850355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1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Акция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Кол-во нуждающихся (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охваче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-но)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Программа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Подарки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Источник средств </a:t>
                      </a:r>
                      <a:r>
                        <a:rPr lang="ru-R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(потребность в помощи от КТЗ)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Дата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прове-дения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Акция в рамках проекта «Невозможное возможно» (транслировать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опыт, приобретенный с театром танца «Солнышко»)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БУ «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Кугесь-ский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детский дом-интернат»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185 детей, в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. лежачие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(участвовали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те, кто могут </a:t>
                      </a:r>
                      <a:r>
                        <a:rPr lang="ru-RU" sz="120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передви-гаться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1) Концерт с участием театра танца «Солнышко», работников Промтрактора, клуба «Четруша»;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2) Вводный мастер-класс;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3) Съемка ролика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112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сладких подарков,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50 наборов канцелярских </a:t>
                      </a:r>
                      <a:r>
                        <a:rPr lang="ru-RU" sz="1200" b="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принадлеж-ностей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От фонда «Мы – за право на жизнь!»,</a:t>
                      </a:r>
                      <a:endParaRPr lang="ru-RU" sz="12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Канцеляр-ские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b="0" baseline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принадлеж-ности</a:t>
                      </a:r>
                      <a:r>
                        <a:rPr lang="ru-RU" sz="1200" b="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 –  собств. ресурсы </a:t>
                      </a:r>
                      <a:endParaRPr lang="ru-RU" sz="12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14.01.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См. пресс-релиз.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hape 143">
            <a:extLst>
              <a:ext uri="{FF2B5EF4-FFF2-40B4-BE49-F238E27FC236}">
                <a16:creationId xmlns:a16="http://schemas.microsoft.com/office/drawing/2014/main" id="{FD4AEDBD-25C8-4552-A8D5-8E905253AF6A}"/>
              </a:ext>
            </a:extLst>
          </p:cNvPr>
          <p:cNvSpPr txBox="1">
            <a:spLocks/>
          </p:cNvSpPr>
          <p:nvPr/>
        </p:nvSpPr>
        <p:spPr>
          <a:xfrm>
            <a:off x="6969967" y="344337"/>
            <a:ext cx="1857226" cy="317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за 01-04.2020</a:t>
            </a:r>
            <a:endParaRPr lang="ru" sz="12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49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-1" y="150381"/>
            <a:ext cx="5140181" cy="196052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None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2</a:t>
            </a:fld>
            <a:endParaRPr lang="ru"/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id="{7AE3AC9B-9334-4BF0-8C34-0137EFF1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694" y="93318"/>
            <a:ext cx="38417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8171FD48-4645-4381-B8CD-9A49A56A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416" y="2450236"/>
            <a:ext cx="3664626" cy="269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AA483C-0E0D-4178-9D40-D708030EAA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764" y="3238588"/>
            <a:ext cx="3674417" cy="1904912"/>
          </a:xfrm>
          <a:prstGeom prst="rect">
            <a:avLst/>
          </a:prstGeom>
        </p:spPr>
      </p:pic>
      <p:pic>
        <p:nvPicPr>
          <p:cNvPr id="10" name="Рисунок 14">
            <a:extLst>
              <a:ext uri="{FF2B5EF4-FFF2-40B4-BE49-F238E27FC236}">
                <a16:creationId xmlns:a16="http://schemas.microsoft.com/office/drawing/2014/main" id="{5930CAFD-5CE1-4471-B74C-260167F9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460" y="1333676"/>
            <a:ext cx="1419442" cy="19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95">
            <a:extLst>
              <a:ext uri="{FF2B5EF4-FFF2-40B4-BE49-F238E27FC236}">
                <a16:creationId xmlns:a16="http://schemas.microsoft.com/office/drawing/2014/main" id="{E419CEA9-F7E5-4FA1-BDF9-898FB599DEB7}"/>
              </a:ext>
            </a:extLst>
          </p:cNvPr>
          <p:cNvSpPr txBox="1">
            <a:spLocks/>
          </p:cNvSpPr>
          <p:nvPr/>
        </p:nvSpPr>
        <p:spPr>
          <a:xfrm>
            <a:off x="23556" y="4541"/>
            <a:ext cx="5278694" cy="1458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alt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Поддержка и социализация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Georgia"/>
                <a:cs typeface="Georgia"/>
                <a:sym typeface="Georgia"/>
              </a:rPr>
              <a:t>детей с ментальными нарушениями - аутистическим синдромом, синдромом Дауна и др.</a:t>
            </a:r>
            <a:endParaRPr lang="ru" sz="1200" b="1" dirty="0">
              <a:solidFill>
                <a:schemeClr val="accent3">
                  <a:lumMod val="75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" sz="1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Наши задачи: </a:t>
            </a:r>
            <a:r>
              <a:rPr lang="ru" sz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1. Помогать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развитию, творческой реализации детей с ментальными нарушениями – организовывать и проводить занятия – танцы, театральные постановки. 2. Создание инклюзивных творческих номеров с детьми из студии «Солнышко» совместно с клубом «</a:t>
            </a:r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Четру-ша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» и др., создание инклюзивной медиа-команды, команды КВН.</a:t>
            </a:r>
            <a:endParaRPr lang="ru" sz="1200" dirty="0">
              <a:solidFill>
                <a:schemeClr val="accent3">
                  <a:lumMod val="75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indent="-317500" algn="ctr">
              <a:lnSpc>
                <a:spcPct val="100000"/>
              </a:lnSpc>
              <a:spcAft>
                <a:spcPts val="0"/>
              </a:spcAft>
              <a:buClr>
                <a:srgbClr val="3B3A3A"/>
              </a:buClr>
              <a:buFont typeface="Times New Roman"/>
              <a:buAutoNum type="arabicPeriod"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17500" algn="ctr">
              <a:lnSpc>
                <a:spcPct val="100000"/>
              </a:lnSpc>
              <a:spcAft>
                <a:spcPts val="0"/>
              </a:spcAft>
              <a:buClr>
                <a:srgbClr val="3B3A3A"/>
              </a:buClr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9D23B-A035-4F81-B920-F2166FEF2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6" y="1418449"/>
            <a:ext cx="3777348" cy="1820139"/>
          </a:xfrm>
          <a:prstGeom prst="rect">
            <a:avLst/>
          </a:prstGeom>
        </p:spPr>
      </p:pic>
      <p:pic>
        <p:nvPicPr>
          <p:cNvPr id="11" name="Рисунок 16">
            <a:extLst>
              <a:ext uri="{FF2B5EF4-FFF2-40B4-BE49-F238E27FC236}">
                <a16:creationId xmlns:a16="http://schemas.microsoft.com/office/drawing/2014/main" id="{AF94AE33-1798-4776-B0E3-8D3B8D70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3" y="3238588"/>
            <a:ext cx="1381585" cy="19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34319" y="59540"/>
            <a:ext cx="4186935" cy="43329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+mj-lt"/>
                <a:ea typeface="Times New Roman"/>
                <a:cs typeface="Times New Roman"/>
                <a:sym typeface="Times New Roman"/>
              </a:rPr>
              <a:t>Реализуется: </a:t>
            </a:r>
            <a:r>
              <a:rPr lang="ru" sz="1200" b="1" dirty="0">
                <a:solidFill>
                  <a:schemeClr val="bg2"/>
                </a:solidFill>
                <a:latin typeface="+mj-lt"/>
                <a:ea typeface="Times New Roman"/>
                <a:cs typeface="Times New Roman"/>
                <a:sym typeface="Times New Roman"/>
              </a:rPr>
              <a:t>Кугесьский Детский дом. </a:t>
            </a:r>
            <a:r>
              <a:rPr lang="ru-RU" sz="1200" b="1" dirty="0">
                <a:solidFill>
                  <a:schemeClr val="bg2"/>
                </a:solidFill>
                <a:latin typeface="+mj-lt"/>
                <a:ea typeface="Times New Roman"/>
                <a:cs typeface="Times New Roman"/>
                <a:sym typeface="Times New Roman"/>
              </a:rPr>
              <a:t>Планируются регулярные занятия.</a:t>
            </a:r>
            <a:endParaRPr lang="ru" sz="1200" b="1" dirty="0">
              <a:solidFill>
                <a:schemeClr val="bg2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20</a:t>
            </a:fld>
            <a:endParaRPr lang="ru"/>
          </a:p>
        </p:txBody>
      </p:sp>
      <p:pic>
        <p:nvPicPr>
          <p:cNvPr id="1026" name="Picture 2" descr="C:\Users\PT4419\Documents\1.Личные\2020-01-14_Поездка вКугес.интернат\Фото подарков\IMG-e91abb438f4c56a0f85ae20faad67cd3-V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401" y="2739252"/>
            <a:ext cx="1492908" cy="23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T4419\Documents\1.Личные\2020-01-14_Поездка вКугес.интернат\Фото подарков\3EljwY6X-l4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2739252"/>
            <a:ext cx="2934757" cy="22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T4419\Documents\1.Личные\2020-01-14_Поездка вКугес.интернат\Фото подарков\BC2VS3EIwr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779" y="125361"/>
            <a:ext cx="2733153" cy="25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T4419\Documents\1.Личные\2020-01-14_Поездка вКугес.интернат\Фото подарков\mqoC5iNW3ic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3364"/>
            <a:ext cx="4226560" cy="1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T4419\Documents\1.Личные\2020-01-14_Поездка вКугес.интернат\Фото подарков\nk1LeaCg7HY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3" y="2864045"/>
            <a:ext cx="4226560" cy="1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T4419\Documents\1.Личные\2020-01-14_Поездка вКугес.интернат\Фото подарков\ZzpK0Tpa1eA.jpg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574" y="55477"/>
            <a:ext cx="2033566" cy="262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9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0" y="47342"/>
            <a:ext cx="4792350" cy="196052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None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3</a:t>
            </a:fld>
            <a:endParaRPr lang="ru"/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25335FF8-B0A2-4A9A-9E44-E3CBEC43F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920" y="627080"/>
            <a:ext cx="3590383" cy="2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774A9-910B-4C40-B88D-7F6326B88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148" y="2934470"/>
            <a:ext cx="2548648" cy="21472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7D30D1-AB76-4FA0-972B-4ABA46169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6" y="3011532"/>
            <a:ext cx="3038475" cy="207023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984E3E-B9F4-495B-BEAF-F3B5A99A1E0E}"/>
              </a:ext>
            </a:extLst>
          </p:cNvPr>
          <p:cNvSpPr/>
          <p:nvPr/>
        </p:nvSpPr>
        <p:spPr>
          <a:xfrm>
            <a:off x="0" y="61733"/>
            <a:ext cx="2225408" cy="2693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39700" algn="ctr">
              <a:buClr>
                <a:srgbClr val="3B3A3A"/>
              </a:buClr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Организация и участие в благотворительных концертах  совместно - клуб «Четруша» с коллективами и организациями Чувашии – постановка инклюзивных номеров, в которых одновременно участвуют обычные дети и с ОВЗ, «солнечные». 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6D43E4-0FF0-4934-BB68-9F05DA7A99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812" y="2934470"/>
            <a:ext cx="3267075" cy="21015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C34F4F-8651-49D3-BA88-7719578EAA07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9312" y="627080"/>
            <a:ext cx="3200400" cy="223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hape 143"/>
          <p:cNvSpPr txBox="1">
            <a:spLocks/>
          </p:cNvSpPr>
          <p:nvPr/>
        </p:nvSpPr>
        <p:spPr>
          <a:xfrm>
            <a:off x="5291810" y="61733"/>
            <a:ext cx="2630746" cy="4343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Реализованные:</a:t>
            </a:r>
            <a:endParaRPr lang="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53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0" y="-95"/>
            <a:ext cx="3659247" cy="13398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Сотрудничество с благотворительными фондами «Право на жизнь», «Время помогать»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1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1100" dirty="0">
                <a:solidFill>
                  <a:srgbClr val="002060"/>
                </a:solidFill>
                <a:latin typeface="+mj-lt"/>
              </a:rPr>
              <a:t>стреча почетных гостей: Данила Плужникова, Юлии Самойловой, Ярославы Дегтяревой - организация сбора средств для приобретения билетов на концерты звезд людям с инвалидностью, выступление детей вместе со звездами эстрады.</a:t>
            </a:r>
            <a:endParaRPr lang="ru" sz="1100" b="1" dirty="0">
              <a:solidFill>
                <a:srgbClr val="00206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4</a:t>
            </a:fld>
            <a:endParaRPr lang="ru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5FF70F28-2358-4A13-88B2-AACAD0CAD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072" y="1339793"/>
            <a:ext cx="3178206" cy="1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PT4419\Documents\1.Личные\2019-08-26_Герои\Фото вкл. впрезен\kBEQWI6zYA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7635" y="410749"/>
            <a:ext cx="2876365" cy="2288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9296"/>
            <a:ext cx="2981038" cy="1900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D50F83E4-7CC6-4F89-B053-61D22C43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7533" y="2991774"/>
            <a:ext cx="3446467" cy="20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243638-8A2B-4979-B8F7-2AF55DF7B86D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072" y="3080457"/>
            <a:ext cx="2861603" cy="1950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1673" y="3698149"/>
            <a:ext cx="2556769" cy="1381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1995686"/>
            <a:ext cx="2166197" cy="1702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hape 143">
            <a:extLst>
              <a:ext uri="{FF2B5EF4-FFF2-40B4-BE49-F238E27FC236}">
                <a16:creationId xmlns:a16="http://schemas.microsoft.com/office/drawing/2014/main" id="{3AC21B9B-6082-406C-BDEA-A1619D71C232}"/>
              </a:ext>
            </a:extLst>
          </p:cNvPr>
          <p:cNvSpPr txBox="1">
            <a:spLocks/>
          </p:cNvSpPr>
          <p:nvPr/>
        </p:nvSpPr>
        <p:spPr>
          <a:xfrm>
            <a:off x="6717542" y="49296"/>
            <a:ext cx="2253841" cy="36145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Реализованные:</a:t>
            </a:r>
            <a:endParaRPr lang="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2749030" y="98147"/>
            <a:ext cx="6117360" cy="75563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ru" sz="12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Поддержка Детских домов – Кугесьского, Ибресинского – приобретение канцтоваров, спортивного интентаря (с привлечением банка ВТБ-24, Медиа-центра «Куча мала!» и др. организаций)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5</a:t>
            </a:fld>
            <a:endParaRPr lang="ru"/>
          </a:p>
        </p:txBody>
      </p:sp>
      <p:sp>
        <p:nvSpPr>
          <p:cNvPr id="13" name="Shape 143"/>
          <p:cNvSpPr txBox="1">
            <a:spLocks/>
          </p:cNvSpPr>
          <p:nvPr/>
        </p:nvSpPr>
        <p:spPr>
          <a:xfrm>
            <a:off x="94685" y="129733"/>
            <a:ext cx="2443086" cy="34622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Реализованные:</a:t>
            </a:r>
            <a:endParaRPr lang="ru" sz="20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 descr="C:\Users\PT4419\Documents\1.Личные\2017-03_Благ.пр-т_Ибреси(Мы к вам приехали)\Фото\DSC_105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710" y="885363"/>
            <a:ext cx="3336290" cy="193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user\AppData\Local\Microsoft\Windows\INetCache\Content.Word\R7WuES3aEyw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485" y="2886285"/>
            <a:ext cx="3495515" cy="1868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250" y="966985"/>
            <a:ext cx="3020695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PT4419\Documents\1.Личные\2019-08-26_Герои\Фото вкл. впрезен\qa8_mPPwSQY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3075806"/>
            <a:ext cx="3172258" cy="1913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PT4419\Documents\1.Личные\2019-08-26_Герои\Фото вкл. впрезен\x4Quvtiyxm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20" y="2222942"/>
            <a:ext cx="1922696" cy="288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PT4419\Documents\1.Личные\2019-08-26_Герои\Фото вкл. впрезен\V0so5lDaDNs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85" y="573616"/>
            <a:ext cx="2363781" cy="1528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97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1337094" y="47342"/>
            <a:ext cx="3752699" cy="710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None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6</a:t>
            </a:fld>
            <a:endParaRPr lang="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984E3E-B9F4-495B-BEAF-F3B5A99A1E0E}"/>
              </a:ext>
            </a:extLst>
          </p:cNvPr>
          <p:cNvSpPr/>
          <p:nvPr/>
        </p:nvSpPr>
        <p:spPr>
          <a:xfrm>
            <a:off x="87004" y="47342"/>
            <a:ext cx="3091468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39700" algn="ctr">
              <a:buClr>
                <a:srgbClr val="3B3A3A"/>
              </a:buClr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Проект в с фондом «Доброе дело» - создание театра танца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ED9C27-DBF9-41E3-ACED-CEA80682C54E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588" y="587834"/>
            <a:ext cx="4301412" cy="2486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A44AAF-820B-4A23-90C3-E359E2B0A9B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0753" y="3092521"/>
            <a:ext cx="3009530" cy="2023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5BB699-1F31-4776-AFFF-48739D63FEB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368" y="86684"/>
            <a:ext cx="3931364" cy="289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B13BAE-B778-4082-82EE-ABCFAB090FDB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747" y="3132795"/>
            <a:ext cx="3089253" cy="1963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0" y="3132795"/>
            <a:ext cx="2828281" cy="1725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hape 143">
            <a:extLst>
              <a:ext uri="{FF2B5EF4-FFF2-40B4-BE49-F238E27FC236}">
                <a16:creationId xmlns:a16="http://schemas.microsoft.com/office/drawing/2014/main" id="{DB26E32D-8AB5-414E-82E1-E3B92DDC3983}"/>
              </a:ext>
            </a:extLst>
          </p:cNvPr>
          <p:cNvSpPr txBox="1">
            <a:spLocks/>
          </p:cNvSpPr>
          <p:nvPr/>
        </p:nvSpPr>
        <p:spPr>
          <a:xfrm>
            <a:off x="3200047" y="112836"/>
            <a:ext cx="1889746" cy="36145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Реализованные:</a:t>
            </a:r>
            <a:endParaRPr lang="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0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1337094" y="47342"/>
            <a:ext cx="3752699" cy="710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None/>
            </a:pPr>
            <a:endParaRPr lang="ru" sz="1400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A3A"/>
              </a:buClr>
              <a:buSzPct val="100000"/>
              <a:buFont typeface="Times New Roman"/>
              <a:buAutoNum type="arabicPeriod"/>
            </a:pPr>
            <a:endParaRPr lang="ru" sz="1400" dirty="0">
              <a:solidFill>
                <a:srgbClr val="3B3A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7</a:t>
            </a:fld>
            <a:endParaRPr lang="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984E3E-B9F4-495B-BEAF-F3B5A99A1E0E}"/>
              </a:ext>
            </a:extLst>
          </p:cNvPr>
          <p:cNvSpPr/>
          <p:nvPr/>
        </p:nvSpPr>
        <p:spPr>
          <a:xfrm>
            <a:off x="45899" y="50096"/>
            <a:ext cx="2499396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Создание и развитие </a:t>
            </a:r>
            <a:r>
              <a:rPr lang="ru-RU" sz="1200" dirty="0" err="1"/>
              <a:t>ИНклюзивной</a:t>
            </a:r>
            <a:r>
              <a:rPr lang="ru-RU" sz="1200" dirty="0"/>
              <a:t> КВН-команды с детьми, имеющими ментальные нарушения совместно с участниками клуба «Четруша» (проект, которому нет аналогов в мире. </a:t>
            </a:r>
            <a:r>
              <a:rPr lang="ru-RU" sz="1200"/>
              <a:t>Отсутствуют примеры</a:t>
            </a:r>
            <a:r>
              <a:rPr lang="ru-RU" sz="1200" dirty="0"/>
              <a:t>, участия детей с аналогичными нарушениями в КВНе)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D91E57-4C04-4356-A171-8E403F8270A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669" y="3473117"/>
            <a:ext cx="2295008" cy="1587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Изображение выглядит как человек, в позе, внутрен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7CE1762F-26C9-48FB-AB21-50437DA9A8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257" y="50096"/>
            <a:ext cx="2868210" cy="1753953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группа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3C0B806-29CF-4A00-9FD7-C1FF9E4F88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669" y="1601208"/>
            <a:ext cx="2786078" cy="18566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внутренний, бутылк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D740FBBA-A230-481F-9A61-5D270419D1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978" y="50096"/>
            <a:ext cx="3614447" cy="155111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группа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D137BECB-391F-479A-BB75-1B4E435383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9" y="1863669"/>
            <a:ext cx="2684234" cy="180333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утренний, платформа, окрашенны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C6C084B7-5AFE-40BD-88C6-3F2EF35A10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935" y="1804049"/>
            <a:ext cx="3459775" cy="1922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2B1CB6-2B74-42CA-AB65-830AE87B61B0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7898" y="3640899"/>
            <a:ext cx="3781425" cy="1490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hape 143"/>
          <p:cNvSpPr txBox="1">
            <a:spLocks/>
          </p:cNvSpPr>
          <p:nvPr/>
        </p:nvSpPr>
        <p:spPr>
          <a:xfrm>
            <a:off x="284429" y="3699393"/>
            <a:ext cx="1574939" cy="139401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Реализовано – Участие в 4-рех играх КВН. Получено предложение создать Лигу «пара КВН»</a:t>
            </a:r>
            <a:endParaRPr lang="ru" sz="1400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102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8</a:t>
            </a:fld>
            <a:endParaRPr lang="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8984E3E-B9F4-495B-BEAF-F3B5A99A1E0E}"/>
              </a:ext>
            </a:extLst>
          </p:cNvPr>
          <p:cNvSpPr/>
          <p:nvPr/>
        </p:nvSpPr>
        <p:spPr>
          <a:xfrm>
            <a:off x="35496" y="0"/>
            <a:ext cx="342051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Создание и развитие </a:t>
            </a:r>
            <a:r>
              <a:rPr lang="ru-RU" sz="1200" dirty="0" err="1"/>
              <a:t>ИНклюзиивной</a:t>
            </a:r>
            <a:r>
              <a:rPr lang="ru-RU" sz="1200" dirty="0"/>
              <a:t> медиа-команды с детьми, имеющими ментальные нарушения, совместно с участниками клуба «Четруша».</a:t>
            </a:r>
          </a:p>
        </p:txBody>
      </p:sp>
      <p:pic>
        <p:nvPicPr>
          <p:cNvPr id="3" name="Рисунок 2" descr="Изображение выглядит как человек, потоло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7E9689D-84D7-4B3B-9A18-0EDAD8F3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216" y="2957964"/>
            <a:ext cx="2664978" cy="1734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ABC01A-8546-4A8F-8870-2C9660367FE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216" y="1001978"/>
            <a:ext cx="2727485" cy="1909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IMG_20190106_113557">
            <a:extLst>
              <a:ext uri="{FF2B5EF4-FFF2-40B4-BE49-F238E27FC236}">
                <a16:creationId xmlns:a16="http://schemas.microsoft.com/office/drawing/2014/main" id="{0DCAE6F8-BE8C-4AA7-9E03-83F8C2389B1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71550"/>
            <a:ext cx="3131185" cy="2051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35cm2x_zApc">
            <a:extLst>
              <a:ext uri="{FF2B5EF4-FFF2-40B4-BE49-F238E27FC236}">
                <a16:creationId xmlns:a16="http://schemas.microsoft.com/office/drawing/2014/main" id="{BC3183AB-B536-4F35-BBD7-DB0A50802A36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775" y="47342"/>
            <a:ext cx="2740334" cy="20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510929-2FBC-4E8B-B740-1AB1258EE26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859782"/>
            <a:ext cx="3518535" cy="2238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1184D0-51E7-4663-BB00-4AD2C324D031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313" y="2192695"/>
            <a:ext cx="2536022" cy="2864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hape 143"/>
          <p:cNvSpPr txBox="1">
            <a:spLocks/>
          </p:cNvSpPr>
          <p:nvPr/>
        </p:nvSpPr>
        <p:spPr>
          <a:xfrm>
            <a:off x="6459567" y="143435"/>
            <a:ext cx="2510276" cy="36479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Реализуются:</a:t>
            </a:r>
            <a:endParaRPr lang="ru" sz="1400" b="1" dirty="0">
              <a:solidFill>
                <a:schemeClr val="tx2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13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107504" y="51470"/>
            <a:ext cx="7093527" cy="479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Социализация детей с ментальными нарушениями (аутистический синдромом, синдромом Дауна, и др. (студия «Солнышко», КВН-команда «Солнцепек»))</a:t>
            </a:r>
            <a:endParaRPr lang="ru" sz="14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311700" y="1026950"/>
            <a:ext cx="5161200" cy="216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endParaRPr sz="1400" b="1" dirty="0">
              <a:solidFill>
                <a:srgbClr val="373A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741833" y="3050025"/>
            <a:ext cx="4654500" cy="17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ru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9</a:t>
            </a:fld>
            <a:endParaRPr lang="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7761" y="530864"/>
          <a:ext cx="8836166" cy="458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9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7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Акция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Место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проведе-ния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Кол-во нуждающихся (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охваче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-но)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Программа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Помощь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Источник средств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Дата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Проведения. Подтверждение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Создание </a:t>
                      </a:r>
                      <a:r>
                        <a:rPr lang="ru-RU" sz="1200" b="0" i="0" u="none" strike="noStrike" cap="none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Инклю-зивной</a:t>
                      </a: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медиа-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команды с детьми, имеющими мен-</a:t>
                      </a:r>
                      <a:r>
                        <a:rPr lang="ru-RU" sz="1200" b="0" i="0" u="none" strike="noStrike" cap="none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тальные</a:t>
                      </a: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нарушения,</a:t>
                      </a:r>
                      <a:r>
                        <a:rPr lang="ru-RU" sz="1200" b="0" i="0" u="none" strike="noStrike" cap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и членами клуба «Четруша»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Детский оздорови-тельный лагерь «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Жемчуж-ная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» 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30</a:t>
                      </a:r>
                      <a:r>
                        <a:rPr lang="ru-RU" sz="1200" baseline="0" dirty="0">
                          <a:solidFill>
                            <a:schemeClr val="bg2"/>
                          </a:solidFill>
                          <a:latin typeface="+mn-lt"/>
                        </a:rPr>
                        <a:t> чел.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Участие в Международном фестивале детских и юношеских СМИ «Волжские встречи» (зимние)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Путевка на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фести-валь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/>
                          </a:solidFill>
                        </a:rPr>
                        <a:t>Из своих ресурсов выделено</a:t>
                      </a:r>
                      <a:endParaRPr lang="ru-RU" sz="1200" b="0" dirty="0">
                        <a:solidFill>
                          <a:schemeClr val="bg2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21937" marR="21937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6-10.01.2020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1200" b="0" i="0" u="none" strike="noStrike" cap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Arial"/>
                        </a:rPr>
                        <a:t>см. пресс-релиз)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cs typeface="+mn-cs"/>
                          <a:sym typeface="Arial"/>
                        </a:rPr>
                        <a:t>Фильм: </a:t>
                      </a:r>
                      <a:r>
                        <a:rPr lang="en-US" sz="1200" dirty="0">
                          <a:effectLst/>
                          <a:hlinkClick r:id="rId3"/>
                        </a:rPr>
                        <a:t>https://vk.com/wall248198198_2075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59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dirty="0"/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Благотворительная акция-сбор средств для детей, больных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остеопетрозом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 (смертельный мрамор)</a:t>
                      </a:r>
                      <a:endParaRPr lang="ru-RU" sz="1200" dirty="0"/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Акаде-мия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 искусств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смер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тельно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-больных ребенка (сумма сбор.- 14 млн. руб.)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Организован творческий вечер актера и режиссера Егора Сальникова.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Прив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-лечены для выступления дети с ОВЗ. Собраны средства – перечислены в фонд «Сострадание»</a:t>
                      </a:r>
                      <a:endParaRPr lang="ru-RU" sz="1200" dirty="0"/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всего </a:t>
                      </a:r>
                    </a:p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более 25 ты. руб.</a:t>
                      </a:r>
                      <a:endParaRPr lang="ru-RU" sz="1200" dirty="0"/>
                    </a:p>
                  </a:txBody>
                  <a:tcPr marL="21937" marR="2193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2"/>
                          </a:solidFill>
                        </a:rPr>
                        <a:t>Из своих ресурсов выделено, остальное - собрано с </a:t>
                      </a:r>
                      <a:r>
                        <a:rPr lang="ru-RU" sz="1200" b="0" dirty="0" err="1">
                          <a:solidFill>
                            <a:schemeClr val="bg2"/>
                          </a:solidFill>
                        </a:rPr>
                        <a:t>прода-жи</a:t>
                      </a:r>
                      <a:r>
                        <a:rPr lang="ru-RU" sz="1200" b="0" dirty="0">
                          <a:solidFill>
                            <a:schemeClr val="bg2"/>
                          </a:solidFill>
                        </a:rPr>
                        <a:t> билетов, книг и перечислений жертвователей 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10.01.2020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1200" b="0" i="0" u="none" strike="noStrike" cap="none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Arial"/>
                        </a:rPr>
                        <a:t>см. пресс-релиз). Видеоролик: </a:t>
                      </a:r>
                      <a:r>
                        <a:rPr lang="en-US" sz="1200" dirty="0">
                          <a:effectLst/>
                          <a:hlinkClick r:id="rId4"/>
                        </a:rPr>
                        <a:t>https://vk.com/wall248198198_2097</a:t>
                      </a:r>
                      <a:endParaRPr lang="ru-RU" sz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Сюжет: </a:t>
                      </a:r>
                      <a:r>
                        <a:rPr lang="en-US" sz="1200" dirty="0">
                          <a:effectLst/>
                          <a:hlinkClick r:id="rId5"/>
                        </a:rPr>
                        <a:t>https://vk.com/wall248198198_2090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457352850"/>
                  </a:ext>
                </a:extLst>
              </a:tr>
              <a:tr h="93031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Съемка фильма о выжившем ребенке Кирилле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Семья Черно-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latin typeface="+mn-lt"/>
                        </a:rPr>
                        <a:t>вых</a:t>
                      </a:r>
                      <a:endParaRPr lang="ru-RU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Направлено на мотив. больных с остео-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петрозом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Совместная работа с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latin typeface="+mn-lt"/>
                        </a:rPr>
                        <a:t>НКО «Дыхание планеты»</a:t>
                      </a:r>
                    </a:p>
                    <a:p>
                      <a:r>
                        <a:rPr lang="ru-RU" sz="1200" dirty="0"/>
                        <a:t> 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bg2"/>
                          </a:solidFill>
                        </a:rPr>
                        <a:t>Творчес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-кая студия «Спектр»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Чел. ресурсы,</a:t>
                      </a:r>
                    </a:p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Аппаратура, работа – б/п</a:t>
                      </a: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См. видеоролик: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https://youtu.be/HOlx9jKqmq4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4226127968"/>
                  </a:ext>
                </a:extLst>
              </a:tr>
            </a:tbl>
          </a:graphicData>
        </a:graphic>
      </p:graphicFrame>
      <p:sp>
        <p:nvSpPr>
          <p:cNvPr id="9" name="Shape 143">
            <a:extLst>
              <a:ext uri="{FF2B5EF4-FFF2-40B4-BE49-F238E27FC236}">
                <a16:creationId xmlns:a16="http://schemas.microsoft.com/office/drawing/2014/main" id="{12E4D792-CA90-47FB-8F1F-96038D72D2C7}"/>
              </a:ext>
            </a:extLst>
          </p:cNvPr>
          <p:cNvSpPr txBox="1">
            <a:spLocks/>
          </p:cNvSpPr>
          <p:nvPr/>
        </p:nvSpPr>
        <p:spPr>
          <a:xfrm>
            <a:off x="7384474" y="51470"/>
            <a:ext cx="1456009" cy="479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Отчет за </a:t>
            </a:r>
          </a:p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01-04.2020</a:t>
            </a:r>
            <a:endParaRPr lang="ru" sz="1200" b="1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862370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1376</Words>
  <Application>Microsoft Office PowerPoint</Application>
  <PresentationFormat>Экран (16:9)</PresentationFormat>
  <Paragraphs>245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Oswald</vt:lpstr>
      <vt:lpstr>Georgia</vt:lpstr>
      <vt:lpstr>Source Code Pro</vt:lpstr>
      <vt:lpstr>Modern Writer</vt:lpstr>
      <vt:lpstr> Мы создали инклюзивную команду  «Солнцепек», в которой объединились ребята  из студии «Солнышко» и клуба «Четруша» – они научат сердцем слушать.  2-я часть наших проектов: 1) Поддержка, социализация, творческая самореализация детей с ментальными нарушениями –  аутистическим синдромом, синдромом Дауна и др. (студия «Солнышко»),  2) Инклюзивная команда КВН «Солнцепек»; 3) Помощь бездомным животным – поддержка Пункта передержки «Право на жизнь»; 4) Создание инклюзивного медиа-центра. </vt:lpstr>
      <vt:lpstr>Презентация PowerPoint</vt:lpstr>
      <vt:lpstr>Презентация PowerPoint</vt:lpstr>
      <vt:lpstr>Сотрудничество с благотворительными фондами «Право на жизнь», «Время помогать». Встреча почетных гостей: Данила Плужникова, Юлии Самойловой, Ярославы Дегтяревой - организация сбора средств для приобретения билетов на концерты звезд людям с инвалидностью, выступление детей вместе со звездами эстрады.</vt:lpstr>
      <vt:lpstr>Поддержка Детских домов – Кугесьского, Ибресинского – приобретение канцтоваров, спортивного интентаря (с привлечением банка ВТБ-24, Медиа-центра «Куча мала!» и др. организаций)</vt:lpstr>
      <vt:lpstr>Презентация PowerPoint</vt:lpstr>
      <vt:lpstr>Презентация PowerPoint</vt:lpstr>
      <vt:lpstr>Презентация PowerPoint</vt:lpstr>
      <vt:lpstr>Социализация детей с ментальными нарушениями (аутистический синдромом, синдромом Дауна, и др. (студия «Солнышко», КВН-команда «Солнцепек»))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детей Донбаса (через фонд «Время помогать»  и, одновременно, детей с ментальными нарушениями </vt:lpstr>
      <vt:lpstr>Презентация PowerPoint</vt:lpstr>
      <vt:lpstr>Занятия с детьми с ментальными нарушениями  (аутистический синдромом, синдромом Дауна и др.)</vt:lpstr>
      <vt:lpstr>Презентация PowerPoint</vt:lpstr>
      <vt:lpstr>Поддержка детей с ментальными нарушениями (синдромом Дауна, аутистический синдромом и др. («Кугесьский детский дом-интернат»)</vt:lpstr>
      <vt:lpstr>Реализуется: Кугесьский Детский дом. Планируются регулярные занятия.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Реабилитационная комната для паллиативного отделения Городской детской больницы №3</dc:title>
  <dc:creator>Квасникова Людмила Валерьевна</dc:creator>
  <cp:lastModifiedBy>Михаил Квасников</cp:lastModifiedBy>
  <cp:revision>341</cp:revision>
  <cp:lastPrinted>2019-12-23T20:02:09Z</cp:lastPrinted>
  <dcterms:modified xsi:type="dcterms:W3CDTF">2020-04-29T19:04:38Z</dcterms:modified>
</cp:coreProperties>
</file>