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13"/>
  </p:notesMasterIdLst>
  <p:sldIdLst>
    <p:sldId id="330" r:id="rId2"/>
    <p:sldId id="364" r:id="rId3"/>
    <p:sldId id="385" r:id="rId4"/>
    <p:sldId id="353" r:id="rId5"/>
    <p:sldId id="383" r:id="rId6"/>
    <p:sldId id="257" r:id="rId7"/>
    <p:sldId id="384" r:id="rId8"/>
    <p:sldId id="258" r:id="rId9"/>
    <p:sldId id="259" r:id="rId10"/>
    <p:sldId id="283" r:id="rId11"/>
    <p:sldId id="346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7E"/>
    <a:srgbClr val="004D86"/>
    <a:srgbClr val="C7FFAB"/>
    <a:srgbClr val="BCF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7054" autoAdjust="0"/>
    <p:restoredTop sz="94660"/>
  </p:normalViewPr>
  <p:slideViewPr>
    <p:cSldViewPr>
      <p:cViewPr>
        <p:scale>
          <a:sx n="84" d="100"/>
          <a:sy n="84" d="100"/>
        </p:scale>
        <p:origin x="-3126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DC87ED4-E15B-433C-87EA-809FF5BABFEC}" type="datetimeFigureOut">
              <a:rPr lang="ru-RU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A8027EF-DC23-4C16-A934-A053D9F9EB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7383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eriod"/>
              <a:defRPr/>
            </a:pPr>
            <a:r>
              <a:rPr lang="ru-RU" dirty="0" smtClean="0"/>
              <a:t>Документирование, хранение, предоставление информации</a:t>
            </a:r>
          </a:p>
          <a:p>
            <a:pPr marL="228600" indent="-228600">
              <a:buFontTx/>
              <a:buAutoNum type="arabicPeriod"/>
              <a:defRPr/>
            </a:pPr>
            <a:r>
              <a:rPr lang="ru-RU" dirty="0" smtClean="0"/>
              <a:t>С помощью документов решаются управленческие вопросы</a:t>
            </a:r>
          </a:p>
          <a:p>
            <a:pPr marL="228600" indent="-228600">
              <a:buFontTx/>
              <a:buAutoNum type="arabicPeriod"/>
              <a:defRPr/>
            </a:pPr>
            <a:r>
              <a:rPr lang="ru-RU" dirty="0" smtClean="0"/>
              <a:t>Документы являются средством обмена информации</a:t>
            </a:r>
          </a:p>
          <a:p>
            <a:pPr marL="228600" indent="-228600">
              <a:buFontTx/>
              <a:buAutoNum type="arabicPeriod"/>
              <a:defRPr/>
            </a:pPr>
            <a:r>
              <a:rPr lang="ru-RU" dirty="0" smtClean="0"/>
              <a:t>Документ может являться письменным доказательством в суде и быть источником права, например, закон</a:t>
            </a:r>
          </a:p>
          <a:p>
            <a:pPr marL="228600" indent="-228600">
              <a:buFontTx/>
              <a:buAutoNum type="arabicPeriod"/>
              <a:defRPr/>
            </a:pPr>
            <a:r>
              <a:rPr lang="ru-RU" dirty="0" smtClean="0"/>
              <a:t>Документ устанавливает или упорядочивает действия участников правовых отношений, например, должностная инструкция</a:t>
            </a:r>
          </a:p>
          <a:p>
            <a:pPr marL="228600" indent="-228600">
              <a:buFontTx/>
              <a:buAutoNum type="arabicPeriod"/>
              <a:defRPr/>
            </a:pPr>
            <a:r>
              <a:rPr lang="ru-RU" dirty="0" smtClean="0"/>
              <a:t>С помощью архивных документов сохраняется историческое, научное и культурное наследие</a:t>
            </a:r>
          </a:p>
          <a:p>
            <a:pPr>
              <a:defRPr/>
            </a:pPr>
            <a:r>
              <a:rPr lang="ru-RU" dirty="0" err="1" smtClean="0"/>
              <a:t>Т.о</a:t>
            </a:r>
            <a:r>
              <a:rPr lang="ru-RU" dirty="0" smtClean="0"/>
              <a:t>. , документ </a:t>
            </a:r>
            <a:r>
              <a:rPr lang="ru-RU" dirty="0" err="1" smtClean="0"/>
              <a:t>соечтает</a:t>
            </a:r>
            <a:r>
              <a:rPr lang="ru-RU" dirty="0" smtClean="0"/>
              <a:t> в себе сразу несколько функций, которые взаимосвязаны между собой, но роль каждой из них будет различной. Это будет зависеть и от сферы деятельности, в которой он используется, от периода времени и т.д.</a:t>
            </a:r>
          </a:p>
          <a:p>
            <a:pPr>
              <a:defRPr/>
            </a:pPr>
            <a:r>
              <a:rPr lang="ru-RU" dirty="0" smtClean="0"/>
              <a:t>В управленческих документах будет преобладать управленческая функция, но в то же время эти документы выполняют и  др. функции.</a:t>
            </a:r>
            <a:endParaRPr lang="ru-RU" dirty="0"/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F03B79A-20C4-44EB-9AF9-2FDB799DEAE1}" type="slidenum">
              <a:rPr lang="ru-RU" smtClean="0">
                <a:latin typeface="Calibri" pitchFamily="34" charset="0"/>
              </a:rPr>
              <a:pPr/>
              <a:t>11</a:t>
            </a:fld>
            <a:endParaRPr 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613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65D742-6D7A-4B6E-9C98-8EF7E53BAB4A}" type="datetimeFigureOut">
              <a:rPr lang="ru-RU" smtClean="0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1FE78C-3E97-475D-B843-3BEFFCBDF72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564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BC92BF-337E-424C-AC58-A9FAC9AD324B}" type="datetimeFigureOut">
              <a:rPr lang="ru-RU" smtClean="0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98C4C-1A14-4C0C-927F-FA4EC68EDB1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503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BC92BF-337E-424C-AC58-A9FAC9AD324B}" type="datetimeFigureOut">
              <a:rPr lang="ru-RU" smtClean="0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98C4C-1A14-4C0C-927F-FA4EC68EDB1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691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5D6048-10E5-4B24-BD77-AFB03C137B25}" type="datetimeFigureOut">
              <a:rPr lang="ru-RU" smtClean="0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7B3356-D95E-4B8F-B89E-A633E4F77AA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345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0DD0D6-C392-45A5-B3B5-E776783B974E}" type="datetimeFigureOut">
              <a:rPr lang="ru-RU" smtClean="0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1A31D6-99BE-4086-A2D2-528E747AFC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596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9BA363-DF90-46DC-9EEE-F86EBBA300B1}" type="datetimeFigureOut">
              <a:rPr lang="ru-RU" smtClean="0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7A39E4-0E1C-4A58-BE24-FB5626E3328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587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FAA816-D92E-411C-98BD-D680619FB1E0}" type="datetimeFigureOut">
              <a:rPr lang="ru-RU" smtClean="0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BBFBCD-7761-4EAF-80E8-CE88B1D9D4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867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BC92BF-337E-424C-AC58-A9FAC9AD324B}" type="datetimeFigureOut">
              <a:rPr lang="ru-RU" smtClean="0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98C4C-1A14-4C0C-927F-FA4EC68EDB1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21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2EA8CB-EEF1-4271-B51B-1D9255FE51DC}" type="datetimeFigureOut">
              <a:rPr lang="ru-RU" smtClean="0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D2641-6E93-43C8-AF6E-DDCA65586A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63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BC92BF-337E-424C-AC58-A9FAC9AD324B}" type="datetimeFigureOut">
              <a:rPr lang="ru-RU" smtClean="0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98C4C-1A14-4C0C-927F-FA4EC68EDB1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40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BC92BF-337E-424C-AC58-A9FAC9AD324B}" type="datetimeFigureOut">
              <a:rPr lang="ru-RU" smtClean="0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98C4C-1A14-4C0C-927F-FA4EC68EDB1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143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BC92BF-337E-424C-AC58-A9FAC9AD324B}" type="datetimeFigureOut">
              <a:rPr lang="ru-RU" smtClean="0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298C4C-1A14-4C0C-927F-FA4EC68EDB1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89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kcson2019@bk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k.com/public211688612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E633B-87AA-49EC-9374-EC53634D302A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755576" y="188913"/>
            <a:ext cx="8280920" cy="626442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Областное государственное бюджетное </a:t>
            </a:r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социального обслуживания «Комплексный центр социального </a:t>
            </a:r>
            <a:b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обслуживания населения </a:t>
            </a:r>
            <a:r>
              <a:rPr lang="ru-RU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Заларинского</a:t>
            </a: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района»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ru-RU" sz="3600" b="1" dirty="0">
                <a:solidFill>
                  <a:srgbClr val="0070C0"/>
                </a:solidFill>
              </a:rPr>
              <a:t>КЛУБ </a:t>
            </a:r>
            <a:r>
              <a:rPr lang="ru-RU" sz="3600" b="1" dirty="0" smtClean="0">
                <a:solidFill>
                  <a:srgbClr val="0070C0"/>
                </a:solidFill>
              </a:rPr>
              <a:t>«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Волонтеры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серебряного возраста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ru-RU" sz="2400" b="1" dirty="0"/>
          </a:p>
          <a:p>
            <a:pPr marL="4391025" indent="-4391025" algn="r">
              <a:lnSpc>
                <a:spcPct val="110000"/>
              </a:lnSpc>
              <a:spcBef>
                <a:spcPts val="0"/>
              </a:spcBef>
              <a:buNone/>
            </a:pPr>
            <a:endParaRPr lang="ru-RU" sz="19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endParaRPr lang="ru-RU" b="1" dirty="0"/>
          </a:p>
          <a:p>
            <a:pPr marL="0" indent="0" algn="r">
              <a:buNone/>
            </a:pP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Резенкова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М.Н., директор</a:t>
            </a:r>
          </a:p>
          <a:p>
            <a:pPr marL="0" indent="0" algn="r">
              <a:buNone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ОГБУСО «КЦСОН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Заларинского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района» 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828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68" y="4797152"/>
            <a:ext cx="2376264" cy="178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244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764705"/>
            <a:ext cx="6858000" cy="1008112"/>
          </a:xfrm>
        </p:spPr>
        <p:txBody>
          <a:bodyPr>
            <a:normAutofit fontScale="90000"/>
          </a:bodyPr>
          <a:lstStyle/>
          <a:p>
            <a:r>
              <a:rPr lang="ru-RU" sz="4000" b="1" u="sng" dirty="0" smtClean="0">
                <a:solidFill>
                  <a:srgbClr val="004D86"/>
                </a:solidFill>
              </a:rPr>
              <a:t>Развитие серебряного </a:t>
            </a:r>
            <a:r>
              <a:rPr lang="ru-RU" sz="4400" b="1" u="sng" dirty="0" err="1" smtClean="0">
                <a:solidFill>
                  <a:srgbClr val="004D86"/>
                </a:solidFill>
              </a:rPr>
              <a:t>волонтерства</a:t>
            </a:r>
            <a:r>
              <a:rPr lang="ru-RU" sz="4000" b="1" u="sng" dirty="0" smtClean="0">
                <a:solidFill>
                  <a:srgbClr val="004D86"/>
                </a:solidFill>
              </a:rPr>
              <a:t> в </a:t>
            </a:r>
            <a:r>
              <a:rPr lang="ru-RU" sz="4000" b="1" u="sng" dirty="0" smtClean="0">
                <a:solidFill>
                  <a:srgbClr val="004D86"/>
                </a:solidFill>
              </a:rPr>
              <a:t>2023 </a:t>
            </a:r>
            <a:r>
              <a:rPr lang="ru-RU" sz="4000" b="1" u="sng" dirty="0" smtClean="0">
                <a:solidFill>
                  <a:srgbClr val="004D86"/>
                </a:solidFill>
              </a:rPr>
              <a:t>году</a:t>
            </a:r>
            <a:endParaRPr lang="ru-RU" sz="4000" b="1" u="sng" dirty="0">
              <a:solidFill>
                <a:srgbClr val="004D86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43000" y="2060848"/>
            <a:ext cx="7821488" cy="3384376"/>
          </a:xfrm>
        </p:spPr>
        <p:txBody>
          <a:bodyPr>
            <a:noAutofit/>
          </a:bodyPr>
          <a:lstStyle/>
          <a:p>
            <a:pPr marL="457200" indent="-457200" algn="just">
              <a:buAutoNum type="arabicPeriod"/>
            </a:pPr>
            <a:r>
              <a:rPr lang="ru-RU" sz="2800" dirty="0" smtClean="0">
                <a:solidFill>
                  <a:srgbClr val="00487E"/>
                </a:solidFill>
              </a:rPr>
              <a:t>Открыть с 1 июня 2023 года  </a:t>
            </a:r>
            <a:r>
              <a:rPr lang="ru-RU" sz="2800" smtClean="0">
                <a:solidFill>
                  <a:srgbClr val="00487E"/>
                </a:solidFill>
              </a:rPr>
              <a:t>Добро.Центр</a:t>
            </a:r>
            <a:endParaRPr lang="ru-RU" sz="2800" dirty="0" smtClean="0">
              <a:solidFill>
                <a:srgbClr val="00487E"/>
              </a:solidFill>
            </a:endParaRPr>
          </a:p>
          <a:p>
            <a:pPr algn="just"/>
            <a:r>
              <a:rPr lang="ru-RU" sz="2800" dirty="0" smtClean="0">
                <a:solidFill>
                  <a:srgbClr val="00487E"/>
                </a:solidFill>
              </a:rPr>
              <a:t>2</a:t>
            </a:r>
            <a:r>
              <a:rPr lang="ru-RU" sz="2800" dirty="0" smtClean="0">
                <a:solidFill>
                  <a:srgbClr val="00487E"/>
                </a:solidFill>
              </a:rPr>
              <a:t>. Увеличить участников клуба «Волонтеры серебренного возраста» до </a:t>
            </a:r>
            <a:r>
              <a:rPr lang="ru-RU" sz="2800" dirty="0" smtClean="0">
                <a:solidFill>
                  <a:srgbClr val="00487E"/>
                </a:solidFill>
              </a:rPr>
              <a:t>30 </a:t>
            </a:r>
            <a:r>
              <a:rPr lang="ru-RU" sz="2800" dirty="0" smtClean="0">
                <a:solidFill>
                  <a:srgbClr val="00487E"/>
                </a:solidFill>
              </a:rPr>
              <a:t>человек.</a:t>
            </a:r>
          </a:p>
          <a:p>
            <a:pPr algn="just"/>
            <a:r>
              <a:rPr lang="ru-RU" sz="2800" dirty="0" smtClean="0">
                <a:solidFill>
                  <a:srgbClr val="00487E"/>
                </a:solidFill>
              </a:rPr>
              <a:t>3. Расширить границы проведения занятий по скандинавской ходьбе еще в трех муниципальных образований (</a:t>
            </a:r>
            <a:r>
              <a:rPr lang="ru-RU" sz="2800" dirty="0" err="1" smtClean="0">
                <a:solidFill>
                  <a:srgbClr val="00487E"/>
                </a:solidFill>
              </a:rPr>
              <a:t>рп</a:t>
            </a:r>
            <a:r>
              <a:rPr lang="ru-RU" sz="2800" dirty="0" smtClean="0">
                <a:solidFill>
                  <a:srgbClr val="00487E"/>
                </a:solidFill>
              </a:rPr>
              <a:t> Тыреть, </a:t>
            </a:r>
            <a:r>
              <a:rPr lang="ru-RU" sz="2800" dirty="0" err="1" smtClean="0">
                <a:solidFill>
                  <a:srgbClr val="00487E"/>
                </a:solidFill>
              </a:rPr>
              <a:t>Моисеевское</a:t>
            </a:r>
            <a:r>
              <a:rPr lang="ru-RU" sz="2800" dirty="0" smtClean="0">
                <a:solidFill>
                  <a:srgbClr val="00487E"/>
                </a:solidFill>
              </a:rPr>
              <a:t> МО, </a:t>
            </a:r>
            <a:r>
              <a:rPr lang="ru-RU" sz="2800" dirty="0" err="1" smtClean="0">
                <a:solidFill>
                  <a:srgbClr val="00487E"/>
                </a:solidFill>
              </a:rPr>
              <a:t>Мойганское</a:t>
            </a:r>
            <a:r>
              <a:rPr lang="ru-RU" sz="2800" dirty="0" smtClean="0">
                <a:solidFill>
                  <a:srgbClr val="00487E"/>
                </a:solidFill>
              </a:rPr>
              <a:t> МО)</a:t>
            </a:r>
            <a:endParaRPr lang="ru-RU" sz="2800" dirty="0">
              <a:solidFill>
                <a:srgbClr val="00487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Объект 2"/>
          <p:cNvSpPr>
            <a:spLocks noGrp="1"/>
          </p:cNvSpPr>
          <p:nvPr>
            <p:ph idx="1"/>
          </p:nvPr>
        </p:nvSpPr>
        <p:spPr>
          <a:xfrm>
            <a:off x="971600" y="836712"/>
            <a:ext cx="7886700" cy="403244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487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487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487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  <a:p>
            <a:pPr marL="0" indent="0" algn="ctr">
              <a:buNone/>
            </a:pP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адрес:</a:t>
            </a:r>
          </a:p>
          <a:p>
            <a:pPr marL="0" indent="0" algn="ctr">
              <a:buNone/>
            </a:pP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рп Залари, Иркутская область, </a:t>
            </a:r>
          </a:p>
          <a:p>
            <a:pPr marL="0" indent="0" algn="ctr">
              <a:buNone/>
            </a:pP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ул. Дзержинского, 54А</a:t>
            </a:r>
            <a:endParaRPr lang="ru-RU" sz="1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контакты:</a:t>
            </a:r>
          </a:p>
          <a:p>
            <a:pPr marL="0" indent="0" algn="ctr">
              <a:buNone/>
            </a:pPr>
            <a:r>
              <a:rPr 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kcson2019@bk.ru</a:t>
            </a:r>
            <a:endParaRPr lang="en-US" sz="1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сайт: </a:t>
            </a:r>
            <a:r>
              <a:rPr 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kcson-zalari.ru</a:t>
            </a:r>
            <a:endParaRPr lang="ru-RU" sz="1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https://vk.com/public211688612</a:t>
            </a:r>
            <a:endParaRPr lang="ru-RU" sz="1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://ok.ru/group/70000000029793</a:t>
            </a:r>
            <a:endParaRPr lang="ru-RU" sz="1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276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260648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628704"/>
            <a:ext cx="3816424" cy="2080216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Клуб «Волонтеры серебряного возраста» реализуется на территории </a:t>
            </a:r>
            <a:r>
              <a:rPr lang="ru-RU" sz="2400" dirty="0" err="1" smtClean="0"/>
              <a:t>Заларинского</a:t>
            </a:r>
            <a:r>
              <a:rPr lang="ru-RU" sz="2400" dirty="0" smtClean="0"/>
              <a:t> района с 1 февраля 2020 года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52020" y="1271364"/>
            <a:ext cx="1368152" cy="3789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партнеры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270328" y="1107173"/>
            <a:ext cx="2766168" cy="91440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Совет ветеранов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475656" y="4077072"/>
            <a:ext cx="2520280" cy="91440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Целевая группа 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328" y="3106004"/>
            <a:ext cx="2142327" cy="285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4572000" y="1666868"/>
            <a:ext cx="1728192" cy="457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3995936" y="4534271"/>
            <a:ext cx="2274392" cy="457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712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63280" y="764704"/>
            <a:ext cx="4464496" cy="91440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ЦЕЛЬ КЛУБА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12670" y="2636912"/>
            <a:ext cx="3406292" cy="201622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организации досуга, гражданам старшего возраста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80112" y="2636912"/>
            <a:ext cx="3096344" cy="1872208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Развитие Серебряного </a:t>
            </a:r>
            <a:r>
              <a:rPr lang="ru-RU" sz="2400" dirty="0" err="1" smtClean="0"/>
              <a:t>волонтерства</a:t>
            </a:r>
            <a:r>
              <a:rPr lang="ru-RU" sz="2400" dirty="0" smtClean="0"/>
              <a:t>  на территории </a:t>
            </a:r>
            <a:r>
              <a:rPr lang="ru-RU" sz="2400" dirty="0" err="1" smtClean="0"/>
              <a:t>Заларинского</a:t>
            </a:r>
            <a:r>
              <a:rPr lang="ru-RU" sz="2400" dirty="0" smtClean="0"/>
              <a:t> района</a:t>
            </a:r>
            <a:endParaRPr lang="ru-RU" sz="2400" dirty="0"/>
          </a:p>
        </p:txBody>
      </p:sp>
      <p:cxnSp>
        <p:nvCxnSpPr>
          <p:cNvPr id="9" name="Прямая со стрелкой 8"/>
          <p:cNvCxnSpPr>
            <a:stCxn id="4" idx="2"/>
          </p:cNvCxnSpPr>
          <p:nvPr/>
        </p:nvCxnSpPr>
        <p:spPr>
          <a:xfrm flipH="1">
            <a:off x="3347864" y="1679104"/>
            <a:ext cx="1547664" cy="9578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4" idx="2"/>
          </p:cNvCxnSpPr>
          <p:nvPr/>
        </p:nvCxnSpPr>
        <p:spPr>
          <a:xfrm>
            <a:off x="4895528" y="1679104"/>
            <a:ext cx="2124744" cy="9578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93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8064896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100" b="1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клуба</a:t>
            </a:r>
            <a:r>
              <a:rPr lang="ru-RU" sz="3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/>
              <a:t/>
            </a:r>
            <a:br>
              <a:rPr lang="ru-RU" sz="2700" dirty="0"/>
            </a:br>
            <a:endParaRPr lang="ru-RU" sz="27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04138" y="3789040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-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3589" y="1864894"/>
            <a:ext cx="3816424" cy="192414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2"/>
                </a:solidFill>
              </a:rPr>
              <a:t>Формирование информационной среды  Клуба «Серебряные волонтеры» (в интернете, буклеты)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1863780"/>
            <a:ext cx="3384376" cy="163722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Выявление граждан,  </a:t>
            </a:r>
            <a:r>
              <a:rPr lang="ru-RU" sz="2400" dirty="0">
                <a:solidFill>
                  <a:schemeClr val="tx2"/>
                </a:solidFill>
              </a:rPr>
              <a:t>желающих стать </a:t>
            </a:r>
            <a:r>
              <a:rPr lang="ru-RU" sz="2400" dirty="0" smtClean="0">
                <a:solidFill>
                  <a:schemeClr val="tx2"/>
                </a:solidFill>
              </a:rPr>
              <a:t>волонтерами серебряного </a:t>
            </a:r>
            <a:r>
              <a:rPr lang="ru-RU" sz="2400" dirty="0">
                <a:solidFill>
                  <a:schemeClr val="tx2"/>
                </a:solidFill>
              </a:rPr>
              <a:t>возраста</a:t>
            </a:r>
          </a:p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131840" y="4069246"/>
            <a:ext cx="3240360" cy="202405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2"/>
                </a:solidFill>
              </a:rPr>
              <a:t>Организация эффективной работы клуба в сотрудничестве с общественной организацией </a:t>
            </a:r>
            <a:r>
              <a:rPr lang="ru-RU" sz="2400" dirty="0" smtClean="0">
                <a:solidFill>
                  <a:schemeClr val="tx2"/>
                </a:solidFill>
              </a:rPr>
              <a:t>Советом Ветеранов</a:t>
            </a:r>
            <a:endParaRPr lang="ru-RU" sz="2400" dirty="0">
              <a:solidFill>
                <a:schemeClr val="tx2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3347864" y="692696"/>
            <a:ext cx="1404156" cy="117108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752020" y="692696"/>
            <a:ext cx="1908212" cy="117108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9" idx="0"/>
          </p:cNvCxnSpPr>
          <p:nvPr/>
        </p:nvCxnSpPr>
        <p:spPr>
          <a:xfrm>
            <a:off x="4752020" y="692696"/>
            <a:ext cx="0" cy="33765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837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648" y="116632"/>
            <a:ext cx="7886700" cy="68761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>Основные направления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9878" y="692696"/>
            <a:ext cx="7886700" cy="4351338"/>
          </a:xfrm>
        </p:spPr>
        <p:txBody>
          <a:bodyPr/>
          <a:lstStyle/>
          <a:p>
            <a:pPr algn="just">
              <a:buFontTx/>
              <a:buChar char="-"/>
            </a:pPr>
            <a:r>
              <a:rPr lang="ru-RU" dirty="0" smtClean="0"/>
              <a:t>участие  </a:t>
            </a:r>
            <a:r>
              <a:rPr lang="ru-RU" dirty="0"/>
              <a:t>в организации </a:t>
            </a:r>
            <a:r>
              <a:rPr lang="ru-RU" dirty="0" smtClean="0"/>
              <a:t>культурно-досуговых мероприятий,  </a:t>
            </a:r>
            <a:r>
              <a:rPr lang="ru-RU" dirty="0"/>
              <a:t>для </a:t>
            </a:r>
            <a:r>
              <a:rPr lang="ru-RU" dirty="0" smtClean="0"/>
              <a:t>граждан пожилого возраста</a:t>
            </a: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424" y="1801972"/>
            <a:ext cx="2216150" cy="166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879" y="1412776"/>
            <a:ext cx="2720437" cy="2041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 descr="C:\Users\Марина Николаевна\Desktop\волонтеры серебрянного возраста\изображение_viber_2021-02-16_14-33-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37" y="1700808"/>
            <a:ext cx="3275087" cy="2458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4847300"/>
            <a:ext cx="3384376" cy="14401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 рамках клуба </a:t>
            </a:r>
            <a:r>
              <a:rPr lang="ru-RU" sz="2400" b="1" dirty="0" smtClean="0">
                <a:solidFill>
                  <a:srgbClr val="FF0000"/>
                </a:solidFill>
              </a:rPr>
              <a:t> за 3 года проведено 48 </a:t>
            </a:r>
            <a:r>
              <a:rPr lang="ru-RU" sz="2400" b="1" dirty="0" smtClean="0">
                <a:solidFill>
                  <a:srgbClr val="FF0000"/>
                </a:solidFill>
              </a:rPr>
              <a:t>культурно –досуговых мероприятий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820" y="3673528"/>
            <a:ext cx="1699220" cy="2265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C:\Users\Марина Николаевна\Desktop\волонтеры серебрянного возраста\изображение_viber_2021-02-08_21-43-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03" y="3326766"/>
            <a:ext cx="2987485" cy="2240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574" y="3998441"/>
            <a:ext cx="1957387" cy="2749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794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6858000" cy="792088"/>
          </a:xfrm>
        </p:spPr>
        <p:txBody>
          <a:bodyPr>
            <a:normAutofit/>
          </a:bodyPr>
          <a:lstStyle/>
          <a:p>
            <a:r>
              <a:rPr lang="ru-RU" sz="4000" b="1" u="sng" dirty="0"/>
              <a:t>Основные направления</a:t>
            </a:r>
            <a:endParaRPr lang="ru-RU" sz="400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87624" y="1052736"/>
            <a:ext cx="7632848" cy="1655762"/>
          </a:xfrm>
        </p:spPr>
        <p:txBody>
          <a:bodyPr/>
          <a:lstStyle/>
          <a:p>
            <a:r>
              <a:rPr lang="ru-RU" dirty="0" smtClean="0"/>
              <a:t>- Организация и  проведение </a:t>
            </a:r>
            <a:r>
              <a:rPr lang="ru-RU" dirty="0"/>
              <a:t>мероприятий спортивной направленности (скандинавская ходьба, походы в лес);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00" y="1704995"/>
            <a:ext cx="2130084" cy="2876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800" y="1704995"/>
            <a:ext cx="2700337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622444"/>
            <a:ext cx="2444750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70" y="3711352"/>
            <a:ext cx="2064258" cy="2752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137" y="1840138"/>
            <a:ext cx="1738879" cy="2401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37203"/>
            <a:ext cx="216376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499959"/>
            <a:ext cx="2670175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552" y="918290"/>
            <a:ext cx="7886700" cy="710510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1000"/>
              </a:spcBef>
            </a:pPr>
            <a:r>
              <a:rPr lang="ru-RU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ru-RU" sz="4000" u="sng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направления</a:t>
            </a:r>
            <a:r>
              <a:rPr lang="ru-RU" sz="2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ru-RU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участие  в проведении мероприятий спортивной направленности (скандинавская ходьба, походы в </a:t>
            </a:r>
            <a:r>
              <a:rPr lang="ru-RU" sz="2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лес);</a:t>
            </a:r>
            <a:br>
              <a:rPr lang="ru-RU" sz="2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97" y="3789040"/>
            <a:ext cx="1658937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538" y="1955099"/>
            <a:ext cx="2377646" cy="3029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 descr="C:\Users\Марина Николаевна\Desktop\волонтеры серебрянного возраста\изображение_viber_2021-02-14_18-26-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52" y="1844824"/>
            <a:ext cx="2782617" cy="2086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 descr="C:\Users\Марина Николаевна\Desktop\волонтеры серебрянного возраста\изображение_viber_2021-02-14_18-26-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58" y="3779534"/>
            <a:ext cx="3214775" cy="2411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81612" y="4985074"/>
            <a:ext cx="3414352" cy="1351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Скандинавская ходьба проходит один раз в неделю и походы в лес 1 раз в месяц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204" y="1711351"/>
            <a:ext cx="1551083" cy="2068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681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8136904" cy="759617"/>
          </a:xfrm>
        </p:spPr>
        <p:txBody>
          <a:bodyPr rtlCol="0">
            <a:normAutofit/>
          </a:bodyPr>
          <a:lstStyle/>
          <a:p>
            <a:pPr algn="just"/>
            <a:r>
              <a:rPr lang="ru-RU" sz="4000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направления</a:t>
            </a:r>
            <a:endParaRPr lang="ru-RU" sz="4000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8650" y="836712"/>
            <a:ext cx="7886700" cy="534025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-проведение онлайн-мастер классов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2773" name="Picture 5" descr="C:\Users\Марина Николаевна\Desktop\волонтеры серебрянного возраста\изображение_viber_2021-02-12_08-19-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08" y="1400287"/>
            <a:ext cx="2401641" cy="3200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C:\Users\Марина Николаевна\Desktop\волонтеры серебрянного возраста\изображение_viber_2021-02-12_08-18-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55" y="3942205"/>
            <a:ext cx="1907577" cy="2543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73995"/>
            <a:ext cx="2085399" cy="2780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980" y="1227976"/>
            <a:ext cx="1832067" cy="2442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34" y="4077072"/>
            <a:ext cx="2111021" cy="2316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152025"/>
            <a:ext cx="1681321" cy="2241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92080" y="4600475"/>
            <a:ext cx="18002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Проведено онлайн мастер классов  - 6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4600474"/>
            <a:ext cx="2448272" cy="12047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Проведено онлайн мастер классов  - </a:t>
            </a:r>
            <a:r>
              <a:rPr lang="ru-RU" sz="2400" b="1" dirty="0" smtClean="0">
                <a:solidFill>
                  <a:srgbClr val="FF0000"/>
                </a:solidFill>
              </a:rPr>
              <a:t>14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670676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По состоянию на 1 января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2023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года количество волонтёров составляет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12 человек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из числа получателей социальных услуг</a:t>
            </a:r>
            <a:endParaRPr lang="ru-RU" sz="2800" dirty="0" smtClean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494273"/>
            <a:ext cx="194421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15949"/>
            <a:ext cx="1961014" cy="261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340768"/>
            <a:ext cx="2156547" cy="313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896" y="3717031"/>
            <a:ext cx="2383208" cy="318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56992"/>
            <a:ext cx="1852574" cy="2767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3896540"/>
            <a:ext cx="1860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/>
              <a:t>Пнева</a:t>
            </a:r>
            <a:r>
              <a:rPr lang="ru-RU" sz="1600" dirty="0"/>
              <a:t> Октябрина Васильевна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740352" y="3711874"/>
            <a:ext cx="1302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Сорокина Елена Ивановна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59265" y="4059785"/>
            <a:ext cx="180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Карабанова Валентина Александровна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56970" y="6110546"/>
            <a:ext cx="23725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Окунячвичене</a:t>
            </a:r>
            <a:r>
              <a:rPr lang="ru-RU" dirty="0"/>
              <a:t> Любовь Федоровна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00192" y="6100809"/>
            <a:ext cx="2574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Ломаченко</a:t>
            </a:r>
            <a:r>
              <a:rPr lang="ru-RU" dirty="0"/>
              <a:t> Татьяна Ивановна</a:t>
            </a: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ИДПО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ИДПО</Template>
  <TotalTime>2001</TotalTime>
  <Words>398</Words>
  <Application>Microsoft Office PowerPoint</Application>
  <PresentationFormat>Экран (4:3)</PresentationFormat>
  <Paragraphs>69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ИДПО</vt:lpstr>
      <vt:lpstr>Презентация PowerPoint</vt:lpstr>
      <vt:lpstr>Презентация PowerPoint</vt:lpstr>
      <vt:lpstr>Презентация PowerPoint</vt:lpstr>
      <vt:lpstr>  Задачи клуба  </vt:lpstr>
      <vt:lpstr>Основные направления</vt:lpstr>
      <vt:lpstr>Основные направления</vt:lpstr>
      <vt:lpstr> Основные направления - участие  в проведении мероприятий спортивной направленности (скандинавская ходьба, походы в лес); </vt:lpstr>
      <vt:lpstr>Основные направления</vt:lpstr>
      <vt:lpstr>По состоянию на 1 января 2023 года количество волонтёров составляет 12 человек из числа получателей социальных услуг</vt:lpstr>
      <vt:lpstr>Развитие серебряного волонтерства в 2023 году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и место делопроизводства (ДОУ) в управленческой деятельности учреждения социального обслуживания</dc:title>
  <dc:creator>Оля</dc:creator>
  <cp:lastModifiedBy>Марина Николаевна</cp:lastModifiedBy>
  <cp:revision>135</cp:revision>
  <dcterms:modified xsi:type="dcterms:W3CDTF">2023-03-14T05:52:31Z</dcterms:modified>
</cp:coreProperties>
</file>