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8"/>
  </p:notesMasterIdLst>
  <p:sldIdLst>
    <p:sldId id="256" r:id="rId2"/>
    <p:sldId id="257" r:id="rId3"/>
    <p:sldId id="259" r:id="rId4"/>
    <p:sldId id="264" r:id="rId5"/>
    <p:sldId id="265" r:id="rId6"/>
    <p:sldId id="266" r:id="rId7"/>
    <p:sldId id="270" r:id="rId8"/>
    <p:sldId id="260" r:id="rId9"/>
    <p:sldId id="261" r:id="rId10"/>
    <p:sldId id="262" r:id="rId11"/>
    <p:sldId id="267" r:id="rId12"/>
    <p:sldId id="263" r:id="rId13"/>
    <p:sldId id="268" r:id="rId14"/>
    <p:sldId id="269"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93" r:id="rId29"/>
    <p:sldId id="285" r:id="rId30"/>
    <p:sldId id="286" r:id="rId31"/>
    <p:sldId id="287" r:id="rId32"/>
    <p:sldId id="288" r:id="rId33"/>
    <p:sldId id="289" r:id="rId34"/>
    <p:sldId id="290" r:id="rId35"/>
    <p:sldId id="291" r:id="rId36"/>
    <p:sldId id="271"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60"/>
  </p:normalViewPr>
  <p:slideViewPr>
    <p:cSldViewPr snapToGrid="0">
      <p:cViewPr varScale="1">
        <p:scale>
          <a:sx n="82" d="100"/>
          <a:sy n="82" d="100"/>
        </p:scale>
        <p:origin x="69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F29158-5F50-4CD3-8719-9CEE24EDD5A8}" type="datetimeFigureOut">
              <a:rPr lang="ru-RU" smtClean="0"/>
              <a:t>21.05.2023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051C5E-D02E-4252-AFC9-F8C37B7A8ABD}" type="slidenum">
              <a:rPr lang="ru-RU" smtClean="0"/>
              <a:t>‹#›</a:t>
            </a:fld>
            <a:endParaRPr lang="ru-RU"/>
          </a:p>
        </p:txBody>
      </p:sp>
    </p:spTree>
    <p:extLst>
      <p:ext uri="{BB962C8B-B14F-4D97-AF65-F5344CB8AC3E}">
        <p14:creationId xmlns:p14="http://schemas.microsoft.com/office/powerpoint/2010/main" val="1018214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6C051C5E-D02E-4252-AFC9-F8C37B7A8ABD}" type="slidenum">
              <a:rPr lang="ru-RU" smtClean="0"/>
              <a:t>1</a:t>
            </a:fld>
            <a:endParaRPr lang="ru-RU"/>
          </a:p>
        </p:txBody>
      </p:sp>
    </p:spTree>
    <p:extLst>
      <p:ext uri="{BB962C8B-B14F-4D97-AF65-F5344CB8AC3E}">
        <p14:creationId xmlns:p14="http://schemas.microsoft.com/office/powerpoint/2010/main" val="276576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6C051C5E-D02E-4252-AFC9-F8C37B7A8ABD}" type="slidenum">
              <a:rPr lang="ru-RU" smtClean="0"/>
              <a:t>5</a:t>
            </a:fld>
            <a:endParaRPr lang="ru-RU"/>
          </a:p>
        </p:txBody>
      </p:sp>
    </p:spTree>
    <p:extLst>
      <p:ext uri="{BB962C8B-B14F-4D97-AF65-F5344CB8AC3E}">
        <p14:creationId xmlns:p14="http://schemas.microsoft.com/office/powerpoint/2010/main" val="1486128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6C051C5E-D02E-4252-AFC9-F8C37B7A8ABD}" type="slidenum">
              <a:rPr lang="ru-RU" smtClean="0"/>
              <a:t>6</a:t>
            </a:fld>
            <a:endParaRPr lang="ru-RU"/>
          </a:p>
        </p:txBody>
      </p:sp>
    </p:spTree>
    <p:extLst>
      <p:ext uri="{BB962C8B-B14F-4D97-AF65-F5344CB8AC3E}">
        <p14:creationId xmlns:p14="http://schemas.microsoft.com/office/powerpoint/2010/main" val="3468954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D1A14F5F-30C7-42CE-A47C-C96B9C323091}" type="datetimeFigureOut">
              <a:rPr lang="ru-RU" smtClean="0"/>
              <a:t>21.05.2023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00F8A7B-9B15-481C-8637-20915566C2AB}" type="slidenum">
              <a:rPr lang="ru-RU" smtClean="0"/>
              <a:t>‹#›</a:t>
            </a:fld>
            <a:endParaRPr lang="ru-RU"/>
          </a:p>
        </p:txBody>
      </p:sp>
    </p:spTree>
    <p:extLst>
      <p:ext uri="{BB962C8B-B14F-4D97-AF65-F5344CB8AC3E}">
        <p14:creationId xmlns:p14="http://schemas.microsoft.com/office/powerpoint/2010/main" val="3831166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1A14F5F-30C7-42CE-A47C-C96B9C323091}" type="datetimeFigureOut">
              <a:rPr lang="ru-RU" smtClean="0"/>
              <a:t>21.05.2023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00F8A7B-9B15-481C-8637-20915566C2AB}" type="slidenum">
              <a:rPr lang="ru-RU" smtClean="0"/>
              <a:t>‹#›</a:t>
            </a:fld>
            <a:endParaRPr lang="ru-RU"/>
          </a:p>
        </p:txBody>
      </p:sp>
    </p:spTree>
    <p:extLst>
      <p:ext uri="{BB962C8B-B14F-4D97-AF65-F5344CB8AC3E}">
        <p14:creationId xmlns:p14="http://schemas.microsoft.com/office/powerpoint/2010/main" val="669899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1A14F5F-30C7-42CE-A47C-C96B9C323091}" type="datetimeFigureOut">
              <a:rPr lang="ru-RU" smtClean="0"/>
              <a:t>21.05.2023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00F8A7B-9B15-481C-8637-20915566C2AB}" type="slidenum">
              <a:rPr lang="ru-RU" smtClean="0"/>
              <a:t>‹#›</a:t>
            </a:fld>
            <a:endParaRPr lang="ru-RU"/>
          </a:p>
        </p:txBody>
      </p:sp>
    </p:spTree>
    <p:extLst>
      <p:ext uri="{BB962C8B-B14F-4D97-AF65-F5344CB8AC3E}">
        <p14:creationId xmlns:p14="http://schemas.microsoft.com/office/powerpoint/2010/main" val="587348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1A14F5F-30C7-42CE-A47C-C96B9C323091}" type="datetimeFigureOut">
              <a:rPr lang="ru-RU" smtClean="0"/>
              <a:t>21.05.2023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00F8A7B-9B15-481C-8637-20915566C2AB}" type="slidenum">
              <a:rPr lang="ru-RU" smtClean="0"/>
              <a:t>‹#›</a:t>
            </a:fld>
            <a:endParaRPr lang="ru-RU"/>
          </a:p>
        </p:txBody>
      </p:sp>
    </p:spTree>
    <p:extLst>
      <p:ext uri="{BB962C8B-B14F-4D97-AF65-F5344CB8AC3E}">
        <p14:creationId xmlns:p14="http://schemas.microsoft.com/office/powerpoint/2010/main" val="643435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1A14F5F-30C7-42CE-A47C-C96B9C323091}" type="datetimeFigureOut">
              <a:rPr lang="ru-RU" smtClean="0"/>
              <a:t>21.05.2023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00F8A7B-9B15-481C-8637-20915566C2AB}" type="slidenum">
              <a:rPr lang="ru-RU" smtClean="0"/>
              <a:t>‹#›</a:t>
            </a:fld>
            <a:endParaRPr lang="ru-RU"/>
          </a:p>
        </p:txBody>
      </p:sp>
    </p:spTree>
    <p:extLst>
      <p:ext uri="{BB962C8B-B14F-4D97-AF65-F5344CB8AC3E}">
        <p14:creationId xmlns:p14="http://schemas.microsoft.com/office/powerpoint/2010/main" val="3751137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D1A14F5F-30C7-42CE-A47C-C96B9C323091}" type="datetimeFigureOut">
              <a:rPr lang="ru-RU" smtClean="0"/>
              <a:t>21.05.2023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00F8A7B-9B15-481C-8637-20915566C2AB}" type="slidenum">
              <a:rPr lang="ru-RU" smtClean="0"/>
              <a:t>‹#›</a:t>
            </a:fld>
            <a:endParaRPr lang="ru-RU"/>
          </a:p>
        </p:txBody>
      </p:sp>
    </p:spTree>
    <p:extLst>
      <p:ext uri="{BB962C8B-B14F-4D97-AF65-F5344CB8AC3E}">
        <p14:creationId xmlns:p14="http://schemas.microsoft.com/office/powerpoint/2010/main" val="848961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D1A14F5F-30C7-42CE-A47C-C96B9C323091}" type="datetimeFigureOut">
              <a:rPr lang="ru-RU" smtClean="0"/>
              <a:t>21.05.2023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00F8A7B-9B15-481C-8637-20915566C2AB}" type="slidenum">
              <a:rPr lang="ru-RU" smtClean="0"/>
              <a:t>‹#›</a:t>
            </a:fld>
            <a:endParaRPr lang="ru-RU"/>
          </a:p>
        </p:txBody>
      </p:sp>
    </p:spTree>
    <p:extLst>
      <p:ext uri="{BB962C8B-B14F-4D97-AF65-F5344CB8AC3E}">
        <p14:creationId xmlns:p14="http://schemas.microsoft.com/office/powerpoint/2010/main" val="3582905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D1A14F5F-30C7-42CE-A47C-C96B9C323091}" type="datetimeFigureOut">
              <a:rPr lang="ru-RU" smtClean="0"/>
              <a:t>21.05.2023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00F8A7B-9B15-481C-8637-20915566C2AB}" type="slidenum">
              <a:rPr lang="ru-RU" smtClean="0"/>
              <a:t>‹#›</a:t>
            </a:fld>
            <a:endParaRPr lang="ru-RU"/>
          </a:p>
        </p:txBody>
      </p:sp>
    </p:spTree>
    <p:extLst>
      <p:ext uri="{BB962C8B-B14F-4D97-AF65-F5344CB8AC3E}">
        <p14:creationId xmlns:p14="http://schemas.microsoft.com/office/powerpoint/2010/main" val="135811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A14F5F-30C7-42CE-A47C-C96B9C323091}" type="datetimeFigureOut">
              <a:rPr lang="ru-RU" smtClean="0"/>
              <a:t>21.05.2023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00F8A7B-9B15-481C-8637-20915566C2AB}" type="slidenum">
              <a:rPr lang="ru-RU" smtClean="0"/>
              <a:t>‹#›</a:t>
            </a:fld>
            <a:endParaRPr lang="ru-RU"/>
          </a:p>
        </p:txBody>
      </p:sp>
    </p:spTree>
    <p:extLst>
      <p:ext uri="{BB962C8B-B14F-4D97-AF65-F5344CB8AC3E}">
        <p14:creationId xmlns:p14="http://schemas.microsoft.com/office/powerpoint/2010/main" val="304720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D1A14F5F-30C7-42CE-A47C-C96B9C323091}" type="datetimeFigureOut">
              <a:rPr lang="ru-RU" smtClean="0"/>
              <a:t>21.05.2023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00F8A7B-9B15-481C-8637-20915566C2AB}" type="slidenum">
              <a:rPr lang="ru-RU" smtClean="0"/>
              <a:t>‹#›</a:t>
            </a:fld>
            <a:endParaRPr lang="ru-RU"/>
          </a:p>
        </p:txBody>
      </p:sp>
    </p:spTree>
    <p:extLst>
      <p:ext uri="{BB962C8B-B14F-4D97-AF65-F5344CB8AC3E}">
        <p14:creationId xmlns:p14="http://schemas.microsoft.com/office/powerpoint/2010/main" val="105162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D1A14F5F-30C7-42CE-A47C-C96B9C323091}" type="datetimeFigureOut">
              <a:rPr lang="ru-RU" smtClean="0"/>
              <a:t>21.05.2023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00F8A7B-9B15-481C-8637-20915566C2AB}" type="slidenum">
              <a:rPr lang="ru-RU" smtClean="0"/>
              <a:t>‹#›</a:t>
            </a:fld>
            <a:endParaRPr lang="ru-RU"/>
          </a:p>
        </p:txBody>
      </p:sp>
    </p:spTree>
    <p:extLst>
      <p:ext uri="{BB962C8B-B14F-4D97-AF65-F5344CB8AC3E}">
        <p14:creationId xmlns:p14="http://schemas.microsoft.com/office/powerpoint/2010/main" val="3800847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A14F5F-30C7-42CE-A47C-C96B9C323091}" type="datetimeFigureOut">
              <a:rPr lang="ru-RU" smtClean="0"/>
              <a:t>21.05.2023</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0F8A7B-9B15-481C-8637-20915566C2AB}" type="slidenum">
              <a:rPr lang="ru-RU" smtClean="0"/>
              <a:t>‹#›</a:t>
            </a:fld>
            <a:endParaRPr lang="ru-RU"/>
          </a:p>
        </p:txBody>
      </p:sp>
    </p:spTree>
    <p:extLst>
      <p:ext uri="{BB962C8B-B14F-4D97-AF65-F5344CB8AC3E}">
        <p14:creationId xmlns:p14="http://schemas.microsoft.com/office/powerpoint/2010/main" val="12019545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7.xml"/><Relationship Id="rId4" Type="http://schemas.openxmlformats.org/officeDocument/2006/relationships/image" Target="../media/image26.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7.xml"/><Relationship Id="rId4" Type="http://schemas.openxmlformats.org/officeDocument/2006/relationships/image" Target="../media/image36.emf"/></Relationships>
</file>

<file path=ppt/slides/_rels/slide3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80E4EE0-9683-4686-A380-FC47E8224C09}"/>
              </a:ext>
            </a:extLst>
          </p:cNvPr>
          <p:cNvSpPr>
            <a:spLocks noGrp="1"/>
          </p:cNvSpPr>
          <p:nvPr>
            <p:ph type="ctrTitle"/>
          </p:nvPr>
        </p:nvSpPr>
        <p:spPr>
          <a:xfrm>
            <a:off x="2163458" y="906687"/>
            <a:ext cx="9144000" cy="2387600"/>
          </a:xfrm>
        </p:spPr>
        <p:txBody>
          <a:bodyPr>
            <a:normAutofit/>
          </a:bodyPr>
          <a:lstStyle/>
          <a:p>
            <a:r>
              <a:rPr lang="ru-RU" sz="7200" dirty="0">
                <a:latin typeface="Bahnschrift Condensed" panose="020B0502040204020203" pitchFamily="34" charset="0"/>
              </a:rPr>
              <a:t>Оказание первой помощи </a:t>
            </a:r>
          </a:p>
        </p:txBody>
      </p:sp>
      <p:sp>
        <p:nvSpPr>
          <p:cNvPr id="3" name="Подзаголовок 2">
            <a:extLst>
              <a:ext uri="{FF2B5EF4-FFF2-40B4-BE49-F238E27FC236}">
                <a16:creationId xmlns:a16="http://schemas.microsoft.com/office/drawing/2014/main" id="{08659CFB-4FE9-4750-B529-69346398F4F4}"/>
              </a:ext>
            </a:extLst>
          </p:cNvPr>
          <p:cNvSpPr>
            <a:spLocks noGrp="1"/>
          </p:cNvSpPr>
          <p:nvPr>
            <p:ph type="subTitle" idx="1"/>
          </p:nvPr>
        </p:nvSpPr>
        <p:spPr>
          <a:xfrm>
            <a:off x="1813249" y="3294287"/>
            <a:ext cx="9280849" cy="1867725"/>
          </a:xfrm>
        </p:spPr>
        <p:txBody>
          <a:bodyPr>
            <a:normAutofit/>
          </a:bodyPr>
          <a:lstStyle/>
          <a:p>
            <a:r>
              <a:rPr lang="ru-RU" sz="3200" dirty="0">
                <a:latin typeface="Bahnschrift Condensed" panose="020B0502040204020203" pitchFamily="34" charset="0"/>
              </a:rPr>
              <a:t>Облегчённый курс первой помощи</a:t>
            </a:r>
          </a:p>
        </p:txBody>
      </p:sp>
      <p:pic>
        <p:nvPicPr>
          <p:cNvPr id="7" name="Рисунок 6">
            <a:extLst>
              <a:ext uri="{FF2B5EF4-FFF2-40B4-BE49-F238E27FC236}">
                <a16:creationId xmlns:a16="http://schemas.microsoft.com/office/drawing/2014/main" id="{99C8DA9D-DEA2-4545-9F19-E85C6B4E75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061" y="2348746"/>
            <a:ext cx="3250794" cy="3149206"/>
          </a:xfrm>
          <a:prstGeom prst="rect">
            <a:avLst/>
          </a:prstGeom>
        </p:spPr>
      </p:pic>
      <p:pic>
        <p:nvPicPr>
          <p:cNvPr id="11" name="Рисунок 10">
            <a:extLst>
              <a:ext uri="{FF2B5EF4-FFF2-40B4-BE49-F238E27FC236}">
                <a16:creationId xmlns:a16="http://schemas.microsoft.com/office/drawing/2014/main" id="{B7B23D37-0498-43EB-8B93-40FF3D0245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02637" y="83067"/>
            <a:ext cx="2689363" cy="1058631"/>
          </a:xfrm>
          <a:prstGeom prst="rect">
            <a:avLst/>
          </a:prstGeom>
        </p:spPr>
      </p:pic>
    </p:spTree>
    <p:extLst>
      <p:ext uri="{BB962C8B-B14F-4D97-AF65-F5344CB8AC3E}">
        <p14:creationId xmlns:p14="http://schemas.microsoft.com/office/powerpoint/2010/main" val="2340314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E576D5D-E7E1-4ABF-B381-A8FBFBA7E03D}"/>
              </a:ext>
            </a:extLst>
          </p:cNvPr>
          <p:cNvSpPr>
            <a:spLocks noGrp="1"/>
          </p:cNvSpPr>
          <p:nvPr>
            <p:ph type="title"/>
          </p:nvPr>
        </p:nvSpPr>
        <p:spPr>
          <a:xfrm>
            <a:off x="3881438" y="2279650"/>
            <a:ext cx="4052888" cy="1663700"/>
          </a:xfrm>
        </p:spPr>
        <p:txBody>
          <a:bodyPr>
            <a:normAutofit/>
          </a:bodyPr>
          <a:lstStyle/>
          <a:p>
            <a:r>
              <a:rPr lang="ru-RU" sz="5400" dirty="0">
                <a:latin typeface="Bahnschrift Condensed" panose="020B0502040204020203" pitchFamily="34" charset="0"/>
              </a:rPr>
              <a:t>Время практики:</a:t>
            </a:r>
          </a:p>
        </p:txBody>
      </p:sp>
      <p:sp>
        <p:nvSpPr>
          <p:cNvPr id="3" name="TextBox 2">
            <a:extLst>
              <a:ext uri="{FF2B5EF4-FFF2-40B4-BE49-F238E27FC236}">
                <a16:creationId xmlns:a16="http://schemas.microsoft.com/office/drawing/2014/main" id="{53DAC579-A91F-40AC-B0E7-8378FFA94273}"/>
              </a:ext>
            </a:extLst>
          </p:cNvPr>
          <p:cNvSpPr txBox="1"/>
          <p:nvPr/>
        </p:nvSpPr>
        <p:spPr>
          <a:xfrm>
            <a:off x="4438650" y="3943350"/>
            <a:ext cx="2895344" cy="461665"/>
          </a:xfrm>
          <a:prstGeom prst="rect">
            <a:avLst/>
          </a:prstGeom>
          <a:noFill/>
        </p:spPr>
        <p:txBody>
          <a:bodyPr wrap="none" rtlCol="0">
            <a:spAutoFit/>
          </a:bodyPr>
          <a:lstStyle/>
          <a:p>
            <a:r>
              <a:rPr lang="ru-RU" sz="2400" dirty="0">
                <a:latin typeface="Bahnschrift Condensed" panose="020B0502040204020203" pitchFamily="34" charset="0"/>
              </a:rPr>
              <a:t>Вызываем скорую помощь</a:t>
            </a:r>
          </a:p>
        </p:txBody>
      </p:sp>
    </p:spTree>
    <p:extLst>
      <p:ext uri="{BB962C8B-B14F-4D97-AF65-F5344CB8AC3E}">
        <p14:creationId xmlns:p14="http://schemas.microsoft.com/office/powerpoint/2010/main" val="1895875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AFCD0E-E730-4FBB-B4FC-ACCCDF17E9A5}"/>
              </a:ext>
            </a:extLst>
          </p:cNvPr>
          <p:cNvSpPr>
            <a:spLocks noGrp="1"/>
          </p:cNvSpPr>
          <p:nvPr>
            <p:ph type="title"/>
          </p:nvPr>
        </p:nvSpPr>
        <p:spPr>
          <a:xfrm>
            <a:off x="483637" y="-213373"/>
            <a:ext cx="10515600" cy="1325563"/>
          </a:xfrm>
        </p:spPr>
        <p:txBody>
          <a:bodyPr>
            <a:normAutofit/>
          </a:bodyPr>
          <a:lstStyle/>
          <a:p>
            <a:r>
              <a:rPr lang="ru-RU" sz="4000" b="1" dirty="0">
                <a:latin typeface="Bahnschrift Condensed" panose="020B0502040204020203" pitchFamily="34" charset="0"/>
              </a:rPr>
              <a:t>Перечень мероприятий по оказанию первой помощи</a:t>
            </a:r>
            <a:endParaRPr lang="ru-RU" sz="4000" dirty="0">
              <a:latin typeface="Bahnschrift Condensed" panose="020B0502040204020203" pitchFamily="34" charset="0"/>
            </a:endParaRPr>
          </a:p>
        </p:txBody>
      </p:sp>
      <p:pic>
        <p:nvPicPr>
          <p:cNvPr id="4" name="Рисунок 3" descr="Мастер-класс_Основы_ПП_07.12.20.pdf - Adobe Acrobat Reader (64-bit)">
            <a:extLst>
              <a:ext uri="{FF2B5EF4-FFF2-40B4-BE49-F238E27FC236}">
                <a16:creationId xmlns:a16="http://schemas.microsoft.com/office/drawing/2014/main" id="{9C19C27B-E912-4DA6-BAF1-C24FFCB462D3}"/>
              </a:ext>
            </a:extLst>
          </p:cNvPr>
          <p:cNvPicPr>
            <a:picLocks noChangeAspect="1"/>
          </p:cNvPicPr>
          <p:nvPr/>
        </p:nvPicPr>
        <p:blipFill rotWithShape="1">
          <a:blip r:embed="rId2">
            <a:extLst>
              <a:ext uri="{28A0092B-C50C-407E-A947-70E740481C1C}">
                <a14:useLocalDpi xmlns:a14="http://schemas.microsoft.com/office/drawing/2010/main" val="0"/>
              </a:ext>
            </a:extLst>
          </a:blip>
          <a:srcRect l="9644" t="33088" r="26148" b="12001"/>
          <a:stretch/>
        </p:blipFill>
        <p:spPr>
          <a:xfrm>
            <a:off x="295330" y="923731"/>
            <a:ext cx="11601340" cy="5365102"/>
          </a:xfrm>
          <a:prstGeom prst="rect">
            <a:avLst/>
          </a:prstGeom>
        </p:spPr>
      </p:pic>
    </p:spTree>
    <p:extLst>
      <p:ext uri="{BB962C8B-B14F-4D97-AF65-F5344CB8AC3E}">
        <p14:creationId xmlns:p14="http://schemas.microsoft.com/office/powerpoint/2010/main" val="3034601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081CC3-1625-4C6D-9B4D-047D8A987E71}"/>
              </a:ext>
            </a:extLst>
          </p:cNvPr>
          <p:cNvSpPr>
            <a:spLocks noGrp="1"/>
          </p:cNvSpPr>
          <p:nvPr>
            <p:ph type="title"/>
          </p:nvPr>
        </p:nvSpPr>
        <p:spPr>
          <a:xfrm>
            <a:off x="726232" y="-323188"/>
            <a:ext cx="2194249" cy="1325563"/>
          </a:xfrm>
        </p:spPr>
        <p:txBody>
          <a:bodyPr>
            <a:normAutofit/>
          </a:bodyPr>
          <a:lstStyle/>
          <a:p>
            <a:r>
              <a:rPr lang="ru-RU" sz="5400" dirty="0">
                <a:latin typeface="Bahnschrift Condensed" panose="020B0502040204020203" pitchFamily="34" charset="0"/>
              </a:rPr>
              <a:t>Обморок</a:t>
            </a:r>
          </a:p>
        </p:txBody>
      </p:sp>
      <p:pic>
        <p:nvPicPr>
          <p:cNvPr id="6" name="Рисунок 5">
            <a:extLst>
              <a:ext uri="{FF2B5EF4-FFF2-40B4-BE49-F238E27FC236}">
                <a16:creationId xmlns:a16="http://schemas.microsoft.com/office/drawing/2014/main" id="{05C9655E-8BEA-4628-A4FF-6BE6DAC5172C}"/>
              </a:ext>
            </a:extLst>
          </p:cNvPr>
          <p:cNvPicPr>
            <a:picLocks noChangeAspect="1"/>
          </p:cNvPicPr>
          <p:nvPr/>
        </p:nvPicPr>
        <p:blipFill rotWithShape="1">
          <a:blip r:embed="rId2">
            <a:extLst>
              <a:ext uri="{28A0092B-C50C-407E-A947-70E740481C1C}">
                <a14:useLocalDpi xmlns:a14="http://schemas.microsoft.com/office/drawing/2010/main" val="0"/>
              </a:ext>
            </a:extLst>
          </a:blip>
          <a:srcRect t="13147" r="50561" b="22458"/>
          <a:stretch/>
        </p:blipFill>
        <p:spPr>
          <a:xfrm>
            <a:off x="6901872" y="2024743"/>
            <a:ext cx="5196086" cy="3900196"/>
          </a:xfrm>
          <a:prstGeom prst="rect">
            <a:avLst/>
          </a:prstGeom>
        </p:spPr>
      </p:pic>
      <p:sp>
        <p:nvSpPr>
          <p:cNvPr id="3" name="Прямоугольник 2">
            <a:extLst>
              <a:ext uri="{FF2B5EF4-FFF2-40B4-BE49-F238E27FC236}">
                <a16:creationId xmlns:a16="http://schemas.microsoft.com/office/drawing/2014/main" id="{83A67140-3FA1-4DB3-9D00-4C85522A52C1}"/>
              </a:ext>
            </a:extLst>
          </p:cNvPr>
          <p:cNvSpPr/>
          <p:nvPr/>
        </p:nvSpPr>
        <p:spPr>
          <a:xfrm>
            <a:off x="587828" y="797510"/>
            <a:ext cx="9629192" cy="5262979"/>
          </a:xfrm>
          <a:prstGeom prst="rect">
            <a:avLst/>
          </a:prstGeom>
        </p:spPr>
        <p:txBody>
          <a:bodyPr wrap="square">
            <a:spAutoFit/>
          </a:bodyPr>
          <a:lstStyle/>
          <a:p>
            <a:r>
              <a:rPr lang="ru-RU" sz="2400" dirty="0"/>
              <a:t>1. Подумайте о возможной опасности.</a:t>
            </a:r>
          </a:p>
          <a:p>
            <a:r>
              <a:rPr lang="ru-RU" sz="2400" dirty="0"/>
              <a:t>2. Устраните опасность, если это возможно.</a:t>
            </a:r>
          </a:p>
          <a:p>
            <a:r>
              <a:rPr lang="ru-RU" sz="2400" dirty="0"/>
              <a:t>3. Проверьте наличие дыхания.</a:t>
            </a:r>
            <a:r>
              <a:rPr lang="ru-RU" sz="2400" dirty="0">
                <a:solidFill>
                  <a:srgbClr val="000000"/>
                </a:solidFill>
              </a:rPr>
              <a:t> (Дыхание определяют по правилу трех «п»: посмотри, почувствуй, послушай)</a:t>
            </a:r>
            <a:endParaRPr lang="ru-RU" sz="2400" dirty="0"/>
          </a:p>
          <a:p>
            <a:r>
              <a:rPr lang="ru-RU" sz="2400" dirty="0"/>
              <a:t>Если дыхания и пульса нет - начните делать СЛР.</a:t>
            </a:r>
          </a:p>
          <a:p>
            <a:r>
              <a:rPr lang="ru-RU" sz="2400" dirty="0"/>
              <a:t>Вызовите СМП.</a:t>
            </a:r>
          </a:p>
          <a:p>
            <a:r>
              <a:rPr lang="ru-RU" sz="2400" dirty="0"/>
              <a:t>4. Если есть признаки жизни, обеспечьте доступ </a:t>
            </a:r>
          </a:p>
          <a:p>
            <a:r>
              <a:rPr lang="ru-RU" sz="2400" dirty="0"/>
              <a:t>кислорода.</a:t>
            </a:r>
          </a:p>
          <a:p>
            <a:r>
              <a:rPr lang="ru-RU" sz="2400" dirty="0"/>
              <a:t>5. Попробуйте привести человека в сознание с помощью, </a:t>
            </a:r>
          </a:p>
          <a:p>
            <a:r>
              <a:rPr lang="ru-RU" sz="2400" dirty="0"/>
              <a:t>холодной воды или аммиака.</a:t>
            </a:r>
          </a:p>
          <a:p>
            <a:r>
              <a:rPr lang="ru-RU" sz="2400" dirty="0"/>
              <a:t>6. Если человек не приходит в сознание, положите </a:t>
            </a:r>
          </a:p>
          <a:p>
            <a:r>
              <a:rPr lang="ru-RU" sz="2400" dirty="0"/>
              <a:t>его на бок. Это нужно, чтобы в случае рвоты и </a:t>
            </a:r>
          </a:p>
          <a:p>
            <a:r>
              <a:rPr lang="ru-RU" sz="2400" dirty="0"/>
              <a:t>западания языка он не захлебнулся. </a:t>
            </a:r>
          </a:p>
          <a:p>
            <a:r>
              <a:rPr lang="ru-RU" sz="2400" dirty="0"/>
              <a:t>7. Вызовите СМП.</a:t>
            </a:r>
          </a:p>
        </p:txBody>
      </p:sp>
    </p:spTree>
    <p:extLst>
      <p:ext uri="{BB962C8B-B14F-4D97-AF65-F5344CB8AC3E}">
        <p14:creationId xmlns:p14="http://schemas.microsoft.com/office/powerpoint/2010/main" val="2549769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8E5AE36-842B-4253-9F01-A2CDAEA0BCAA}"/>
              </a:ext>
            </a:extLst>
          </p:cNvPr>
          <p:cNvSpPr>
            <a:spLocks noGrp="1"/>
          </p:cNvSpPr>
          <p:nvPr>
            <p:ph type="title"/>
          </p:nvPr>
        </p:nvSpPr>
        <p:spPr>
          <a:xfrm>
            <a:off x="278364" y="-218793"/>
            <a:ext cx="10515600" cy="1325563"/>
          </a:xfrm>
        </p:spPr>
        <p:txBody>
          <a:bodyPr>
            <a:normAutofit/>
          </a:bodyPr>
          <a:lstStyle/>
          <a:p>
            <a:r>
              <a:rPr lang="ru-RU" sz="4000" dirty="0">
                <a:latin typeface="Bahnschrift Condensed" panose="020B0502040204020203" pitchFamily="34" charset="0"/>
              </a:rPr>
              <a:t>Что должно быть в вашей аптечки?</a:t>
            </a:r>
          </a:p>
        </p:txBody>
      </p:sp>
      <p:pic>
        <p:nvPicPr>
          <p:cNvPr id="4" name="Рисунок 3">
            <a:extLst>
              <a:ext uri="{FF2B5EF4-FFF2-40B4-BE49-F238E27FC236}">
                <a16:creationId xmlns:a16="http://schemas.microsoft.com/office/drawing/2014/main" id="{3CDBFECF-795A-462F-A8BC-E983FCA479AF}"/>
              </a:ext>
            </a:extLst>
          </p:cNvPr>
          <p:cNvPicPr>
            <a:picLocks noChangeAspect="1"/>
          </p:cNvPicPr>
          <p:nvPr/>
        </p:nvPicPr>
        <p:blipFill rotWithShape="1">
          <a:blip r:embed="rId2">
            <a:extLst>
              <a:ext uri="{28A0092B-C50C-407E-A947-70E740481C1C}">
                <a14:useLocalDpi xmlns:a14="http://schemas.microsoft.com/office/drawing/2010/main" val="0"/>
              </a:ext>
            </a:extLst>
          </a:blip>
          <a:srcRect l="257" t="3965" b="3965"/>
          <a:stretch/>
        </p:blipFill>
        <p:spPr>
          <a:xfrm>
            <a:off x="7557794" y="1352940"/>
            <a:ext cx="4348066" cy="4013598"/>
          </a:xfrm>
          <a:prstGeom prst="rect">
            <a:avLst/>
          </a:prstGeom>
        </p:spPr>
      </p:pic>
      <p:sp>
        <p:nvSpPr>
          <p:cNvPr id="5" name="Прямоугольник 4">
            <a:extLst>
              <a:ext uri="{FF2B5EF4-FFF2-40B4-BE49-F238E27FC236}">
                <a16:creationId xmlns:a16="http://schemas.microsoft.com/office/drawing/2014/main" id="{BFE49743-F76B-44E7-A1C4-37849BF38AB1}"/>
              </a:ext>
            </a:extLst>
          </p:cNvPr>
          <p:cNvSpPr/>
          <p:nvPr/>
        </p:nvSpPr>
        <p:spPr>
          <a:xfrm>
            <a:off x="510076" y="1106770"/>
            <a:ext cx="7280985" cy="4893647"/>
          </a:xfrm>
          <a:prstGeom prst="rect">
            <a:avLst/>
          </a:prstGeom>
        </p:spPr>
        <p:txBody>
          <a:bodyPr wrap="square">
            <a:spAutoFit/>
          </a:bodyPr>
          <a:lstStyle/>
          <a:p>
            <a:r>
              <a:rPr lang="ru-RU" sz="2400" dirty="0"/>
              <a:t>Для аптечки вожатого на летнем лагере рекомендуется иметь следующие предметы:</a:t>
            </a:r>
          </a:p>
          <a:p>
            <a:endParaRPr lang="ru-RU" sz="2400" dirty="0"/>
          </a:p>
          <a:p>
            <a:r>
              <a:rPr lang="ru-RU" sz="2400" dirty="0"/>
              <a:t>1. Первая помощь: бинты, пластыри разных размеров, Вата, жгуты, перчатки, стерильные прокладки, антибактериальный спрей или крем для ран.</a:t>
            </a:r>
          </a:p>
          <a:p>
            <a:endParaRPr lang="ru-RU" sz="2400" dirty="0"/>
          </a:p>
          <a:p>
            <a:r>
              <a:rPr lang="ru-RU" sz="2400" dirty="0"/>
              <a:t>2. Инструменты: ножницы, пинцеты, термометр.</a:t>
            </a:r>
          </a:p>
          <a:p>
            <a:endParaRPr lang="ru-RU" sz="2400" dirty="0"/>
          </a:p>
          <a:p>
            <a:r>
              <a:rPr lang="ru-RU" sz="2400" dirty="0"/>
              <a:t>3. Средства для гигиены: мыло, антисептик для рук, влажные салфетки, средства от насекомых, крем для загара и солнцезащитный крем.</a:t>
            </a:r>
          </a:p>
        </p:txBody>
      </p:sp>
    </p:spTree>
    <p:extLst>
      <p:ext uri="{BB962C8B-B14F-4D97-AF65-F5344CB8AC3E}">
        <p14:creationId xmlns:p14="http://schemas.microsoft.com/office/powerpoint/2010/main" val="2405561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7BD466AD-FDD2-4DA9-A2A3-A783F08DAE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2926" y="2056622"/>
            <a:ext cx="4371975" cy="4648200"/>
          </a:xfrm>
          <a:prstGeom prst="rect">
            <a:avLst/>
          </a:prstGeom>
        </p:spPr>
      </p:pic>
      <p:sp>
        <p:nvSpPr>
          <p:cNvPr id="3" name="Прямоугольник 2">
            <a:extLst>
              <a:ext uri="{FF2B5EF4-FFF2-40B4-BE49-F238E27FC236}">
                <a16:creationId xmlns:a16="http://schemas.microsoft.com/office/drawing/2014/main" id="{057D609F-F0F2-42E8-AF29-A29536F5BFF0}"/>
              </a:ext>
            </a:extLst>
          </p:cNvPr>
          <p:cNvSpPr/>
          <p:nvPr/>
        </p:nvSpPr>
        <p:spPr>
          <a:xfrm>
            <a:off x="650032" y="148031"/>
            <a:ext cx="6096000" cy="584775"/>
          </a:xfrm>
          <a:prstGeom prst="rect">
            <a:avLst/>
          </a:prstGeom>
        </p:spPr>
        <p:txBody>
          <a:bodyPr>
            <a:spAutoFit/>
          </a:bodyPr>
          <a:lstStyle/>
          <a:p>
            <a:r>
              <a:rPr lang="ru-RU" sz="3200" dirty="0">
                <a:latin typeface="Bahnschrift Condensed" panose="020B0502040204020203" pitchFamily="34" charset="0"/>
              </a:rPr>
              <a:t>Порезы и ссадины, что делать?</a:t>
            </a:r>
          </a:p>
        </p:txBody>
      </p:sp>
      <p:sp>
        <p:nvSpPr>
          <p:cNvPr id="7" name="Прямоугольник 6">
            <a:extLst>
              <a:ext uri="{FF2B5EF4-FFF2-40B4-BE49-F238E27FC236}">
                <a16:creationId xmlns:a16="http://schemas.microsoft.com/office/drawing/2014/main" id="{58DD1897-EC28-41D9-9D9A-8100F0C44779}"/>
              </a:ext>
            </a:extLst>
          </p:cNvPr>
          <p:cNvSpPr/>
          <p:nvPr/>
        </p:nvSpPr>
        <p:spPr>
          <a:xfrm>
            <a:off x="7483151" y="2416629"/>
            <a:ext cx="1614196" cy="858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a:extLst>
              <a:ext uri="{FF2B5EF4-FFF2-40B4-BE49-F238E27FC236}">
                <a16:creationId xmlns:a16="http://schemas.microsoft.com/office/drawing/2014/main" id="{8F554BB5-4056-4DFA-ADC9-1088AE5DE6BB}"/>
              </a:ext>
            </a:extLst>
          </p:cNvPr>
          <p:cNvSpPr/>
          <p:nvPr/>
        </p:nvSpPr>
        <p:spPr>
          <a:xfrm>
            <a:off x="435428" y="801879"/>
            <a:ext cx="9184433" cy="4572553"/>
          </a:xfrm>
          <a:prstGeom prst="rect">
            <a:avLst/>
          </a:prstGeom>
        </p:spPr>
        <p:txBody>
          <a:bodyPr wrap="square">
            <a:spAutoFit/>
          </a:bodyPr>
          <a:lstStyle/>
          <a:p>
            <a:r>
              <a:rPr lang="ru-RU" sz="3200" dirty="0"/>
              <a:t>1. Промойте рану водой.</a:t>
            </a:r>
          </a:p>
          <a:p>
            <a:r>
              <a:rPr lang="ru-RU" sz="3200" dirty="0"/>
              <a:t>2. Обработайте рану. Помажьте кожу вокруг раны</a:t>
            </a:r>
          </a:p>
          <a:p>
            <a:r>
              <a:rPr lang="ru-RU" sz="3200" dirty="0"/>
              <a:t>йодом, зелёнкой или перекисью водорода. </a:t>
            </a:r>
          </a:p>
          <a:p>
            <a:r>
              <a:rPr lang="ru-RU" sz="3200" dirty="0">
                <a:solidFill>
                  <a:srgbClr val="FF0000"/>
                </a:solidFill>
              </a:rPr>
              <a:t>НЕЛЬЗЯ лить йод и зелёнку в рану - иначе будет ожог!</a:t>
            </a:r>
          </a:p>
          <a:p>
            <a:r>
              <a:rPr lang="ru-RU" sz="3200" dirty="0"/>
              <a:t>3. Если кровь течёт - наложите давящую повязку.</a:t>
            </a:r>
          </a:p>
          <a:p>
            <a:r>
              <a:rPr lang="ru-RU" sz="3200" dirty="0"/>
              <a:t>Положите на рану марлевую салфетку или чистый</a:t>
            </a:r>
          </a:p>
          <a:p>
            <a:r>
              <a:rPr lang="ru-RU" sz="3200" dirty="0"/>
              <a:t>платок. Желательно, на салфетку подложить что-то</a:t>
            </a:r>
          </a:p>
          <a:p>
            <a:r>
              <a:rPr lang="ru-RU" sz="3200" dirty="0"/>
              <a:t>твёрдое, например рулон бинта.</a:t>
            </a:r>
          </a:p>
        </p:txBody>
      </p:sp>
    </p:spTree>
    <p:extLst>
      <p:ext uri="{BB962C8B-B14F-4D97-AF65-F5344CB8AC3E}">
        <p14:creationId xmlns:p14="http://schemas.microsoft.com/office/powerpoint/2010/main" val="3778777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430F90C5-6523-4F73-AA9F-EE58223C192C}"/>
              </a:ext>
            </a:extLst>
          </p:cNvPr>
          <p:cNvPicPr>
            <a:picLocks noChangeAspect="1"/>
          </p:cNvPicPr>
          <p:nvPr/>
        </p:nvPicPr>
        <p:blipFill rotWithShape="1">
          <a:blip r:embed="rId2">
            <a:extLst>
              <a:ext uri="{28A0092B-C50C-407E-A947-70E740481C1C}">
                <a14:useLocalDpi xmlns:a14="http://schemas.microsoft.com/office/drawing/2010/main" val="0"/>
              </a:ext>
            </a:extLst>
          </a:blip>
          <a:srcRect l="13140"/>
          <a:stretch/>
        </p:blipFill>
        <p:spPr>
          <a:xfrm>
            <a:off x="7063274" y="2769735"/>
            <a:ext cx="4655976" cy="4088265"/>
          </a:xfrm>
          <a:prstGeom prst="rect">
            <a:avLst/>
          </a:prstGeom>
        </p:spPr>
      </p:pic>
      <p:sp>
        <p:nvSpPr>
          <p:cNvPr id="2" name="Прямоугольник 1">
            <a:extLst>
              <a:ext uri="{FF2B5EF4-FFF2-40B4-BE49-F238E27FC236}">
                <a16:creationId xmlns:a16="http://schemas.microsoft.com/office/drawing/2014/main" id="{46533991-3E59-4A91-B8E9-69CF1ECE3D3A}"/>
              </a:ext>
            </a:extLst>
          </p:cNvPr>
          <p:cNvSpPr/>
          <p:nvPr/>
        </p:nvSpPr>
        <p:spPr>
          <a:xfrm>
            <a:off x="472750" y="130258"/>
            <a:ext cx="9193764" cy="4893647"/>
          </a:xfrm>
          <a:prstGeom prst="rect">
            <a:avLst/>
          </a:prstGeom>
        </p:spPr>
        <p:txBody>
          <a:bodyPr wrap="square">
            <a:spAutoFit/>
          </a:bodyPr>
          <a:lstStyle/>
          <a:p>
            <a:r>
              <a:rPr lang="ru-RU" sz="3200" dirty="0">
                <a:latin typeface="Bahnschrift Condensed" panose="020B0502040204020203" pitchFamily="34" charset="0"/>
              </a:rPr>
              <a:t>Занозы</a:t>
            </a:r>
          </a:p>
          <a:p>
            <a:endParaRPr lang="ru-RU" sz="2800" dirty="0"/>
          </a:p>
          <a:p>
            <a:r>
              <a:rPr lang="ru-RU" sz="2800" dirty="0"/>
              <a:t>1.Чистым пинцетом попробуйте вытащить занозу.</a:t>
            </a:r>
          </a:p>
          <a:p>
            <a:r>
              <a:rPr lang="ru-RU" sz="2800" dirty="0"/>
              <a:t>- Если не удаётся захватить занозу пинцетом -</a:t>
            </a:r>
          </a:p>
          <a:p>
            <a:r>
              <a:rPr lang="ru-RU" sz="2800" dirty="0"/>
              <a:t>приподнимите кончик занозы иголкой</a:t>
            </a:r>
          </a:p>
          <a:p>
            <a:r>
              <a:rPr lang="ru-RU" sz="2800" dirty="0"/>
              <a:t>- Желательно вытянуть занозу сразу, иначе возникнет</a:t>
            </a:r>
          </a:p>
          <a:p>
            <a:r>
              <a:rPr lang="ru-RU" sz="2800" dirty="0"/>
              <a:t>отёк, и сделать это потом будет сложнее</a:t>
            </a:r>
          </a:p>
          <a:p>
            <a:r>
              <a:rPr lang="ru-RU" sz="2800" dirty="0"/>
              <a:t>2.Обработайте рану, чтобы защитить её от</a:t>
            </a:r>
          </a:p>
          <a:p>
            <a:r>
              <a:rPr lang="ru-RU" sz="2800" dirty="0"/>
              <a:t>инфицирования. </a:t>
            </a:r>
          </a:p>
          <a:p>
            <a:r>
              <a:rPr lang="ru-RU" sz="2800" dirty="0"/>
              <a:t>Помазать кожу вокруг раны йодом,</a:t>
            </a:r>
          </a:p>
          <a:p>
            <a:r>
              <a:rPr lang="ru-RU" sz="2800" dirty="0"/>
              <a:t>зелёнкой или перекисью водорода.</a:t>
            </a:r>
          </a:p>
        </p:txBody>
      </p:sp>
    </p:spTree>
    <p:extLst>
      <p:ext uri="{BB962C8B-B14F-4D97-AF65-F5344CB8AC3E}">
        <p14:creationId xmlns:p14="http://schemas.microsoft.com/office/powerpoint/2010/main" val="3979853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87D6655C-1B72-42D8-B02A-BDF51FD78536}"/>
              </a:ext>
            </a:extLst>
          </p:cNvPr>
          <p:cNvPicPr>
            <a:picLocks noChangeAspect="1"/>
          </p:cNvPicPr>
          <p:nvPr/>
        </p:nvPicPr>
        <p:blipFill rotWithShape="1">
          <a:blip r:embed="rId2">
            <a:extLst>
              <a:ext uri="{28A0092B-C50C-407E-A947-70E740481C1C}">
                <a14:useLocalDpi xmlns:a14="http://schemas.microsoft.com/office/drawing/2010/main" val="0"/>
              </a:ext>
            </a:extLst>
          </a:blip>
          <a:srcRect l="38536" t="25842" r="16454" b="25042"/>
          <a:stretch/>
        </p:blipFill>
        <p:spPr>
          <a:xfrm>
            <a:off x="7336318" y="343185"/>
            <a:ext cx="4627983" cy="3368352"/>
          </a:xfrm>
          <a:prstGeom prst="rect">
            <a:avLst/>
          </a:prstGeom>
        </p:spPr>
      </p:pic>
      <p:sp>
        <p:nvSpPr>
          <p:cNvPr id="2" name="Прямоугольник 1">
            <a:extLst>
              <a:ext uri="{FF2B5EF4-FFF2-40B4-BE49-F238E27FC236}">
                <a16:creationId xmlns:a16="http://schemas.microsoft.com/office/drawing/2014/main" id="{4EFB53DC-9D76-4766-8197-5631A67FE290}"/>
              </a:ext>
            </a:extLst>
          </p:cNvPr>
          <p:cNvSpPr/>
          <p:nvPr/>
        </p:nvSpPr>
        <p:spPr>
          <a:xfrm>
            <a:off x="444759" y="149806"/>
            <a:ext cx="7383625" cy="4555093"/>
          </a:xfrm>
          <a:prstGeom prst="rect">
            <a:avLst/>
          </a:prstGeom>
        </p:spPr>
        <p:txBody>
          <a:bodyPr wrap="square">
            <a:spAutoFit/>
          </a:bodyPr>
          <a:lstStyle/>
          <a:p>
            <a:r>
              <a:rPr lang="ru-RU" sz="3200" dirty="0">
                <a:latin typeface="Bahnschrift Condensed" panose="020B0502040204020203" pitchFamily="34" charset="0"/>
              </a:rPr>
              <a:t>Укус клеща</a:t>
            </a:r>
          </a:p>
          <a:p>
            <a:endParaRPr lang="ru-RU" dirty="0"/>
          </a:p>
          <a:p>
            <a:r>
              <a:rPr lang="ru-RU" sz="2400" dirty="0"/>
              <a:t>Достать клеща можно пинцетом, ниткой или шприцом</a:t>
            </a:r>
          </a:p>
          <a:p>
            <a:r>
              <a:rPr lang="ru-RU" sz="2400" dirty="0"/>
              <a:t>1.- </a:t>
            </a:r>
            <a:r>
              <a:rPr lang="ru-RU" sz="2400" dirty="0">
                <a:solidFill>
                  <a:srgbClr val="FF0000"/>
                </a:solidFill>
              </a:rPr>
              <a:t>НЕ РАЗДАВИТЕ КЛЕЩА</a:t>
            </a:r>
          </a:p>
          <a:p>
            <a:r>
              <a:rPr lang="ru-RU" sz="2400" dirty="0"/>
              <a:t>- Если достаёте пинцетом, то не тяните, а</a:t>
            </a:r>
          </a:p>
          <a:p>
            <a:r>
              <a:rPr lang="ru-RU" sz="2400" dirty="0">
                <a:solidFill>
                  <a:srgbClr val="FF0000"/>
                </a:solidFill>
              </a:rPr>
              <a:t>ОТКРУЧИВАЙТЕ</a:t>
            </a:r>
            <a:r>
              <a:rPr lang="ru-RU" sz="2400" dirty="0"/>
              <a:t>!</a:t>
            </a:r>
          </a:p>
          <a:p>
            <a:r>
              <a:rPr lang="ru-RU" sz="2400" dirty="0"/>
              <a:t>- </a:t>
            </a:r>
            <a:r>
              <a:rPr lang="ru-RU" sz="2400" dirty="0">
                <a:solidFill>
                  <a:srgbClr val="FF0000"/>
                </a:solidFill>
              </a:rPr>
              <a:t>НЕ ВЫБРАСЫВАТЬ КЛЕЩА</a:t>
            </a:r>
            <a:r>
              <a:rPr lang="ru-RU" sz="2400" dirty="0"/>
              <a:t>! Его нужно будет взять с собой в больницу для анализов</a:t>
            </a:r>
          </a:p>
          <a:p>
            <a:endParaRPr lang="ru-RU" sz="2400" dirty="0"/>
          </a:p>
          <a:p>
            <a:r>
              <a:rPr lang="ru-RU" sz="2400" dirty="0"/>
              <a:t>2. Тщательно промойте место укуса мыльной водой</a:t>
            </a:r>
          </a:p>
          <a:p>
            <a:r>
              <a:rPr lang="ru-RU" sz="2400" dirty="0"/>
              <a:t>3. Обработайте место укуса йодом, зелёнкой, спиртом</a:t>
            </a:r>
          </a:p>
          <a:p>
            <a:r>
              <a:rPr lang="ru-RU" sz="2400" dirty="0"/>
              <a:t>4. Обратиться в больницу.</a:t>
            </a:r>
          </a:p>
        </p:txBody>
      </p:sp>
      <p:pic>
        <p:nvPicPr>
          <p:cNvPr id="5" name="Рисунок 4">
            <a:extLst>
              <a:ext uri="{FF2B5EF4-FFF2-40B4-BE49-F238E27FC236}">
                <a16:creationId xmlns:a16="http://schemas.microsoft.com/office/drawing/2014/main" id="{8CD732B9-3B42-44F8-97F2-A8C21E862D41}"/>
              </a:ext>
            </a:extLst>
          </p:cNvPr>
          <p:cNvPicPr>
            <a:picLocks noChangeAspect="1"/>
          </p:cNvPicPr>
          <p:nvPr/>
        </p:nvPicPr>
        <p:blipFill>
          <a:blip r:embed="rId3"/>
          <a:stretch>
            <a:fillRect/>
          </a:stretch>
        </p:blipFill>
        <p:spPr>
          <a:xfrm>
            <a:off x="7747212" y="3773893"/>
            <a:ext cx="3526278" cy="2677538"/>
          </a:xfrm>
          <a:prstGeom prst="rect">
            <a:avLst/>
          </a:prstGeom>
        </p:spPr>
      </p:pic>
    </p:spTree>
    <p:extLst>
      <p:ext uri="{BB962C8B-B14F-4D97-AF65-F5344CB8AC3E}">
        <p14:creationId xmlns:p14="http://schemas.microsoft.com/office/powerpoint/2010/main" val="3189796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88F86E6D-90CB-452C-B3FA-9248501E0567}"/>
              </a:ext>
            </a:extLst>
          </p:cNvPr>
          <p:cNvSpPr/>
          <p:nvPr/>
        </p:nvSpPr>
        <p:spPr>
          <a:xfrm>
            <a:off x="183501" y="155645"/>
            <a:ext cx="8521960" cy="5509200"/>
          </a:xfrm>
          <a:prstGeom prst="rect">
            <a:avLst/>
          </a:prstGeom>
        </p:spPr>
        <p:txBody>
          <a:bodyPr wrap="square">
            <a:spAutoFit/>
          </a:bodyPr>
          <a:lstStyle/>
          <a:p>
            <a:r>
              <a:rPr lang="ru-RU" sz="3200" dirty="0">
                <a:latin typeface="Bahnschrift Condensed" panose="020B0502040204020203" pitchFamily="34" charset="0"/>
              </a:rPr>
              <a:t>Укус ос и пчёл</a:t>
            </a:r>
          </a:p>
          <a:p>
            <a:endParaRPr lang="ru-RU" sz="3200" dirty="0">
              <a:latin typeface="Bahnschrift Condensed" panose="020B0502040204020203" pitchFamily="34" charset="0"/>
            </a:endParaRPr>
          </a:p>
          <a:p>
            <a:r>
              <a:rPr lang="ru-RU" sz="2400" dirty="0"/>
              <a:t>1. Вытянуть жало пинцетом,</a:t>
            </a:r>
          </a:p>
          <a:p>
            <a:r>
              <a:rPr lang="ru-RU" sz="2400" dirty="0"/>
              <a:t>который должен быть в аптечке. Если есть покраснение и сыпь на коже, зуд, бледность, чихание,</a:t>
            </a:r>
          </a:p>
          <a:p>
            <a:r>
              <a:rPr lang="ru-RU" sz="2400" dirty="0"/>
              <a:t>кашель, тошнота, отёчность,</a:t>
            </a:r>
          </a:p>
          <a:p>
            <a:r>
              <a:rPr lang="ru-RU" sz="2400" dirty="0"/>
              <a:t>удушье - </a:t>
            </a:r>
            <a:r>
              <a:rPr lang="ru-RU" sz="2400" dirty="0">
                <a:solidFill>
                  <a:srgbClr val="FF0000"/>
                </a:solidFill>
              </a:rPr>
              <a:t>это ОСТРАЯ </a:t>
            </a:r>
            <a:r>
              <a:rPr lang="ru-RU" sz="2400" dirty="0"/>
              <a:t>аллергическая реакция.</a:t>
            </a:r>
          </a:p>
          <a:p>
            <a:endParaRPr lang="ru-RU" sz="2400" dirty="0"/>
          </a:p>
          <a:p>
            <a:r>
              <a:rPr lang="ru-RU" sz="2400" dirty="0"/>
              <a:t>2. Если есть признаки аллергии вызвать СМП!</a:t>
            </a:r>
          </a:p>
          <a:p>
            <a:r>
              <a:rPr lang="ru-RU" sz="2400" dirty="0"/>
              <a:t>3. Приложить к ране холод, чтобы уменьшить отёк и снизить боль.</a:t>
            </a:r>
          </a:p>
          <a:p>
            <a:r>
              <a:rPr lang="ru-RU" sz="2400" dirty="0"/>
              <a:t>4. Срочно вызвать СМП, если оса или пчела укусила в глаз, губы, рот или язык, так как отёк в этих местах может быть </a:t>
            </a:r>
            <a:r>
              <a:rPr lang="ru-RU" sz="2400" dirty="0">
                <a:solidFill>
                  <a:srgbClr val="FF0000"/>
                </a:solidFill>
              </a:rPr>
              <a:t>ОПАСЕН</a:t>
            </a:r>
            <a:r>
              <a:rPr lang="ru-RU" sz="2400" dirty="0"/>
              <a:t> для жизни</a:t>
            </a:r>
          </a:p>
        </p:txBody>
      </p:sp>
      <p:pic>
        <p:nvPicPr>
          <p:cNvPr id="4" name="Рисунок 3">
            <a:extLst>
              <a:ext uri="{FF2B5EF4-FFF2-40B4-BE49-F238E27FC236}">
                <a16:creationId xmlns:a16="http://schemas.microsoft.com/office/drawing/2014/main" id="{956E6B80-99F9-412B-9B40-AFA64E3B1C9A}"/>
              </a:ext>
            </a:extLst>
          </p:cNvPr>
          <p:cNvPicPr>
            <a:picLocks noChangeAspect="1"/>
          </p:cNvPicPr>
          <p:nvPr/>
        </p:nvPicPr>
        <p:blipFill>
          <a:blip r:embed="rId2"/>
          <a:stretch>
            <a:fillRect/>
          </a:stretch>
        </p:blipFill>
        <p:spPr>
          <a:xfrm>
            <a:off x="8295234" y="1972611"/>
            <a:ext cx="3814570" cy="2562067"/>
          </a:xfrm>
          <a:prstGeom prst="rect">
            <a:avLst/>
          </a:prstGeom>
        </p:spPr>
      </p:pic>
    </p:spTree>
    <p:extLst>
      <p:ext uri="{BB962C8B-B14F-4D97-AF65-F5344CB8AC3E}">
        <p14:creationId xmlns:p14="http://schemas.microsoft.com/office/powerpoint/2010/main" val="1465041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3B3851D6-F8C5-4EAF-8381-0515DB5577C3}"/>
              </a:ext>
            </a:extLst>
          </p:cNvPr>
          <p:cNvSpPr/>
          <p:nvPr/>
        </p:nvSpPr>
        <p:spPr>
          <a:xfrm>
            <a:off x="398107" y="74645"/>
            <a:ext cx="6096000" cy="4185761"/>
          </a:xfrm>
          <a:prstGeom prst="rect">
            <a:avLst/>
          </a:prstGeom>
        </p:spPr>
        <p:txBody>
          <a:bodyPr>
            <a:spAutoFit/>
          </a:bodyPr>
          <a:lstStyle/>
          <a:p>
            <a:r>
              <a:rPr lang="ru-RU" sz="3200" dirty="0">
                <a:latin typeface="Bahnschrift Condensed" panose="020B0502040204020203" pitchFamily="34" charset="0"/>
              </a:rPr>
              <a:t>Трудно дышать. Что делать?</a:t>
            </a:r>
          </a:p>
          <a:p>
            <a:endParaRPr lang="ru-RU" dirty="0">
              <a:latin typeface="Bahnschrift Condensed" panose="020B0502040204020203" pitchFamily="34" charset="0"/>
            </a:endParaRPr>
          </a:p>
          <a:p>
            <a:endParaRPr lang="ru-RU" sz="1600" dirty="0">
              <a:latin typeface="Montserrat-Regular"/>
            </a:endParaRPr>
          </a:p>
          <a:p>
            <a:endParaRPr lang="ru-RU" sz="1600" dirty="0">
              <a:latin typeface="Montserrat-Regular"/>
            </a:endParaRPr>
          </a:p>
          <a:p>
            <a:endParaRPr lang="ru-RU" sz="1600" dirty="0">
              <a:latin typeface="Montserrat-Regular"/>
            </a:endParaRPr>
          </a:p>
          <a:p>
            <a:r>
              <a:rPr lang="ru-RU" sz="2800" dirty="0">
                <a:latin typeface="Montserrat-Regular"/>
              </a:rPr>
              <a:t>Возможные причины:</a:t>
            </a:r>
          </a:p>
          <a:p>
            <a:r>
              <a:rPr lang="ru-RU" sz="2800" dirty="0">
                <a:latin typeface="Montserrat-Regular"/>
              </a:rPr>
              <a:t>- Сердечный приступ</a:t>
            </a:r>
          </a:p>
          <a:p>
            <a:r>
              <a:rPr lang="ru-RU" sz="2800" dirty="0">
                <a:latin typeface="Montserrat-Regular"/>
              </a:rPr>
              <a:t>- Тепловой удар</a:t>
            </a:r>
          </a:p>
          <a:p>
            <a:r>
              <a:rPr lang="ru-RU" sz="2800" dirty="0">
                <a:latin typeface="Montserrat-Regular"/>
              </a:rPr>
              <a:t>- Аллергия</a:t>
            </a:r>
          </a:p>
          <a:p>
            <a:r>
              <a:rPr lang="ru-RU" sz="2800" dirty="0">
                <a:latin typeface="Montserrat-Regular"/>
              </a:rPr>
              <a:t>- Астма</a:t>
            </a:r>
          </a:p>
          <a:p>
            <a:r>
              <a:rPr lang="ru-RU" sz="2800" dirty="0">
                <a:latin typeface="Montserrat-Regular"/>
              </a:rPr>
              <a:t>- Подавился</a:t>
            </a:r>
          </a:p>
        </p:txBody>
      </p:sp>
      <p:sp>
        <p:nvSpPr>
          <p:cNvPr id="3" name="Прямоугольник 2">
            <a:extLst>
              <a:ext uri="{FF2B5EF4-FFF2-40B4-BE49-F238E27FC236}">
                <a16:creationId xmlns:a16="http://schemas.microsoft.com/office/drawing/2014/main" id="{15AD8C0A-ECAA-47F9-8F47-1A7E8F2FF18B}"/>
              </a:ext>
            </a:extLst>
          </p:cNvPr>
          <p:cNvSpPr/>
          <p:nvPr/>
        </p:nvSpPr>
        <p:spPr>
          <a:xfrm>
            <a:off x="5436636" y="351643"/>
            <a:ext cx="6357257" cy="1815882"/>
          </a:xfrm>
          <a:prstGeom prst="rect">
            <a:avLst/>
          </a:prstGeom>
        </p:spPr>
        <p:txBody>
          <a:bodyPr wrap="square">
            <a:spAutoFit/>
          </a:bodyPr>
          <a:lstStyle/>
          <a:p>
            <a:r>
              <a:rPr lang="ru-RU" sz="2800" dirty="0">
                <a:latin typeface="OpenSans-Regular"/>
              </a:rPr>
              <a:t>Усадить/уложить человека</a:t>
            </a:r>
          </a:p>
          <a:p>
            <a:r>
              <a:rPr lang="ru-RU" sz="2800" dirty="0">
                <a:latin typeface="OpenSans-Regular"/>
              </a:rPr>
              <a:t>Обеспечить доступ кислорода</a:t>
            </a:r>
          </a:p>
          <a:p>
            <a:r>
              <a:rPr lang="ru-RU" sz="2800" dirty="0">
                <a:latin typeface="OpenSans-Regular"/>
              </a:rPr>
              <a:t>Если дыхание не восстанавливается - вызвать СМП</a:t>
            </a:r>
            <a:endParaRPr lang="ru-RU" sz="2800" dirty="0"/>
          </a:p>
        </p:txBody>
      </p:sp>
      <p:pic>
        <p:nvPicPr>
          <p:cNvPr id="5" name="Рисунок 4">
            <a:extLst>
              <a:ext uri="{FF2B5EF4-FFF2-40B4-BE49-F238E27FC236}">
                <a16:creationId xmlns:a16="http://schemas.microsoft.com/office/drawing/2014/main" id="{F1E24E9D-09DB-4DA6-A9AC-E1336E29E9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6107" y="1415064"/>
            <a:ext cx="7669175" cy="5368291"/>
          </a:xfrm>
          <a:prstGeom prst="rect">
            <a:avLst/>
          </a:prstGeom>
        </p:spPr>
      </p:pic>
    </p:spTree>
    <p:extLst>
      <p:ext uri="{BB962C8B-B14F-4D97-AF65-F5344CB8AC3E}">
        <p14:creationId xmlns:p14="http://schemas.microsoft.com/office/powerpoint/2010/main" val="2069798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C8B4052F-45A8-436B-BC09-F6169D1B91C8}"/>
              </a:ext>
            </a:extLst>
          </p:cNvPr>
          <p:cNvPicPr>
            <a:picLocks noChangeAspect="1"/>
          </p:cNvPicPr>
          <p:nvPr/>
        </p:nvPicPr>
        <p:blipFill rotWithShape="1">
          <a:blip r:embed="rId2"/>
          <a:srcRect l="10780"/>
          <a:stretch/>
        </p:blipFill>
        <p:spPr>
          <a:xfrm>
            <a:off x="6494106" y="2801286"/>
            <a:ext cx="4995104" cy="3401467"/>
          </a:xfrm>
          <a:prstGeom prst="rect">
            <a:avLst/>
          </a:prstGeom>
        </p:spPr>
      </p:pic>
      <p:sp>
        <p:nvSpPr>
          <p:cNvPr id="2" name="Прямоугольник 1">
            <a:extLst>
              <a:ext uri="{FF2B5EF4-FFF2-40B4-BE49-F238E27FC236}">
                <a16:creationId xmlns:a16="http://schemas.microsoft.com/office/drawing/2014/main" id="{515C0EBE-68E2-435B-A116-493209B232CB}"/>
              </a:ext>
            </a:extLst>
          </p:cNvPr>
          <p:cNvSpPr/>
          <p:nvPr/>
        </p:nvSpPr>
        <p:spPr>
          <a:xfrm>
            <a:off x="379444" y="100853"/>
            <a:ext cx="7271658" cy="5109091"/>
          </a:xfrm>
          <a:prstGeom prst="rect">
            <a:avLst/>
          </a:prstGeom>
        </p:spPr>
        <p:txBody>
          <a:bodyPr wrap="square">
            <a:spAutoFit/>
          </a:bodyPr>
          <a:lstStyle/>
          <a:p>
            <a:r>
              <a:rPr lang="ru-RU" sz="3200" dirty="0">
                <a:latin typeface="Bahnschrift Condensed" panose="020B0502040204020203" pitchFamily="34" charset="0"/>
              </a:rPr>
              <a:t>Вывих ноги</a:t>
            </a:r>
          </a:p>
          <a:p>
            <a:endParaRPr lang="ru-RU" sz="3200" dirty="0">
              <a:latin typeface="Bahnschrift Condensed" panose="020B0502040204020203" pitchFamily="34" charset="0"/>
            </a:endParaRPr>
          </a:p>
          <a:p>
            <a:r>
              <a:rPr lang="ru-RU" sz="2800" dirty="0">
                <a:latin typeface="OpenSans-Regular"/>
              </a:rPr>
              <a:t>Признаки:</a:t>
            </a:r>
          </a:p>
          <a:p>
            <a:r>
              <a:rPr lang="ru-RU" sz="2400" dirty="0">
                <a:latin typeface="OpenSans-Regular"/>
              </a:rPr>
              <a:t>Неестественное положение бедра, колена или стопы, острая боль, нельзя согнуть ногу.</a:t>
            </a:r>
          </a:p>
          <a:p>
            <a:endParaRPr lang="ru-RU" sz="2400" dirty="0">
              <a:latin typeface="OpenSans-Regular"/>
            </a:endParaRPr>
          </a:p>
          <a:p>
            <a:r>
              <a:rPr lang="ru-RU" sz="2400" dirty="0">
                <a:latin typeface="OpenSans-Regular"/>
              </a:rPr>
              <a:t>1. НЕ пытаться вправить вывих</a:t>
            </a:r>
          </a:p>
          <a:p>
            <a:r>
              <a:rPr lang="ru-RU" sz="2400" dirty="0">
                <a:latin typeface="OpenSans-Regular"/>
              </a:rPr>
              <a:t>2. Обездвижить пострадавшего</a:t>
            </a:r>
          </a:p>
          <a:p>
            <a:r>
              <a:rPr lang="ru-RU" sz="2400" dirty="0">
                <a:latin typeface="OpenSans-Regular"/>
              </a:rPr>
              <a:t>3. Вызвать СМП</a:t>
            </a:r>
          </a:p>
          <a:p>
            <a:r>
              <a:rPr lang="ru-RU" sz="2400" dirty="0">
                <a:latin typeface="OpenSans-Regular"/>
              </a:rPr>
              <a:t>5. Приложить холод к суставу через платок</a:t>
            </a:r>
          </a:p>
          <a:p>
            <a:r>
              <a:rPr lang="ru-RU" sz="2400" dirty="0">
                <a:latin typeface="OpenSans-Regular"/>
              </a:rPr>
              <a:t>Если нет возможности вызвать СМП - сделать шину</a:t>
            </a:r>
          </a:p>
          <a:p>
            <a:r>
              <a:rPr lang="ru-RU" sz="2400" dirty="0">
                <a:latin typeface="OpenSans-Regular"/>
              </a:rPr>
              <a:t>для фиксации ноги</a:t>
            </a:r>
          </a:p>
          <a:p>
            <a:endParaRPr lang="ru-RU" dirty="0"/>
          </a:p>
        </p:txBody>
      </p:sp>
    </p:spTree>
    <p:extLst>
      <p:ext uri="{BB962C8B-B14F-4D97-AF65-F5344CB8AC3E}">
        <p14:creationId xmlns:p14="http://schemas.microsoft.com/office/powerpoint/2010/main" val="2896923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9FAC2B97-0C46-4E49-8C9F-DF879468C663}"/>
              </a:ext>
            </a:extLst>
          </p:cNvPr>
          <p:cNvPicPr>
            <a:picLocks noChangeAspect="1"/>
          </p:cNvPicPr>
          <p:nvPr/>
        </p:nvPicPr>
        <p:blipFill rotWithShape="1">
          <a:blip r:embed="rId2">
            <a:extLst>
              <a:ext uri="{28A0092B-C50C-407E-A947-70E740481C1C}">
                <a14:useLocalDpi xmlns:a14="http://schemas.microsoft.com/office/drawing/2010/main" val="0"/>
              </a:ext>
            </a:extLst>
          </a:blip>
          <a:srcRect l="8322" t="7066" r="6508" b="2037"/>
          <a:stretch/>
        </p:blipFill>
        <p:spPr>
          <a:xfrm>
            <a:off x="3592284" y="1892627"/>
            <a:ext cx="4488025" cy="4796307"/>
          </a:xfrm>
          <a:prstGeom prst="rect">
            <a:avLst/>
          </a:prstGeom>
        </p:spPr>
      </p:pic>
      <p:sp>
        <p:nvSpPr>
          <p:cNvPr id="2" name="TextBox 1">
            <a:extLst>
              <a:ext uri="{FF2B5EF4-FFF2-40B4-BE49-F238E27FC236}">
                <a16:creationId xmlns:a16="http://schemas.microsoft.com/office/drawing/2014/main" id="{3D8421E8-FF04-400B-A429-D471982825A1}"/>
              </a:ext>
            </a:extLst>
          </p:cNvPr>
          <p:cNvSpPr txBox="1"/>
          <p:nvPr/>
        </p:nvSpPr>
        <p:spPr>
          <a:xfrm>
            <a:off x="2507575" y="914057"/>
            <a:ext cx="7176850" cy="923330"/>
          </a:xfrm>
          <a:prstGeom prst="rect">
            <a:avLst/>
          </a:prstGeom>
          <a:noFill/>
        </p:spPr>
        <p:txBody>
          <a:bodyPr wrap="square" rtlCol="0">
            <a:spAutoFit/>
          </a:bodyPr>
          <a:lstStyle/>
          <a:p>
            <a:r>
              <a:rPr lang="ru-RU" sz="5400" dirty="0">
                <a:latin typeface="Bahnschrift Condensed" panose="020B0502040204020203" pitchFamily="34" charset="0"/>
              </a:rPr>
              <a:t>Что такое «Первая помощь»?</a:t>
            </a:r>
          </a:p>
        </p:txBody>
      </p:sp>
    </p:spTree>
    <p:extLst>
      <p:ext uri="{BB962C8B-B14F-4D97-AF65-F5344CB8AC3E}">
        <p14:creationId xmlns:p14="http://schemas.microsoft.com/office/powerpoint/2010/main" val="2710967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22CCF86A-2A6E-4431-AB7B-C46F7B435287}"/>
              </a:ext>
            </a:extLst>
          </p:cNvPr>
          <p:cNvPicPr>
            <a:picLocks noChangeAspect="1"/>
          </p:cNvPicPr>
          <p:nvPr/>
        </p:nvPicPr>
        <p:blipFill>
          <a:blip r:embed="rId2"/>
          <a:stretch>
            <a:fillRect/>
          </a:stretch>
        </p:blipFill>
        <p:spPr>
          <a:xfrm>
            <a:off x="6027814" y="89442"/>
            <a:ext cx="5753401" cy="2353867"/>
          </a:xfrm>
          <a:prstGeom prst="rect">
            <a:avLst/>
          </a:prstGeom>
        </p:spPr>
      </p:pic>
      <p:pic>
        <p:nvPicPr>
          <p:cNvPr id="4" name="Рисунок 3">
            <a:extLst>
              <a:ext uri="{FF2B5EF4-FFF2-40B4-BE49-F238E27FC236}">
                <a16:creationId xmlns:a16="http://schemas.microsoft.com/office/drawing/2014/main" id="{43A95B9C-146A-47C5-9D59-B40B8CCC25BD}"/>
              </a:ext>
            </a:extLst>
          </p:cNvPr>
          <p:cNvPicPr>
            <a:picLocks noChangeAspect="1"/>
          </p:cNvPicPr>
          <p:nvPr/>
        </p:nvPicPr>
        <p:blipFill rotWithShape="1">
          <a:blip r:embed="rId3"/>
          <a:srcRect b="8954"/>
          <a:stretch/>
        </p:blipFill>
        <p:spPr>
          <a:xfrm>
            <a:off x="6027814" y="3702210"/>
            <a:ext cx="5779201" cy="3066348"/>
          </a:xfrm>
          <a:prstGeom prst="rect">
            <a:avLst/>
          </a:prstGeom>
        </p:spPr>
      </p:pic>
      <p:sp>
        <p:nvSpPr>
          <p:cNvPr id="2" name="Прямоугольник 1">
            <a:extLst>
              <a:ext uri="{FF2B5EF4-FFF2-40B4-BE49-F238E27FC236}">
                <a16:creationId xmlns:a16="http://schemas.microsoft.com/office/drawing/2014/main" id="{B77E073A-DC5C-418D-B0FE-D776CECD26BD}"/>
              </a:ext>
            </a:extLst>
          </p:cNvPr>
          <p:cNvSpPr/>
          <p:nvPr/>
        </p:nvSpPr>
        <p:spPr>
          <a:xfrm>
            <a:off x="230153" y="242706"/>
            <a:ext cx="8783217" cy="4401205"/>
          </a:xfrm>
          <a:prstGeom prst="rect">
            <a:avLst/>
          </a:prstGeom>
        </p:spPr>
        <p:txBody>
          <a:bodyPr wrap="square">
            <a:spAutoFit/>
          </a:bodyPr>
          <a:lstStyle/>
          <a:p>
            <a:r>
              <a:rPr lang="ru-RU" sz="3200" dirty="0">
                <a:latin typeface="Bahnschrift Condensed" panose="020B0502040204020203" pitchFamily="34" charset="0"/>
              </a:rPr>
              <a:t>Как сделать шину для фиксации ноги?</a:t>
            </a:r>
          </a:p>
          <a:p>
            <a:endParaRPr lang="ru-RU" sz="3200" dirty="0">
              <a:latin typeface="Bahnschrift Condensed" panose="020B0502040204020203" pitchFamily="34" charset="0"/>
            </a:endParaRPr>
          </a:p>
          <a:p>
            <a:r>
              <a:rPr lang="ru-RU" sz="2400" dirty="0"/>
              <a:t>- Шину можно сделать из доски, палки,</a:t>
            </a:r>
          </a:p>
          <a:p>
            <a:r>
              <a:rPr lang="ru-RU" sz="2400" dirty="0"/>
              <a:t>лыжи, плотного картона и т.д.</a:t>
            </a:r>
          </a:p>
          <a:p>
            <a:endParaRPr lang="ru-RU" sz="2400" dirty="0"/>
          </a:p>
          <a:p>
            <a:r>
              <a:rPr lang="ru-RU" sz="2400" dirty="0"/>
              <a:t>- Под шину подложить вату, марлю, одежду и т.п.</a:t>
            </a:r>
          </a:p>
          <a:p>
            <a:r>
              <a:rPr lang="ru-RU" sz="2400" dirty="0"/>
              <a:t>- Наложить шину так, чтоб она не позволяла ноге двигаться</a:t>
            </a:r>
          </a:p>
          <a:p>
            <a:r>
              <a:rPr lang="ru-RU" sz="2400" dirty="0"/>
              <a:t>- Можно также привязать травмированную ногу к здоровой ноге</a:t>
            </a:r>
          </a:p>
          <a:p>
            <a:r>
              <a:rPr lang="ru-RU" sz="2400" dirty="0"/>
              <a:t>(выше и ниже травмы).</a:t>
            </a:r>
          </a:p>
          <a:p>
            <a:endParaRPr lang="ru-RU" sz="2400" dirty="0"/>
          </a:p>
          <a:p>
            <a:r>
              <a:rPr lang="ru-RU" sz="2400" dirty="0"/>
              <a:t>Транспортировать человека в лежачем положении.</a:t>
            </a:r>
          </a:p>
        </p:txBody>
      </p:sp>
    </p:spTree>
    <p:extLst>
      <p:ext uri="{BB962C8B-B14F-4D97-AF65-F5344CB8AC3E}">
        <p14:creationId xmlns:p14="http://schemas.microsoft.com/office/powerpoint/2010/main" val="820989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AF988CFA-E903-4136-948A-62CEB5A6785A}"/>
              </a:ext>
            </a:extLst>
          </p:cNvPr>
          <p:cNvSpPr/>
          <p:nvPr/>
        </p:nvSpPr>
        <p:spPr>
          <a:xfrm>
            <a:off x="482081" y="74645"/>
            <a:ext cx="7616889" cy="5324535"/>
          </a:xfrm>
          <a:prstGeom prst="rect">
            <a:avLst/>
          </a:prstGeom>
        </p:spPr>
        <p:txBody>
          <a:bodyPr wrap="square">
            <a:spAutoFit/>
          </a:bodyPr>
          <a:lstStyle/>
          <a:p>
            <a:r>
              <a:rPr lang="ru-RU" sz="3600" dirty="0">
                <a:latin typeface="Bahnschrift Condensed" panose="020B0502040204020203" pitchFamily="34" charset="0"/>
              </a:rPr>
              <a:t>Вывих руки</a:t>
            </a:r>
          </a:p>
          <a:p>
            <a:endParaRPr lang="ru-RU" sz="3600" dirty="0">
              <a:latin typeface="Bahnschrift Condensed" panose="020B0502040204020203" pitchFamily="34" charset="0"/>
            </a:endParaRPr>
          </a:p>
          <a:p>
            <a:r>
              <a:rPr lang="ru-RU" sz="2800" dirty="0"/>
              <a:t>Признаки:</a:t>
            </a:r>
          </a:p>
          <a:p>
            <a:r>
              <a:rPr lang="ru-RU" sz="2400" dirty="0"/>
              <a:t>Неестественное положение плеча, локтя или </a:t>
            </a:r>
          </a:p>
          <a:p>
            <a:r>
              <a:rPr lang="ru-RU" sz="2400" dirty="0"/>
              <a:t>кисти, острая боль, нельзя согнуть руку.</a:t>
            </a:r>
          </a:p>
          <a:p>
            <a:endParaRPr lang="ru-RU" sz="2400" dirty="0"/>
          </a:p>
          <a:p>
            <a:r>
              <a:rPr lang="ru-RU" sz="2400" dirty="0"/>
              <a:t>1. НЕ пытаться вправить руку!</a:t>
            </a:r>
          </a:p>
          <a:p>
            <a:r>
              <a:rPr lang="ru-RU" sz="2400" dirty="0"/>
              <a:t>2. Обездвижить пострадавшего</a:t>
            </a:r>
          </a:p>
          <a:p>
            <a:r>
              <a:rPr lang="ru-RU" sz="2400" dirty="0"/>
              <a:t>3. Вызвать СМП</a:t>
            </a:r>
          </a:p>
          <a:p>
            <a:r>
              <a:rPr lang="ru-RU" sz="2400" dirty="0"/>
              <a:t>4. Приложить холод к больному месту через платок</a:t>
            </a:r>
          </a:p>
          <a:p>
            <a:r>
              <a:rPr lang="ru-RU" sz="2400" dirty="0"/>
              <a:t>Если нет возможности вызвать/ждать СМП -</a:t>
            </a:r>
          </a:p>
          <a:p>
            <a:r>
              <a:rPr lang="ru-RU" sz="2400" dirty="0"/>
              <a:t>сделайте повязку для транспортировки или</a:t>
            </a:r>
          </a:p>
          <a:p>
            <a:r>
              <a:rPr lang="ru-RU" sz="2400" dirty="0"/>
              <a:t>наложите шину</a:t>
            </a:r>
          </a:p>
        </p:txBody>
      </p:sp>
      <p:pic>
        <p:nvPicPr>
          <p:cNvPr id="4" name="Рисунок 3">
            <a:extLst>
              <a:ext uri="{FF2B5EF4-FFF2-40B4-BE49-F238E27FC236}">
                <a16:creationId xmlns:a16="http://schemas.microsoft.com/office/drawing/2014/main" id="{3B8D8755-4C21-498F-9919-471F247287D1}"/>
              </a:ext>
            </a:extLst>
          </p:cNvPr>
          <p:cNvPicPr>
            <a:picLocks noChangeAspect="1"/>
          </p:cNvPicPr>
          <p:nvPr/>
        </p:nvPicPr>
        <p:blipFill rotWithShape="1">
          <a:blip r:embed="rId2">
            <a:extLst>
              <a:ext uri="{28A0092B-C50C-407E-A947-70E740481C1C}">
                <a14:useLocalDpi xmlns:a14="http://schemas.microsoft.com/office/drawing/2010/main" val="0"/>
              </a:ext>
            </a:extLst>
          </a:blip>
          <a:srcRect r="39435" b="54101"/>
          <a:stretch/>
        </p:blipFill>
        <p:spPr>
          <a:xfrm>
            <a:off x="6969568" y="531846"/>
            <a:ext cx="4905192" cy="2355756"/>
          </a:xfrm>
          <a:prstGeom prst="rect">
            <a:avLst/>
          </a:prstGeom>
        </p:spPr>
      </p:pic>
      <p:pic>
        <p:nvPicPr>
          <p:cNvPr id="6" name="Рисунок 5">
            <a:extLst>
              <a:ext uri="{FF2B5EF4-FFF2-40B4-BE49-F238E27FC236}">
                <a16:creationId xmlns:a16="http://schemas.microsoft.com/office/drawing/2014/main" id="{C21ECFE5-A864-48D3-9C24-FD8A9B8C6E0A}"/>
              </a:ext>
            </a:extLst>
          </p:cNvPr>
          <p:cNvPicPr>
            <a:picLocks noChangeAspect="1"/>
          </p:cNvPicPr>
          <p:nvPr/>
        </p:nvPicPr>
        <p:blipFill rotWithShape="1">
          <a:blip r:embed="rId2">
            <a:extLst>
              <a:ext uri="{28A0092B-C50C-407E-A947-70E740481C1C}">
                <a14:useLocalDpi xmlns:a14="http://schemas.microsoft.com/office/drawing/2010/main" val="0"/>
              </a:ext>
            </a:extLst>
          </a:blip>
          <a:srcRect l="62768" r="-17331" b="54098"/>
          <a:stretch/>
        </p:blipFill>
        <p:spPr>
          <a:xfrm>
            <a:off x="8098970" y="3072217"/>
            <a:ext cx="4053762" cy="2142347"/>
          </a:xfrm>
          <a:prstGeom prst="rect">
            <a:avLst/>
          </a:prstGeom>
        </p:spPr>
      </p:pic>
    </p:spTree>
    <p:extLst>
      <p:ext uri="{BB962C8B-B14F-4D97-AF65-F5344CB8AC3E}">
        <p14:creationId xmlns:p14="http://schemas.microsoft.com/office/powerpoint/2010/main" val="40423280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993C9D68-A450-4FF8-8325-F63CA2843A13}"/>
              </a:ext>
            </a:extLst>
          </p:cNvPr>
          <p:cNvSpPr/>
          <p:nvPr/>
        </p:nvSpPr>
        <p:spPr>
          <a:xfrm>
            <a:off x="687932" y="188494"/>
            <a:ext cx="2015295" cy="584775"/>
          </a:xfrm>
          <a:prstGeom prst="rect">
            <a:avLst/>
          </a:prstGeom>
        </p:spPr>
        <p:txBody>
          <a:bodyPr wrap="none">
            <a:spAutoFit/>
          </a:bodyPr>
          <a:lstStyle/>
          <a:p>
            <a:r>
              <a:rPr lang="ru-RU" sz="3200" b="1" dirty="0">
                <a:latin typeface="Bahnschrift Condensed" panose="020B0502040204020203" pitchFamily="34" charset="0"/>
              </a:rPr>
              <a:t>Ранение глаз</a:t>
            </a:r>
            <a:endParaRPr lang="ru-RU" sz="3200" dirty="0">
              <a:latin typeface="Bahnschrift Condensed" panose="020B0502040204020203" pitchFamily="34" charset="0"/>
            </a:endParaRPr>
          </a:p>
        </p:txBody>
      </p:sp>
      <p:pic>
        <p:nvPicPr>
          <p:cNvPr id="6" name="Рисунок 5">
            <a:extLst>
              <a:ext uri="{FF2B5EF4-FFF2-40B4-BE49-F238E27FC236}">
                <a16:creationId xmlns:a16="http://schemas.microsoft.com/office/drawing/2014/main" id="{FC92FDD2-8531-4FB2-8AB9-AE6F3593A7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7549" y="1457001"/>
            <a:ext cx="3564295" cy="3943997"/>
          </a:xfrm>
          <a:prstGeom prst="rect">
            <a:avLst/>
          </a:prstGeom>
        </p:spPr>
      </p:pic>
      <p:sp>
        <p:nvSpPr>
          <p:cNvPr id="4" name="Прямоугольник 3">
            <a:extLst>
              <a:ext uri="{FF2B5EF4-FFF2-40B4-BE49-F238E27FC236}">
                <a16:creationId xmlns:a16="http://schemas.microsoft.com/office/drawing/2014/main" id="{EAF20190-6382-4482-9CFA-C4751FB2FF04}"/>
              </a:ext>
            </a:extLst>
          </p:cNvPr>
          <p:cNvSpPr/>
          <p:nvPr/>
        </p:nvSpPr>
        <p:spPr>
          <a:xfrm>
            <a:off x="314131" y="1324575"/>
            <a:ext cx="8334770" cy="4401205"/>
          </a:xfrm>
          <a:prstGeom prst="rect">
            <a:avLst/>
          </a:prstGeom>
        </p:spPr>
        <p:txBody>
          <a:bodyPr wrap="square">
            <a:spAutoFit/>
          </a:bodyPr>
          <a:lstStyle/>
          <a:p>
            <a:r>
              <a:rPr lang="ru-RU" sz="2800" dirty="0"/>
              <a:t>Самостоятельно извлекать инородные тела из глаза</a:t>
            </a:r>
          </a:p>
          <a:p>
            <a:r>
              <a:rPr lang="ru-RU" sz="2800" dirty="0"/>
              <a:t>нельзя! Это может ещё больше травмировать глаз!</a:t>
            </a:r>
          </a:p>
          <a:p>
            <a:r>
              <a:rPr lang="ru-RU" sz="2800" dirty="0"/>
              <a:t>1. Уложите или усадите пострадавшего, чтобы он не двигался</a:t>
            </a:r>
          </a:p>
          <a:p>
            <a:r>
              <a:rPr lang="ru-RU" sz="2800" dirty="0"/>
              <a:t>2. Промойте края глаза слабым раствором марганцовки,</a:t>
            </a:r>
          </a:p>
          <a:p>
            <a:r>
              <a:rPr lang="ru-RU" sz="2800" dirty="0"/>
              <a:t>фурацилина</a:t>
            </a:r>
          </a:p>
          <a:p>
            <a:r>
              <a:rPr lang="ru-RU" sz="2800" dirty="0"/>
              <a:t>3. Наложите повязку чтобы остановить кровотечение</a:t>
            </a:r>
          </a:p>
          <a:p>
            <a:r>
              <a:rPr lang="ru-RU" sz="2800" dirty="0"/>
              <a:t>(если есть) и предотвратить попадание инфекции</a:t>
            </a:r>
          </a:p>
          <a:p>
            <a:r>
              <a:rPr lang="ru-RU" sz="2800" dirty="0"/>
              <a:t>Вызвать СМП</a:t>
            </a:r>
          </a:p>
        </p:txBody>
      </p:sp>
    </p:spTree>
    <p:extLst>
      <p:ext uri="{BB962C8B-B14F-4D97-AF65-F5344CB8AC3E}">
        <p14:creationId xmlns:p14="http://schemas.microsoft.com/office/powerpoint/2010/main" val="26344309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E7818265-73E4-49A2-BD4B-343045E826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9314" y="3620277"/>
            <a:ext cx="4353371" cy="2601819"/>
          </a:xfrm>
          <a:prstGeom prst="rect">
            <a:avLst/>
          </a:prstGeom>
        </p:spPr>
      </p:pic>
      <p:sp>
        <p:nvSpPr>
          <p:cNvPr id="4" name="Прямоугольник 3">
            <a:extLst>
              <a:ext uri="{FF2B5EF4-FFF2-40B4-BE49-F238E27FC236}">
                <a16:creationId xmlns:a16="http://schemas.microsoft.com/office/drawing/2014/main" id="{85D24582-76A7-408D-917C-CF1324C98CF9}"/>
              </a:ext>
            </a:extLst>
          </p:cNvPr>
          <p:cNvSpPr/>
          <p:nvPr/>
        </p:nvSpPr>
        <p:spPr>
          <a:xfrm>
            <a:off x="1968759" y="737117"/>
            <a:ext cx="8322907" cy="3539430"/>
          </a:xfrm>
          <a:prstGeom prst="rect">
            <a:avLst/>
          </a:prstGeom>
        </p:spPr>
        <p:txBody>
          <a:bodyPr wrap="square">
            <a:spAutoFit/>
          </a:bodyPr>
          <a:lstStyle/>
          <a:p>
            <a:r>
              <a:rPr lang="ru-RU" sz="2800" dirty="0">
                <a:latin typeface="OpenSans-Regular"/>
              </a:rPr>
              <a:t>- Положите на глаз стерильную салфетку</a:t>
            </a:r>
          </a:p>
          <a:p>
            <a:r>
              <a:rPr lang="ru-RU" sz="2800" dirty="0">
                <a:latin typeface="OpenSans-Regular"/>
              </a:rPr>
              <a:t>- Перебинтуйте голову</a:t>
            </a:r>
          </a:p>
          <a:p>
            <a:r>
              <a:rPr lang="ru-RU" sz="2800" dirty="0">
                <a:latin typeface="OpenSans-Regular"/>
              </a:rPr>
              <a:t>- Закрепите повязку булавкой или пластырем</a:t>
            </a:r>
          </a:p>
          <a:p>
            <a:r>
              <a:rPr lang="ru-RU" sz="2800" dirty="0">
                <a:latin typeface="OpenSans-Regular"/>
              </a:rPr>
              <a:t>- Если повязка пропиталась кровью -</a:t>
            </a:r>
          </a:p>
          <a:p>
            <a:r>
              <a:rPr lang="ru-RU" sz="2800" dirty="0">
                <a:solidFill>
                  <a:srgbClr val="FF0000"/>
                </a:solidFill>
                <a:latin typeface="OpenSans-Regular"/>
              </a:rPr>
              <a:t>НЕ СНИМАТЬ</a:t>
            </a:r>
            <a:r>
              <a:rPr lang="ru-RU" sz="2800" dirty="0">
                <a:latin typeface="OpenSans-Regular"/>
              </a:rPr>
              <a:t> повязку, наложить</a:t>
            </a:r>
          </a:p>
          <a:p>
            <a:r>
              <a:rPr lang="ru-RU" sz="2800" dirty="0">
                <a:latin typeface="OpenSans-Regular"/>
              </a:rPr>
              <a:t>поверх новую</a:t>
            </a:r>
          </a:p>
          <a:p>
            <a:r>
              <a:rPr lang="ru-RU" sz="2800" dirty="0">
                <a:latin typeface="OpenSans-Regular"/>
              </a:rPr>
              <a:t>- Наложить повязку нужно на оба глаза, даже на здоровый</a:t>
            </a:r>
            <a:endParaRPr lang="ru-RU" sz="2800" dirty="0"/>
          </a:p>
        </p:txBody>
      </p:sp>
    </p:spTree>
    <p:extLst>
      <p:ext uri="{BB962C8B-B14F-4D97-AF65-F5344CB8AC3E}">
        <p14:creationId xmlns:p14="http://schemas.microsoft.com/office/powerpoint/2010/main" val="17517729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5AE6024B-9919-439C-A0B8-DE507735BD7E}"/>
              </a:ext>
            </a:extLst>
          </p:cNvPr>
          <p:cNvSpPr/>
          <p:nvPr/>
        </p:nvSpPr>
        <p:spPr>
          <a:xfrm>
            <a:off x="495239" y="121012"/>
            <a:ext cx="3586238" cy="646331"/>
          </a:xfrm>
          <a:prstGeom prst="rect">
            <a:avLst/>
          </a:prstGeom>
        </p:spPr>
        <p:txBody>
          <a:bodyPr wrap="none">
            <a:spAutoFit/>
          </a:bodyPr>
          <a:lstStyle/>
          <a:p>
            <a:r>
              <a:rPr lang="ru-RU" sz="3600" dirty="0">
                <a:latin typeface="Bahnschrift Condensed" panose="020B0502040204020203" pitchFamily="34" charset="0"/>
              </a:rPr>
              <a:t>Кровотечение из руки</a:t>
            </a:r>
            <a:endParaRPr lang="ru-RU" sz="1200" dirty="0">
              <a:latin typeface="Bahnschrift Condensed" panose="020B0502040204020203" pitchFamily="34" charset="0"/>
            </a:endParaRPr>
          </a:p>
        </p:txBody>
      </p:sp>
      <p:sp>
        <p:nvSpPr>
          <p:cNvPr id="3" name="Прямоугольник 2">
            <a:extLst>
              <a:ext uri="{FF2B5EF4-FFF2-40B4-BE49-F238E27FC236}">
                <a16:creationId xmlns:a16="http://schemas.microsoft.com/office/drawing/2014/main" id="{58718261-6B44-4DC9-96CD-58E693A19A5E}"/>
              </a:ext>
            </a:extLst>
          </p:cNvPr>
          <p:cNvSpPr/>
          <p:nvPr/>
        </p:nvSpPr>
        <p:spPr>
          <a:xfrm>
            <a:off x="495239" y="878566"/>
            <a:ext cx="7280988" cy="5632311"/>
          </a:xfrm>
          <a:prstGeom prst="rect">
            <a:avLst/>
          </a:prstGeom>
        </p:spPr>
        <p:txBody>
          <a:bodyPr wrap="square">
            <a:spAutoFit/>
          </a:bodyPr>
          <a:lstStyle/>
          <a:p>
            <a:r>
              <a:rPr lang="ru-RU" sz="2400" dirty="0"/>
              <a:t>При СИЛЬНОМ кровотечении:</a:t>
            </a:r>
          </a:p>
          <a:p>
            <a:endParaRPr lang="ru-RU" sz="2400" dirty="0"/>
          </a:p>
          <a:p>
            <a:r>
              <a:rPr lang="ru-RU" sz="2400" dirty="0"/>
              <a:t>1.Извлекать ранящий предмет из раны нельзя!</a:t>
            </a:r>
          </a:p>
          <a:p>
            <a:r>
              <a:rPr lang="ru-RU" sz="2400" dirty="0"/>
              <a:t>2.Зажмите рану</a:t>
            </a:r>
          </a:p>
          <a:p>
            <a:r>
              <a:rPr lang="ru-RU" sz="2400" dirty="0"/>
              <a:t>3.Наложите давящую повязку</a:t>
            </a:r>
          </a:p>
          <a:p>
            <a:r>
              <a:rPr lang="ru-RU" sz="2400" dirty="0"/>
              <a:t>- Положите на рану марлевую салфетку.</a:t>
            </a:r>
          </a:p>
          <a:p>
            <a:r>
              <a:rPr lang="ru-RU" sz="2400" dirty="0"/>
              <a:t>- Достаточно туго перебинтуйте рану.</a:t>
            </a:r>
          </a:p>
          <a:p>
            <a:pPr marL="285750" indent="-285750">
              <a:buFontTx/>
              <a:buChar char="-"/>
            </a:pPr>
            <a:r>
              <a:rPr lang="ru-RU" sz="2400" dirty="0"/>
              <a:t>Если повязка пропиталась кровью </a:t>
            </a:r>
          </a:p>
          <a:p>
            <a:pPr marL="285750" indent="-285750">
              <a:buFontTx/>
              <a:buChar char="-"/>
            </a:pPr>
            <a:endParaRPr lang="ru-RU" sz="2400" dirty="0"/>
          </a:p>
          <a:p>
            <a:r>
              <a:rPr lang="ru-RU" sz="2400" dirty="0">
                <a:solidFill>
                  <a:srgbClr val="FF0000"/>
                </a:solidFill>
              </a:rPr>
              <a:t>НЕ СНИМАТЬ повязку! </a:t>
            </a:r>
            <a:r>
              <a:rPr lang="ru-RU" sz="2400" dirty="0"/>
              <a:t>Наложите поверх неё ещё одну.</a:t>
            </a:r>
          </a:p>
          <a:p>
            <a:r>
              <a:rPr lang="ru-RU" sz="2400" dirty="0"/>
              <a:t>4.Если продолжается сильное кровотечение -</a:t>
            </a:r>
          </a:p>
          <a:p>
            <a:r>
              <a:rPr lang="ru-RU" sz="2400" dirty="0"/>
              <a:t>наложите жгут ВЫШЕ локтя!</a:t>
            </a:r>
          </a:p>
          <a:p>
            <a:r>
              <a:rPr lang="ru-RU" sz="2400" dirty="0"/>
              <a:t>- Не более чем через 30 минут жгут нужно будет</a:t>
            </a:r>
          </a:p>
          <a:p>
            <a:r>
              <a:rPr lang="ru-RU" sz="2400" dirty="0"/>
              <a:t>снять!</a:t>
            </a:r>
          </a:p>
          <a:p>
            <a:r>
              <a:rPr lang="ru-RU" sz="2400" dirty="0"/>
              <a:t>5.Вызовите СМП</a:t>
            </a:r>
            <a:endParaRPr lang="ru-RU" sz="2000" dirty="0"/>
          </a:p>
        </p:txBody>
      </p:sp>
      <p:pic>
        <p:nvPicPr>
          <p:cNvPr id="4" name="Рисунок 3">
            <a:extLst>
              <a:ext uri="{FF2B5EF4-FFF2-40B4-BE49-F238E27FC236}">
                <a16:creationId xmlns:a16="http://schemas.microsoft.com/office/drawing/2014/main" id="{8BD0B634-1183-4AC2-BA59-427F1AF6D2FF}"/>
              </a:ext>
            </a:extLst>
          </p:cNvPr>
          <p:cNvPicPr>
            <a:picLocks noChangeAspect="1"/>
          </p:cNvPicPr>
          <p:nvPr/>
        </p:nvPicPr>
        <p:blipFill>
          <a:blip r:embed="rId2"/>
          <a:stretch>
            <a:fillRect/>
          </a:stretch>
        </p:blipFill>
        <p:spPr>
          <a:xfrm>
            <a:off x="8410660" y="0"/>
            <a:ext cx="3586238" cy="2439807"/>
          </a:xfrm>
          <a:prstGeom prst="rect">
            <a:avLst/>
          </a:prstGeom>
        </p:spPr>
      </p:pic>
      <p:pic>
        <p:nvPicPr>
          <p:cNvPr id="5" name="Рисунок 4">
            <a:extLst>
              <a:ext uri="{FF2B5EF4-FFF2-40B4-BE49-F238E27FC236}">
                <a16:creationId xmlns:a16="http://schemas.microsoft.com/office/drawing/2014/main" id="{F2972791-D9BD-41B2-B896-0297777D97C9}"/>
              </a:ext>
            </a:extLst>
          </p:cNvPr>
          <p:cNvPicPr>
            <a:picLocks noChangeAspect="1"/>
          </p:cNvPicPr>
          <p:nvPr/>
        </p:nvPicPr>
        <p:blipFill>
          <a:blip r:embed="rId3"/>
          <a:stretch>
            <a:fillRect/>
          </a:stretch>
        </p:blipFill>
        <p:spPr>
          <a:xfrm>
            <a:off x="7794601" y="2439807"/>
            <a:ext cx="4202297" cy="2076824"/>
          </a:xfrm>
          <a:prstGeom prst="rect">
            <a:avLst/>
          </a:prstGeom>
        </p:spPr>
      </p:pic>
      <p:pic>
        <p:nvPicPr>
          <p:cNvPr id="6" name="Рисунок 5">
            <a:extLst>
              <a:ext uri="{FF2B5EF4-FFF2-40B4-BE49-F238E27FC236}">
                <a16:creationId xmlns:a16="http://schemas.microsoft.com/office/drawing/2014/main" id="{B8376512-1DD5-4119-BE69-E6A66626B2B4}"/>
              </a:ext>
            </a:extLst>
          </p:cNvPr>
          <p:cNvPicPr>
            <a:picLocks noChangeAspect="1"/>
          </p:cNvPicPr>
          <p:nvPr/>
        </p:nvPicPr>
        <p:blipFill>
          <a:blip r:embed="rId4"/>
          <a:stretch>
            <a:fillRect/>
          </a:stretch>
        </p:blipFill>
        <p:spPr>
          <a:xfrm>
            <a:off x="7481897" y="4721571"/>
            <a:ext cx="4515001" cy="2030534"/>
          </a:xfrm>
          <a:prstGeom prst="rect">
            <a:avLst/>
          </a:prstGeom>
        </p:spPr>
      </p:pic>
    </p:spTree>
    <p:extLst>
      <p:ext uri="{BB962C8B-B14F-4D97-AF65-F5344CB8AC3E}">
        <p14:creationId xmlns:p14="http://schemas.microsoft.com/office/powerpoint/2010/main" val="12408615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A4B639A1-D24A-4E24-9B9C-55A897CEB8F5}"/>
              </a:ext>
            </a:extLst>
          </p:cNvPr>
          <p:cNvSpPr/>
          <p:nvPr/>
        </p:nvSpPr>
        <p:spPr>
          <a:xfrm>
            <a:off x="416767" y="167949"/>
            <a:ext cx="8904514" cy="4524315"/>
          </a:xfrm>
          <a:prstGeom prst="rect">
            <a:avLst/>
          </a:prstGeom>
        </p:spPr>
        <p:txBody>
          <a:bodyPr wrap="square">
            <a:spAutoFit/>
          </a:bodyPr>
          <a:lstStyle/>
          <a:p>
            <a:r>
              <a:rPr lang="ru-RU" sz="3600" dirty="0">
                <a:latin typeface="Bahnschrift Condensed" panose="020B0502040204020203" pitchFamily="34" charset="0"/>
              </a:rPr>
              <a:t>Кровотечение из руки</a:t>
            </a:r>
          </a:p>
          <a:p>
            <a:endParaRPr lang="ru-RU" sz="2800" dirty="0"/>
          </a:p>
          <a:p>
            <a:r>
              <a:rPr lang="ru-RU" sz="3200" dirty="0"/>
              <a:t>При слабом кровотечении:</a:t>
            </a:r>
          </a:p>
          <a:p>
            <a:r>
              <a:rPr lang="ru-RU" sz="3200" dirty="0"/>
              <a:t>1.Обработайте рану. Помазать вокруг раны</a:t>
            </a:r>
          </a:p>
          <a:p>
            <a:r>
              <a:rPr lang="ru-RU" sz="3200" dirty="0"/>
              <a:t>йодом, зелёнкой или перекисью водорода.</a:t>
            </a:r>
          </a:p>
          <a:p>
            <a:r>
              <a:rPr lang="ru-RU" sz="3200" dirty="0"/>
              <a:t>НЕЛЬЗЯ лить йод и зелёнку в рану - иначе будет ожог!</a:t>
            </a:r>
          </a:p>
          <a:p>
            <a:r>
              <a:rPr lang="ru-RU" sz="3200" dirty="0"/>
              <a:t>2.Наложите на рану марлевую салфетку.</a:t>
            </a:r>
          </a:p>
          <a:p>
            <a:r>
              <a:rPr lang="ru-RU" sz="3200" dirty="0"/>
              <a:t>3.Перебинтуйте рану бинтом.</a:t>
            </a:r>
          </a:p>
        </p:txBody>
      </p:sp>
    </p:spTree>
    <p:extLst>
      <p:ext uri="{BB962C8B-B14F-4D97-AF65-F5344CB8AC3E}">
        <p14:creationId xmlns:p14="http://schemas.microsoft.com/office/powerpoint/2010/main" val="2578542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8516BACB-5CB8-41C4-B7DA-B8D2EFEAF9FA}"/>
              </a:ext>
            </a:extLst>
          </p:cNvPr>
          <p:cNvSpPr/>
          <p:nvPr/>
        </p:nvSpPr>
        <p:spPr>
          <a:xfrm>
            <a:off x="519404" y="237759"/>
            <a:ext cx="6861110" cy="5139869"/>
          </a:xfrm>
          <a:prstGeom prst="rect">
            <a:avLst/>
          </a:prstGeom>
        </p:spPr>
        <p:txBody>
          <a:bodyPr wrap="square">
            <a:spAutoFit/>
          </a:bodyPr>
          <a:lstStyle/>
          <a:p>
            <a:r>
              <a:rPr lang="ru-RU" sz="3200" dirty="0">
                <a:latin typeface="Bahnschrift Condensed" panose="020B0502040204020203" pitchFamily="34" charset="0"/>
              </a:rPr>
              <a:t>Кровотечение на ноге</a:t>
            </a:r>
          </a:p>
          <a:p>
            <a:endParaRPr lang="ru-RU" sz="3200" b="1" dirty="0">
              <a:latin typeface="Montserrat-Bold"/>
            </a:endParaRPr>
          </a:p>
          <a:p>
            <a:r>
              <a:rPr lang="ru-RU" sz="2400" dirty="0">
                <a:latin typeface="OpenSans-Regular"/>
              </a:rPr>
              <a:t>1.Извлекать ранящий предмет нельзя!</a:t>
            </a:r>
          </a:p>
          <a:p>
            <a:r>
              <a:rPr lang="ru-RU" sz="2400" dirty="0">
                <a:latin typeface="OpenSans-Regular"/>
              </a:rPr>
              <a:t>2.Уложите человека и зажмите рану</a:t>
            </a:r>
          </a:p>
          <a:p>
            <a:r>
              <a:rPr lang="ru-RU" sz="2400" dirty="0">
                <a:latin typeface="OpenSans-Regular"/>
              </a:rPr>
              <a:t>3.Наложите давящую повязку</a:t>
            </a:r>
          </a:p>
          <a:p>
            <a:r>
              <a:rPr lang="ru-RU" sz="2400" dirty="0">
                <a:latin typeface="OpenSans-Regular"/>
              </a:rPr>
              <a:t>- Наложите на рану марлевую салфетку.</a:t>
            </a:r>
          </a:p>
          <a:p>
            <a:r>
              <a:rPr lang="ru-RU" sz="2400" dirty="0">
                <a:latin typeface="OpenSans-Regular"/>
              </a:rPr>
              <a:t>- Достаточно туго перебинтуйте рану</a:t>
            </a:r>
          </a:p>
          <a:p>
            <a:r>
              <a:rPr lang="ru-RU" sz="2400" dirty="0">
                <a:latin typeface="OpenSans-Regular"/>
              </a:rPr>
              <a:t>- Если повязка пропиталась кровью – </a:t>
            </a:r>
            <a:r>
              <a:rPr lang="ru-RU" sz="2400" dirty="0">
                <a:solidFill>
                  <a:srgbClr val="FF0000"/>
                </a:solidFill>
                <a:latin typeface="OpenSans-Regular"/>
              </a:rPr>
              <a:t>НЕ СНИМАТЬ повязку!</a:t>
            </a:r>
          </a:p>
          <a:p>
            <a:r>
              <a:rPr lang="ru-RU" sz="2400" dirty="0">
                <a:latin typeface="OpenSans-Regular"/>
              </a:rPr>
              <a:t>4.Если продолжается СИЛЬНОЕ</a:t>
            </a:r>
          </a:p>
          <a:p>
            <a:r>
              <a:rPr lang="ru-RU" sz="2400" dirty="0">
                <a:latin typeface="OpenSans-Regular"/>
              </a:rPr>
              <a:t>кровотечение - наложите жгут ВЫШЕ</a:t>
            </a:r>
          </a:p>
          <a:p>
            <a:r>
              <a:rPr lang="ru-RU" sz="2400" dirty="0">
                <a:latin typeface="OpenSans-Regular"/>
              </a:rPr>
              <a:t>КОЛЕНА!</a:t>
            </a:r>
          </a:p>
          <a:p>
            <a:r>
              <a:rPr lang="ru-RU" sz="2400" dirty="0">
                <a:latin typeface="OpenSans-Regular"/>
              </a:rPr>
              <a:t>5.Вызовите СМП</a:t>
            </a:r>
            <a:endParaRPr lang="ru-RU" sz="2400" dirty="0"/>
          </a:p>
        </p:txBody>
      </p:sp>
      <p:pic>
        <p:nvPicPr>
          <p:cNvPr id="3" name="Рисунок 2">
            <a:extLst>
              <a:ext uri="{FF2B5EF4-FFF2-40B4-BE49-F238E27FC236}">
                <a16:creationId xmlns:a16="http://schemas.microsoft.com/office/drawing/2014/main" id="{E5DE3A3C-F586-437E-B43C-057C97CC3268}"/>
              </a:ext>
            </a:extLst>
          </p:cNvPr>
          <p:cNvPicPr>
            <a:picLocks noChangeAspect="1"/>
          </p:cNvPicPr>
          <p:nvPr/>
        </p:nvPicPr>
        <p:blipFill>
          <a:blip r:embed="rId2"/>
          <a:stretch>
            <a:fillRect/>
          </a:stretch>
        </p:blipFill>
        <p:spPr>
          <a:xfrm>
            <a:off x="8786400" y="0"/>
            <a:ext cx="3405600" cy="4086934"/>
          </a:xfrm>
          <a:prstGeom prst="rect">
            <a:avLst/>
          </a:prstGeom>
        </p:spPr>
      </p:pic>
      <p:pic>
        <p:nvPicPr>
          <p:cNvPr id="4" name="Рисунок 3">
            <a:extLst>
              <a:ext uri="{FF2B5EF4-FFF2-40B4-BE49-F238E27FC236}">
                <a16:creationId xmlns:a16="http://schemas.microsoft.com/office/drawing/2014/main" id="{CE64550C-8F99-4F9A-8812-B66E5381B19D}"/>
              </a:ext>
            </a:extLst>
          </p:cNvPr>
          <p:cNvPicPr>
            <a:picLocks noChangeAspect="1"/>
          </p:cNvPicPr>
          <p:nvPr/>
        </p:nvPicPr>
        <p:blipFill>
          <a:blip r:embed="rId3"/>
          <a:stretch>
            <a:fillRect/>
          </a:stretch>
        </p:blipFill>
        <p:spPr>
          <a:xfrm>
            <a:off x="6096000" y="3833435"/>
            <a:ext cx="5064092" cy="2786806"/>
          </a:xfrm>
          <a:prstGeom prst="rect">
            <a:avLst/>
          </a:prstGeom>
        </p:spPr>
      </p:pic>
    </p:spTree>
    <p:extLst>
      <p:ext uri="{BB962C8B-B14F-4D97-AF65-F5344CB8AC3E}">
        <p14:creationId xmlns:p14="http://schemas.microsoft.com/office/powerpoint/2010/main" val="24999932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EDC742F5-546E-4B91-B1BF-E3251E7B5299}"/>
              </a:ext>
            </a:extLst>
          </p:cNvPr>
          <p:cNvSpPr/>
          <p:nvPr/>
        </p:nvSpPr>
        <p:spPr>
          <a:xfrm>
            <a:off x="295470" y="89443"/>
            <a:ext cx="8148734" cy="4524315"/>
          </a:xfrm>
          <a:prstGeom prst="rect">
            <a:avLst/>
          </a:prstGeom>
        </p:spPr>
        <p:txBody>
          <a:bodyPr wrap="square">
            <a:spAutoFit/>
          </a:bodyPr>
          <a:lstStyle/>
          <a:p>
            <a:r>
              <a:rPr lang="ru-RU" sz="3600" dirty="0">
                <a:latin typeface="Bahnschrift Condensed" panose="020B0502040204020203" pitchFamily="34" charset="0"/>
              </a:rPr>
              <a:t>Кровь из носа.</a:t>
            </a:r>
          </a:p>
          <a:p>
            <a:endParaRPr lang="ru-RU" sz="3600" dirty="0">
              <a:latin typeface="Bahnschrift Condensed" panose="020B0502040204020203" pitchFamily="34" charset="0"/>
            </a:endParaRPr>
          </a:p>
          <a:p>
            <a:r>
              <a:rPr lang="ru-RU" sz="2400" dirty="0"/>
              <a:t>Сесть и наклонить голову ВПЕРЁД! Не</a:t>
            </a:r>
          </a:p>
          <a:p>
            <a:r>
              <a:rPr lang="ru-RU" sz="2400" dirty="0"/>
              <a:t>запрокидывать голову! Это может привести к</a:t>
            </a:r>
          </a:p>
          <a:p>
            <a:r>
              <a:rPr lang="ru-RU" sz="2400" dirty="0" err="1"/>
              <a:t>попадению</a:t>
            </a:r>
            <a:r>
              <a:rPr lang="ru-RU" sz="2400" dirty="0"/>
              <a:t> крови в дыхательные пути или ЖКТ.</a:t>
            </a:r>
          </a:p>
          <a:p>
            <a:r>
              <a:rPr lang="ru-RU" sz="2400" dirty="0"/>
              <a:t>Вставить в ноздрю ватный тампон. Вату лучше</a:t>
            </a:r>
          </a:p>
          <a:p>
            <a:r>
              <a:rPr lang="ru-RU" sz="2400" dirty="0"/>
              <a:t>смочить перекисью водорода.</a:t>
            </a:r>
          </a:p>
          <a:p>
            <a:r>
              <a:rPr lang="ru-RU" sz="2400" dirty="0"/>
              <a:t>Приложите холод к переносице. </a:t>
            </a:r>
          </a:p>
          <a:p>
            <a:r>
              <a:rPr lang="ru-RU" sz="2400" dirty="0"/>
              <a:t>Это сузит сосуды и поможет остановить кровь</a:t>
            </a:r>
          </a:p>
          <a:p>
            <a:r>
              <a:rPr lang="ru-RU" sz="2400" dirty="0"/>
              <a:t>Если кровь не останавливается в течении 10</a:t>
            </a:r>
          </a:p>
          <a:p>
            <a:r>
              <a:rPr lang="ru-RU" sz="2400" dirty="0"/>
              <a:t>минут или кровотечение вызвано ударом - вызвать СМП!</a:t>
            </a:r>
          </a:p>
        </p:txBody>
      </p:sp>
      <p:pic>
        <p:nvPicPr>
          <p:cNvPr id="3" name="Рисунок 2">
            <a:extLst>
              <a:ext uri="{FF2B5EF4-FFF2-40B4-BE49-F238E27FC236}">
                <a16:creationId xmlns:a16="http://schemas.microsoft.com/office/drawing/2014/main" id="{A287D041-7073-4071-841B-4848BBF45CCC}"/>
              </a:ext>
            </a:extLst>
          </p:cNvPr>
          <p:cNvPicPr>
            <a:picLocks noChangeAspect="1"/>
          </p:cNvPicPr>
          <p:nvPr/>
        </p:nvPicPr>
        <p:blipFill>
          <a:blip r:embed="rId2"/>
          <a:stretch>
            <a:fillRect/>
          </a:stretch>
        </p:blipFill>
        <p:spPr>
          <a:xfrm>
            <a:off x="6784100" y="907537"/>
            <a:ext cx="5134201" cy="2728934"/>
          </a:xfrm>
          <a:prstGeom prst="rect">
            <a:avLst/>
          </a:prstGeom>
        </p:spPr>
      </p:pic>
    </p:spTree>
    <p:extLst>
      <p:ext uri="{BB962C8B-B14F-4D97-AF65-F5344CB8AC3E}">
        <p14:creationId xmlns:p14="http://schemas.microsoft.com/office/powerpoint/2010/main" val="4044824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DBF10655-2A66-4F05-A828-A0A2F71AFF65}"/>
              </a:ext>
            </a:extLst>
          </p:cNvPr>
          <p:cNvSpPr/>
          <p:nvPr/>
        </p:nvSpPr>
        <p:spPr>
          <a:xfrm>
            <a:off x="360765" y="239877"/>
            <a:ext cx="4248557" cy="646331"/>
          </a:xfrm>
          <a:prstGeom prst="rect">
            <a:avLst/>
          </a:prstGeom>
        </p:spPr>
        <p:txBody>
          <a:bodyPr wrap="square">
            <a:spAutoFit/>
          </a:bodyPr>
          <a:lstStyle/>
          <a:p>
            <a:r>
              <a:rPr lang="ru-RU" sz="3600" dirty="0">
                <a:latin typeface="Bahnschrift Condensed" panose="020B0502040204020203" pitchFamily="34" charset="0"/>
              </a:rPr>
              <a:t>Приём </a:t>
            </a:r>
            <a:r>
              <a:rPr lang="ru-RU" sz="3600" dirty="0" err="1">
                <a:latin typeface="Bahnschrift Condensed" panose="020B0502040204020203" pitchFamily="34" charset="0"/>
              </a:rPr>
              <a:t>Геймлиха</a:t>
            </a:r>
            <a:endParaRPr lang="ru-RU" sz="3600" dirty="0">
              <a:latin typeface="Bahnschrift Condensed" panose="020B0502040204020203" pitchFamily="34" charset="0"/>
            </a:endParaRPr>
          </a:p>
        </p:txBody>
      </p:sp>
      <p:pic>
        <p:nvPicPr>
          <p:cNvPr id="6" name="Рисунок 5">
            <a:extLst>
              <a:ext uri="{FF2B5EF4-FFF2-40B4-BE49-F238E27FC236}">
                <a16:creationId xmlns:a16="http://schemas.microsoft.com/office/drawing/2014/main" id="{0A86DA3A-1959-41D8-8AF1-BDAEF417C3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413989"/>
            <a:ext cx="5949802" cy="4785341"/>
          </a:xfrm>
          <a:prstGeom prst="rect">
            <a:avLst/>
          </a:prstGeom>
        </p:spPr>
      </p:pic>
      <p:sp>
        <p:nvSpPr>
          <p:cNvPr id="3" name="Прямоугольник 2">
            <a:extLst>
              <a:ext uri="{FF2B5EF4-FFF2-40B4-BE49-F238E27FC236}">
                <a16:creationId xmlns:a16="http://schemas.microsoft.com/office/drawing/2014/main" id="{DA534EA5-86C0-4443-9862-C8A21D46A6D9}"/>
              </a:ext>
            </a:extLst>
          </p:cNvPr>
          <p:cNvSpPr/>
          <p:nvPr/>
        </p:nvSpPr>
        <p:spPr>
          <a:xfrm>
            <a:off x="360765" y="2998429"/>
            <a:ext cx="7579567" cy="2677656"/>
          </a:xfrm>
          <a:prstGeom prst="rect">
            <a:avLst/>
          </a:prstGeom>
        </p:spPr>
        <p:txBody>
          <a:bodyPr wrap="square">
            <a:spAutoFit/>
          </a:bodyPr>
          <a:lstStyle/>
          <a:p>
            <a:r>
              <a:rPr lang="ru-RU" sz="2400" dirty="0"/>
              <a:t>Наличие инородного тела в верхних дыхательных путях можно определить по характерным симптомам:</a:t>
            </a:r>
          </a:p>
          <a:p>
            <a:r>
              <a:rPr lang="ru-RU" sz="2400" dirty="0"/>
              <a:t>- Внезапный кашель</a:t>
            </a:r>
          </a:p>
          <a:p>
            <a:r>
              <a:rPr lang="ru-RU" sz="2400" dirty="0"/>
              <a:t>- Удушье (человек хватается за своё горло и не в состоянии разговаривать или вдыхать воздух)</a:t>
            </a:r>
          </a:p>
          <a:p>
            <a:r>
              <a:rPr lang="ru-RU" sz="2400" dirty="0"/>
              <a:t>- Сильный испуг</a:t>
            </a:r>
          </a:p>
          <a:p>
            <a:r>
              <a:rPr lang="ru-RU" sz="2400" dirty="0"/>
              <a:t>- Синюшность кожных покровов.</a:t>
            </a:r>
          </a:p>
        </p:txBody>
      </p:sp>
      <p:sp>
        <p:nvSpPr>
          <p:cNvPr id="4" name="Прямоугольник 3">
            <a:extLst>
              <a:ext uri="{FF2B5EF4-FFF2-40B4-BE49-F238E27FC236}">
                <a16:creationId xmlns:a16="http://schemas.microsoft.com/office/drawing/2014/main" id="{82EC3B5F-9E3F-4BE5-8C69-4AB46A991A83}"/>
              </a:ext>
            </a:extLst>
          </p:cNvPr>
          <p:cNvSpPr/>
          <p:nvPr/>
        </p:nvSpPr>
        <p:spPr>
          <a:xfrm>
            <a:off x="426098" y="1073221"/>
            <a:ext cx="6096000" cy="1569660"/>
          </a:xfrm>
          <a:prstGeom prst="rect">
            <a:avLst/>
          </a:prstGeom>
        </p:spPr>
        <p:txBody>
          <a:bodyPr>
            <a:spAutoFit/>
          </a:bodyPr>
          <a:lstStyle/>
          <a:p>
            <a:r>
              <a:rPr lang="ru-RU" sz="2400" dirty="0"/>
              <a:t>Процедура первой помощи, используемая для устранения закупорки верхних дыхательных путей посторонними предметами.</a:t>
            </a:r>
          </a:p>
        </p:txBody>
      </p:sp>
    </p:spTree>
    <p:extLst>
      <p:ext uri="{BB962C8B-B14F-4D97-AF65-F5344CB8AC3E}">
        <p14:creationId xmlns:p14="http://schemas.microsoft.com/office/powerpoint/2010/main" val="11897786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C866D6B5-8C2C-470B-9751-0FB25907EA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2957" y="1164009"/>
            <a:ext cx="3881372" cy="4919550"/>
          </a:xfrm>
          <a:prstGeom prst="rect">
            <a:avLst/>
          </a:prstGeom>
        </p:spPr>
      </p:pic>
      <p:sp>
        <p:nvSpPr>
          <p:cNvPr id="2" name="Прямоугольник 1">
            <a:extLst>
              <a:ext uri="{FF2B5EF4-FFF2-40B4-BE49-F238E27FC236}">
                <a16:creationId xmlns:a16="http://schemas.microsoft.com/office/drawing/2014/main" id="{2EAF721F-0263-4CF1-B39F-3FB3BEC0DF3D}"/>
              </a:ext>
            </a:extLst>
          </p:cNvPr>
          <p:cNvSpPr/>
          <p:nvPr/>
        </p:nvSpPr>
        <p:spPr>
          <a:xfrm>
            <a:off x="360783" y="189160"/>
            <a:ext cx="8932507" cy="5816977"/>
          </a:xfrm>
          <a:prstGeom prst="rect">
            <a:avLst/>
          </a:prstGeom>
        </p:spPr>
        <p:txBody>
          <a:bodyPr wrap="square">
            <a:spAutoFit/>
          </a:bodyPr>
          <a:lstStyle/>
          <a:p>
            <a:r>
              <a:rPr lang="ru-RU" sz="4400" dirty="0">
                <a:latin typeface="Bahnschrift Condensed" panose="020B0502040204020203" pitchFamily="34" charset="0"/>
              </a:rPr>
              <a:t>Ожоги</a:t>
            </a:r>
          </a:p>
          <a:p>
            <a:endParaRPr lang="ru-RU" sz="4800" dirty="0">
              <a:latin typeface="Bahnschrift Condensed" panose="020B0502040204020203" pitchFamily="34" charset="0"/>
            </a:endParaRPr>
          </a:p>
          <a:p>
            <a:r>
              <a:rPr lang="ru-RU" sz="2800" dirty="0"/>
              <a:t>1.НЕ отрывать прилипшую к коже одежду! НЕ трогать</a:t>
            </a:r>
          </a:p>
          <a:p>
            <a:r>
              <a:rPr lang="ru-RU" sz="2800" dirty="0"/>
              <a:t>место ожога! НЕ прокалывать пузыри! Не прикладывать к ожогу вату, пластырь, лёд! НЕ обрабатывать ожоги антисептиками!</a:t>
            </a:r>
          </a:p>
          <a:p>
            <a:r>
              <a:rPr lang="ru-RU" sz="2800" dirty="0"/>
              <a:t>2.Если несильный - охладить место ожога водой в</a:t>
            </a:r>
          </a:p>
          <a:p>
            <a:r>
              <a:rPr lang="ru-RU" sz="2800" dirty="0"/>
              <a:t>течении 15 минут. Накрыть ожог чистой влажной</a:t>
            </a:r>
          </a:p>
          <a:p>
            <a:r>
              <a:rPr lang="ru-RU" sz="2800" dirty="0"/>
              <a:t>тканью, сделать НЕТУГУЮ повязку, используя</a:t>
            </a:r>
          </a:p>
          <a:p>
            <a:r>
              <a:rPr lang="ru-RU" sz="2800" dirty="0"/>
              <a:t>стерильный бинт.</a:t>
            </a:r>
          </a:p>
          <a:p>
            <a:r>
              <a:rPr lang="ru-RU" sz="2800" dirty="0"/>
              <a:t>3.Если ожог сильный (2-4 степени) - вызвать СМП!</a:t>
            </a:r>
          </a:p>
          <a:p>
            <a:r>
              <a:rPr lang="ru-RU" sz="2800" dirty="0"/>
              <a:t>4.Напоите пострадавшего холодным чаем или водой.</a:t>
            </a:r>
          </a:p>
        </p:txBody>
      </p:sp>
    </p:spTree>
    <p:extLst>
      <p:ext uri="{BB962C8B-B14F-4D97-AF65-F5344CB8AC3E}">
        <p14:creationId xmlns:p14="http://schemas.microsoft.com/office/powerpoint/2010/main" val="1134881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649B7C3-19EC-4755-8B18-84FDB60D8F54}"/>
              </a:ext>
            </a:extLst>
          </p:cNvPr>
          <p:cNvSpPr>
            <a:spLocks noGrp="1"/>
          </p:cNvSpPr>
          <p:nvPr>
            <p:ph type="title"/>
          </p:nvPr>
        </p:nvSpPr>
        <p:spPr>
          <a:xfrm>
            <a:off x="921593" y="2250200"/>
            <a:ext cx="10515600" cy="1325563"/>
          </a:xfrm>
        </p:spPr>
        <p:txBody>
          <a:bodyPr>
            <a:noAutofit/>
          </a:bodyPr>
          <a:lstStyle/>
          <a:p>
            <a:r>
              <a:rPr lang="ru-RU" sz="3200" dirty="0">
                <a:solidFill>
                  <a:srgbClr val="FF0000"/>
                </a:solidFill>
                <a:latin typeface="+mn-lt"/>
              </a:rPr>
              <a:t>Первая помощь </a:t>
            </a:r>
            <a:r>
              <a:rPr lang="ru-RU" sz="3200" dirty="0">
                <a:latin typeface="+mn-lt"/>
              </a:rPr>
              <a:t>- это быстрое и правильное помощь человеку, когда он получил травму. Это может включать действия, такие как остановка кровотечения или проведение сердечно-легочной реанимации.</a:t>
            </a:r>
            <a:br>
              <a:rPr lang="ru-RU" sz="3200" dirty="0">
                <a:latin typeface="+mn-lt"/>
              </a:rPr>
            </a:br>
            <a:br>
              <a:rPr lang="ru-RU" sz="3200" dirty="0">
                <a:latin typeface="+mn-lt"/>
              </a:rPr>
            </a:br>
            <a:r>
              <a:rPr lang="ru-RU" sz="3200" dirty="0">
                <a:latin typeface="+mn-lt"/>
              </a:rPr>
              <a:t> </a:t>
            </a:r>
            <a:r>
              <a:rPr lang="ru-RU" sz="3200" dirty="0">
                <a:solidFill>
                  <a:srgbClr val="FF0000"/>
                </a:solidFill>
                <a:latin typeface="+mn-lt"/>
              </a:rPr>
              <a:t>Главная цель первой помощи</a:t>
            </a:r>
            <a:r>
              <a:rPr lang="ru-RU" sz="3200" dirty="0">
                <a:latin typeface="+mn-lt"/>
              </a:rPr>
              <a:t> - сохранить жизнь и здоровье пострадавшего, пока не приедет медицинская помощь. Важно знать основные правила первой помощи, чтобы уметь помочь в случае необходимости.</a:t>
            </a:r>
          </a:p>
        </p:txBody>
      </p:sp>
      <p:sp>
        <p:nvSpPr>
          <p:cNvPr id="3" name="TextBox 2">
            <a:extLst>
              <a:ext uri="{FF2B5EF4-FFF2-40B4-BE49-F238E27FC236}">
                <a16:creationId xmlns:a16="http://schemas.microsoft.com/office/drawing/2014/main" id="{903D963F-0073-4465-BDD4-FBCBE01CA762}"/>
              </a:ext>
            </a:extLst>
          </p:cNvPr>
          <p:cNvSpPr txBox="1"/>
          <p:nvPr/>
        </p:nvSpPr>
        <p:spPr>
          <a:xfrm>
            <a:off x="533400" y="485775"/>
            <a:ext cx="2363147" cy="400110"/>
          </a:xfrm>
          <a:prstGeom prst="rect">
            <a:avLst/>
          </a:prstGeom>
          <a:noFill/>
        </p:spPr>
        <p:txBody>
          <a:bodyPr wrap="none" rtlCol="0">
            <a:spAutoFit/>
          </a:bodyPr>
          <a:lstStyle/>
          <a:p>
            <a:r>
              <a:rPr lang="ru-RU" sz="2000" dirty="0"/>
              <a:t>Простыми словами:</a:t>
            </a:r>
          </a:p>
        </p:txBody>
      </p:sp>
      <p:sp>
        <p:nvSpPr>
          <p:cNvPr id="4" name="Прямоугольник 3">
            <a:extLst>
              <a:ext uri="{FF2B5EF4-FFF2-40B4-BE49-F238E27FC236}">
                <a16:creationId xmlns:a16="http://schemas.microsoft.com/office/drawing/2014/main" id="{D33A8A79-5AA4-4556-8CCA-1A61425746F6}"/>
              </a:ext>
            </a:extLst>
          </p:cNvPr>
          <p:cNvSpPr/>
          <p:nvPr/>
        </p:nvSpPr>
        <p:spPr>
          <a:xfrm>
            <a:off x="2534815" y="5178490"/>
            <a:ext cx="7570237" cy="1015663"/>
          </a:xfrm>
          <a:prstGeom prst="rect">
            <a:avLst/>
          </a:prstGeom>
        </p:spPr>
        <p:txBody>
          <a:bodyPr wrap="square">
            <a:spAutoFit/>
          </a:bodyPr>
          <a:lstStyle/>
          <a:p>
            <a:r>
              <a:rPr lang="ru-RU" sz="2000" dirty="0"/>
              <a:t>Неправильное или несвоевременное оказание первой помощи может стать причиной серьезных осложнений у пострадавшего или даже привести к смертельному исходу</a:t>
            </a:r>
          </a:p>
        </p:txBody>
      </p:sp>
    </p:spTree>
    <p:extLst>
      <p:ext uri="{BB962C8B-B14F-4D97-AF65-F5344CB8AC3E}">
        <p14:creationId xmlns:p14="http://schemas.microsoft.com/office/powerpoint/2010/main" val="31275019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6F27FF31-6D2E-4F58-8D1B-0A9E2D3BCD48}"/>
              </a:ext>
            </a:extLst>
          </p:cNvPr>
          <p:cNvSpPr/>
          <p:nvPr/>
        </p:nvSpPr>
        <p:spPr>
          <a:xfrm>
            <a:off x="541175" y="214605"/>
            <a:ext cx="7641772" cy="6093976"/>
          </a:xfrm>
          <a:prstGeom prst="rect">
            <a:avLst/>
          </a:prstGeom>
        </p:spPr>
        <p:txBody>
          <a:bodyPr wrap="square">
            <a:spAutoFit/>
          </a:bodyPr>
          <a:lstStyle/>
          <a:p>
            <a:r>
              <a:rPr lang="ru-RU" sz="3600" dirty="0">
                <a:latin typeface="Bahnschrift Condensed" panose="020B0502040204020203" pitchFamily="34" charset="0"/>
              </a:rPr>
              <a:t>Перелом руки</a:t>
            </a:r>
          </a:p>
          <a:p>
            <a:endParaRPr lang="ru-RU" dirty="0"/>
          </a:p>
          <a:p>
            <a:r>
              <a:rPr lang="ru-RU" sz="2400" dirty="0"/>
              <a:t>Признаки: острая боль,</a:t>
            </a:r>
          </a:p>
          <a:p>
            <a:r>
              <a:rPr lang="ru-RU" sz="2400" dirty="0"/>
              <a:t>усиливающаяся при движении</a:t>
            </a:r>
          </a:p>
          <a:p>
            <a:r>
              <a:rPr lang="ru-RU" sz="2400" dirty="0"/>
              <a:t>ПП:</a:t>
            </a:r>
          </a:p>
          <a:p>
            <a:r>
              <a:rPr lang="ru-RU" sz="2400" dirty="0"/>
              <a:t>1.Обездвижить пострадавшего</a:t>
            </a:r>
          </a:p>
          <a:p>
            <a:r>
              <a:rPr lang="ru-RU" sz="2400" dirty="0"/>
              <a:t>2.Вызвать СМП</a:t>
            </a:r>
          </a:p>
          <a:p>
            <a:r>
              <a:rPr lang="ru-RU" sz="2400" dirty="0"/>
              <a:t>3.Приложить холод к больному месту через платок</a:t>
            </a:r>
          </a:p>
          <a:p>
            <a:r>
              <a:rPr lang="ru-RU" sz="2400" dirty="0"/>
              <a:t>4.Если нужно</a:t>
            </a:r>
          </a:p>
          <a:p>
            <a:r>
              <a:rPr lang="ru-RU" sz="2400" dirty="0"/>
              <a:t>транспортировать</a:t>
            </a:r>
          </a:p>
          <a:p>
            <a:r>
              <a:rPr lang="ru-RU" sz="2400" dirty="0"/>
              <a:t>пострадавшего до приезда</a:t>
            </a:r>
          </a:p>
          <a:p>
            <a:r>
              <a:rPr lang="ru-RU" sz="2400" dirty="0"/>
              <a:t>СМП - сделайте шину.</a:t>
            </a:r>
          </a:p>
          <a:p>
            <a:r>
              <a:rPr lang="ru-RU" sz="2400" dirty="0"/>
              <a:t>- Шину можно сделать из доски,</a:t>
            </a:r>
          </a:p>
          <a:p>
            <a:r>
              <a:rPr lang="ru-RU" sz="2400" dirty="0"/>
              <a:t>палки, лыжи.</a:t>
            </a:r>
          </a:p>
          <a:p>
            <a:r>
              <a:rPr lang="ru-RU" sz="2400" dirty="0"/>
              <a:t>- Под шину подложить вату, марлю, одежду и т.д.</a:t>
            </a:r>
          </a:p>
          <a:p>
            <a:r>
              <a:rPr lang="ru-RU" sz="2400" dirty="0"/>
              <a:t>- Наложите шину на два сустава</a:t>
            </a:r>
          </a:p>
        </p:txBody>
      </p:sp>
      <p:pic>
        <p:nvPicPr>
          <p:cNvPr id="3" name="Рисунок 2">
            <a:extLst>
              <a:ext uri="{FF2B5EF4-FFF2-40B4-BE49-F238E27FC236}">
                <a16:creationId xmlns:a16="http://schemas.microsoft.com/office/drawing/2014/main" id="{098EC157-3F99-45AB-AE2D-CF2BB1E5F719}"/>
              </a:ext>
            </a:extLst>
          </p:cNvPr>
          <p:cNvPicPr>
            <a:picLocks noChangeAspect="1"/>
          </p:cNvPicPr>
          <p:nvPr/>
        </p:nvPicPr>
        <p:blipFill>
          <a:blip r:embed="rId2"/>
          <a:stretch>
            <a:fillRect/>
          </a:stretch>
        </p:blipFill>
        <p:spPr>
          <a:xfrm>
            <a:off x="5887439" y="464585"/>
            <a:ext cx="5763386" cy="2480516"/>
          </a:xfrm>
          <a:prstGeom prst="rect">
            <a:avLst/>
          </a:prstGeom>
        </p:spPr>
      </p:pic>
    </p:spTree>
    <p:extLst>
      <p:ext uri="{BB962C8B-B14F-4D97-AF65-F5344CB8AC3E}">
        <p14:creationId xmlns:p14="http://schemas.microsoft.com/office/powerpoint/2010/main" val="25791289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0004FF18-E0C4-4A1D-8414-63D11CC0A0D5}"/>
              </a:ext>
            </a:extLst>
          </p:cNvPr>
          <p:cNvPicPr>
            <a:picLocks noChangeAspect="1"/>
          </p:cNvPicPr>
          <p:nvPr/>
        </p:nvPicPr>
        <p:blipFill>
          <a:blip r:embed="rId2"/>
          <a:stretch>
            <a:fillRect/>
          </a:stretch>
        </p:blipFill>
        <p:spPr>
          <a:xfrm>
            <a:off x="6239179" y="3646031"/>
            <a:ext cx="5355423" cy="3211969"/>
          </a:xfrm>
          <a:prstGeom prst="rect">
            <a:avLst/>
          </a:prstGeom>
        </p:spPr>
      </p:pic>
      <p:sp>
        <p:nvSpPr>
          <p:cNvPr id="2" name="Прямоугольник 1">
            <a:extLst>
              <a:ext uri="{FF2B5EF4-FFF2-40B4-BE49-F238E27FC236}">
                <a16:creationId xmlns:a16="http://schemas.microsoft.com/office/drawing/2014/main" id="{1716AB12-2CFC-41C8-82E1-9DF8AE9F6D07}"/>
              </a:ext>
            </a:extLst>
          </p:cNvPr>
          <p:cNvSpPr/>
          <p:nvPr/>
        </p:nvSpPr>
        <p:spPr>
          <a:xfrm>
            <a:off x="304799" y="101474"/>
            <a:ext cx="7878148" cy="4278094"/>
          </a:xfrm>
          <a:prstGeom prst="rect">
            <a:avLst/>
          </a:prstGeom>
        </p:spPr>
        <p:txBody>
          <a:bodyPr wrap="square">
            <a:spAutoFit/>
          </a:bodyPr>
          <a:lstStyle/>
          <a:p>
            <a:r>
              <a:rPr lang="ru-RU" sz="4000" dirty="0">
                <a:latin typeface="Bahnschrift Condensed" panose="020B0502040204020203" pitchFamily="34" charset="0"/>
              </a:rPr>
              <a:t>Перелом ноги</a:t>
            </a:r>
          </a:p>
          <a:p>
            <a:endParaRPr lang="ru-RU" sz="4000" dirty="0">
              <a:latin typeface="Bahnschrift Condensed" panose="020B0502040204020203" pitchFamily="34" charset="0"/>
            </a:endParaRPr>
          </a:p>
          <a:p>
            <a:r>
              <a:rPr lang="ru-RU" sz="2400" dirty="0"/>
              <a:t>Признаки: острая боль,</a:t>
            </a:r>
          </a:p>
          <a:p>
            <a:r>
              <a:rPr lang="ru-RU" sz="2400" dirty="0"/>
              <a:t>усиливающаяся при движении</a:t>
            </a:r>
          </a:p>
          <a:p>
            <a:r>
              <a:rPr lang="ru-RU" sz="2400" dirty="0"/>
              <a:t>1.Обездвижить пострадавшего</a:t>
            </a:r>
          </a:p>
          <a:p>
            <a:r>
              <a:rPr lang="ru-RU" sz="2400" dirty="0"/>
              <a:t>2.Вызвать СМП</a:t>
            </a:r>
          </a:p>
          <a:p>
            <a:r>
              <a:rPr lang="ru-RU" sz="2400" dirty="0"/>
              <a:t>3.Приложить холод к больному месту</a:t>
            </a:r>
          </a:p>
          <a:p>
            <a:r>
              <a:rPr lang="ru-RU" sz="2400" dirty="0"/>
              <a:t>4.Если нужна </a:t>
            </a:r>
            <a:r>
              <a:rPr lang="ru-RU" sz="2400" dirty="0" err="1"/>
              <a:t>тра</a:t>
            </a:r>
            <a:r>
              <a:rPr lang="ru-RU" sz="2400" dirty="0"/>
              <a:t>-ка до приезда СМП - наложить шину </a:t>
            </a:r>
          </a:p>
          <a:p>
            <a:r>
              <a:rPr lang="ru-RU" sz="2400" dirty="0"/>
              <a:t>(все те же действия, что и при травме руки)</a:t>
            </a:r>
          </a:p>
          <a:p>
            <a:r>
              <a:rPr lang="ru-RU" sz="2400" dirty="0"/>
              <a:t>- Транспортировать пострадавшего в лежачем положении</a:t>
            </a:r>
          </a:p>
        </p:txBody>
      </p:sp>
      <p:pic>
        <p:nvPicPr>
          <p:cNvPr id="3" name="Рисунок 2">
            <a:extLst>
              <a:ext uri="{FF2B5EF4-FFF2-40B4-BE49-F238E27FC236}">
                <a16:creationId xmlns:a16="http://schemas.microsoft.com/office/drawing/2014/main" id="{0A5235AA-AD76-4C28-8C90-A91490C2E832}"/>
              </a:ext>
            </a:extLst>
          </p:cNvPr>
          <p:cNvPicPr>
            <a:picLocks noChangeAspect="1"/>
          </p:cNvPicPr>
          <p:nvPr/>
        </p:nvPicPr>
        <p:blipFill>
          <a:blip r:embed="rId3"/>
          <a:stretch>
            <a:fillRect/>
          </a:stretch>
        </p:blipFill>
        <p:spPr>
          <a:xfrm>
            <a:off x="5841201" y="423266"/>
            <a:ext cx="5753401" cy="2353867"/>
          </a:xfrm>
          <a:prstGeom prst="rect">
            <a:avLst/>
          </a:prstGeom>
        </p:spPr>
      </p:pic>
    </p:spTree>
    <p:extLst>
      <p:ext uri="{BB962C8B-B14F-4D97-AF65-F5344CB8AC3E}">
        <p14:creationId xmlns:p14="http://schemas.microsoft.com/office/powerpoint/2010/main" val="4259516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56FD9EE7-7789-4562-B463-71298B9A76A8}"/>
              </a:ext>
            </a:extLst>
          </p:cNvPr>
          <p:cNvPicPr>
            <a:picLocks noChangeAspect="1"/>
          </p:cNvPicPr>
          <p:nvPr/>
        </p:nvPicPr>
        <p:blipFill>
          <a:blip r:embed="rId2"/>
          <a:stretch>
            <a:fillRect/>
          </a:stretch>
        </p:blipFill>
        <p:spPr>
          <a:xfrm>
            <a:off x="6586776" y="3217155"/>
            <a:ext cx="5462183" cy="2569731"/>
          </a:xfrm>
          <a:prstGeom prst="rect">
            <a:avLst/>
          </a:prstGeom>
        </p:spPr>
      </p:pic>
      <p:sp>
        <p:nvSpPr>
          <p:cNvPr id="2" name="Прямоугольник 1">
            <a:extLst>
              <a:ext uri="{FF2B5EF4-FFF2-40B4-BE49-F238E27FC236}">
                <a16:creationId xmlns:a16="http://schemas.microsoft.com/office/drawing/2014/main" id="{67EAC47F-1480-43C6-BB8D-765FDB710DFF}"/>
              </a:ext>
            </a:extLst>
          </p:cNvPr>
          <p:cNvSpPr/>
          <p:nvPr/>
        </p:nvSpPr>
        <p:spPr>
          <a:xfrm>
            <a:off x="304799" y="882546"/>
            <a:ext cx="8465976" cy="4154984"/>
          </a:xfrm>
          <a:prstGeom prst="rect">
            <a:avLst/>
          </a:prstGeom>
        </p:spPr>
        <p:txBody>
          <a:bodyPr wrap="square">
            <a:spAutoFit/>
          </a:bodyPr>
          <a:lstStyle/>
          <a:p>
            <a:r>
              <a:rPr lang="ru-RU" sz="2400" dirty="0"/>
              <a:t>1.Если человек без сознания - проверьте пульс и</a:t>
            </a:r>
          </a:p>
          <a:p>
            <a:r>
              <a:rPr lang="ru-RU" sz="2400" dirty="0"/>
              <a:t>дыхание. При отсутствии сделайте СЛР</a:t>
            </a:r>
          </a:p>
          <a:p>
            <a:r>
              <a:rPr lang="ru-RU" sz="2400" dirty="0"/>
              <a:t>2.Переместите человека в прохладное место, в тень</a:t>
            </a:r>
          </a:p>
          <a:p>
            <a:r>
              <a:rPr lang="ru-RU" sz="2400" dirty="0"/>
              <a:t>3.Человек должен лежать! Если он сидит - уложите его</a:t>
            </a:r>
          </a:p>
          <a:p>
            <a:r>
              <a:rPr lang="ru-RU" sz="2400" dirty="0"/>
              <a:t>- Ноги желательно приподнять с помощью валика</a:t>
            </a:r>
          </a:p>
          <a:p>
            <a:r>
              <a:rPr lang="ru-RU" sz="2400" dirty="0"/>
              <a:t>- На голову положите смоченное холодной водой полотенце</a:t>
            </a:r>
          </a:p>
          <a:p>
            <a:r>
              <a:rPr lang="ru-RU" sz="2400" dirty="0"/>
              <a:t>4.Обеспечьте доступ кислорода</a:t>
            </a:r>
          </a:p>
          <a:p>
            <a:r>
              <a:rPr lang="ru-RU" sz="2400" dirty="0"/>
              <a:t>5.Если человек без сознания - положите его на бок,</a:t>
            </a:r>
          </a:p>
          <a:p>
            <a:r>
              <a:rPr lang="ru-RU" sz="2400" dirty="0"/>
              <a:t>чтобы он не задохнулся из-за рвотных масс. </a:t>
            </a:r>
          </a:p>
          <a:p>
            <a:r>
              <a:rPr lang="ru-RU" sz="2400" dirty="0"/>
              <a:t>Вызовите СМП!</a:t>
            </a:r>
          </a:p>
          <a:p>
            <a:r>
              <a:rPr lang="ru-RU" sz="2400" dirty="0"/>
              <a:t>6. Если человек в сознании, напоите его холодной водой.</a:t>
            </a:r>
          </a:p>
        </p:txBody>
      </p:sp>
      <p:sp>
        <p:nvSpPr>
          <p:cNvPr id="3" name="Прямоугольник 2">
            <a:extLst>
              <a:ext uri="{FF2B5EF4-FFF2-40B4-BE49-F238E27FC236}">
                <a16:creationId xmlns:a16="http://schemas.microsoft.com/office/drawing/2014/main" id="{A9395ED6-C9DE-47FC-9F24-C20A80B14004}"/>
              </a:ext>
            </a:extLst>
          </p:cNvPr>
          <p:cNvSpPr/>
          <p:nvPr/>
        </p:nvSpPr>
        <p:spPr>
          <a:xfrm>
            <a:off x="211492" y="129370"/>
            <a:ext cx="6711821" cy="646331"/>
          </a:xfrm>
          <a:prstGeom prst="rect">
            <a:avLst/>
          </a:prstGeom>
        </p:spPr>
        <p:txBody>
          <a:bodyPr wrap="square">
            <a:spAutoFit/>
          </a:bodyPr>
          <a:lstStyle/>
          <a:p>
            <a:r>
              <a:rPr lang="ru-RU" sz="3600" dirty="0">
                <a:latin typeface="Bahnschrift Condensed" panose="020B0502040204020203" pitchFamily="34" charset="0"/>
              </a:rPr>
              <a:t>Солнечный или тепловой удар</a:t>
            </a:r>
          </a:p>
        </p:txBody>
      </p:sp>
    </p:spTree>
    <p:extLst>
      <p:ext uri="{BB962C8B-B14F-4D97-AF65-F5344CB8AC3E}">
        <p14:creationId xmlns:p14="http://schemas.microsoft.com/office/powerpoint/2010/main" val="36126493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B4765234-D2FF-426A-8A8F-8309F5958994}"/>
              </a:ext>
            </a:extLst>
          </p:cNvPr>
          <p:cNvSpPr/>
          <p:nvPr/>
        </p:nvSpPr>
        <p:spPr>
          <a:xfrm>
            <a:off x="416767" y="245144"/>
            <a:ext cx="9884228" cy="4801314"/>
          </a:xfrm>
          <a:prstGeom prst="rect">
            <a:avLst/>
          </a:prstGeom>
        </p:spPr>
        <p:txBody>
          <a:bodyPr wrap="square">
            <a:spAutoFit/>
          </a:bodyPr>
          <a:lstStyle/>
          <a:p>
            <a:r>
              <a:rPr lang="ru-RU" sz="3600" dirty="0">
                <a:latin typeface="Bahnschrift Condensed" panose="020B0502040204020203" pitchFamily="34" charset="0"/>
              </a:rPr>
              <a:t>Сердечно-лёгочная реанимация</a:t>
            </a:r>
          </a:p>
          <a:p>
            <a:endParaRPr lang="ru-RU" dirty="0"/>
          </a:p>
          <a:p>
            <a:r>
              <a:rPr lang="ru-RU" sz="2800" dirty="0"/>
              <a:t>1.Положите пострадавшего на твёрдую поверхность</a:t>
            </a:r>
          </a:p>
          <a:p>
            <a:r>
              <a:rPr lang="ru-RU" sz="2800" dirty="0"/>
              <a:t>2.Запрокиньте голову человека, чтобы приоткрылся рот.</a:t>
            </a:r>
          </a:p>
          <a:p>
            <a:r>
              <a:rPr lang="ru-RU" sz="2800" dirty="0"/>
              <a:t>- Если не запрокинуть голову, язык закроет дыхательные пути</a:t>
            </a:r>
          </a:p>
          <a:p>
            <a:r>
              <a:rPr lang="ru-RU" sz="2800" dirty="0"/>
              <a:t>- Проверьте что во рту нет рвотных масс. Если есть, их нужно очистить</a:t>
            </a:r>
          </a:p>
          <a:p>
            <a:r>
              <a:rPr lang="ru-RU" sz="2800" dirty="0"/>
              <a:t>3.Положите ладони на грудь. Руки прямые! Давить всем своим весом! Сделайте 30 нажатий.</a:t>
            </a:r>
          </a:p>
          <a:p>
            <a:r>
              <a:rPr lang="ru-RU" sz="2800" dirty="0"/>
              <a:t>4.Зажмите нос и сделайте 2 вдоха ему в рот.</a:t>
            </a:r>
          </a:p>
          <a:p>
            <a:r>
              <a:rPr lang="ru-RU" sz="2800" dirty="0"/>
              <a:t>5.Повторяйте 2 вдоха + 30 нажатий до приезда СМП!</a:t>
            </a:r>
          </a:p>
        </p:txBody>
      </p:sp>
    </p:spTree>
    <p:extLst>
      <p:ext uri="{BB962C8B-B14F-4D97-AF65-F5344CB8AC3E}">
        <p14:creationId xmlns:p14="http://schemas.microsoft.com/office/powerpoint/2010/main" val="39783033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691B063C-617C-4AD1-956C-DDF80DF78688}"/>
              </a:ext>
            </a:extLst>
          </p:cNvPr>
          <p:cNvPicPr>
            <a:picLocks noChangeAspect="1"/>
          </p:cNvPicPr>
          <p:nvPr/>
        </p:nvPicPr>
        <p:blipFill>
          <a:blip r:embed="rId2"/>
          <a:stretch>
            <a:fillRect/>
          </a:stretch>
        </p:blipFill>
        <p:spPr>
          <a:xfrm>
            <a:off x="384483" y="630246"/>
            <a:ext cx="3779211" cy="2865532"/>
          </a:xfrm>
          <a:prstGeom prst="rect">
            <a:avLst/>
          </a:prstGeom>
        </p:spPr>
      </p:pic>
      <p:pic>
        <p:nvPicPr>
          <p:cNvPr id="3" name="Рисунок 2">
            <a:extLst>
              <a:ext uri="{FF2B5EF4-FFF2-40B4-BE49-F238E27FC236}">
                <a16:creationId xmlns:a16="http://schemas.microsoft.com/office/drawing/2014/main" id="{56B1D4F1-FBD9-4FDE-AEA5-D31DD28CD4DB}"/>
              </a:ext>
            </a:extLst>
          </p:cNvPr>
          <p:cNvPicPr>
            <a:picLocks noChangeAspect="1"/>
          </p:cNvPicPr>
          <p:nvPr/>
        </p:nvPicPr>
        <p:blipFill>
          <a:blip r:embed="rId3"/>
          <a:stretch>
            <a:fillRect/>
          </a:stretch>
        </p:blipFill>
        <p:spPr>
          <a:xfrm>
            <a:off x="4163694" y="858454"/>
            <a:ext cx="4489201" cy="4559001"/>
          </a:xfrm>
          <a:prstGeom prst="rect">
            <a:avLst/>
          </a:prstGeom>
        </p:spPr>
      </p:pic>
      <p:pic>
        <p:nvPicPr>
          <p:cNvPr id="4" name="Рисунок 3">
            <a:extLst>
              <a:ext uri="{FF2B5EF4-FFF2-40B4-BE49-F238E27FC236}">
                <a16:creationId xmlns:a16="http://schemas.microsoft.com/office/drawing/2014/main" id="{36BC480B-EC1A-48FC-B98F-FE8F8A6D243C}"/>
              </a:ext>
            </a:extLst>
          </p:cNvPr>
          <p:cNvPicPr>
            <a:picLocks noChangeAspect="1"/>
          </p:cNvPicPr>
          <p:nvPr/>
        </p:nvPicPr>
        <p:blipFill>
          <a:blip r:embed="rId4"/>
          <a:stretch>
            <a:fillRect/>
          </a:stretch>
        </p:blipFill>
        <p:spPr>
          <a:xfrm>
            <a:off x="8045623" y="2184827"/>
            <a:ext cx="3761894" cy="3814719"/>
          </a:xfrm>
          <a:prstGeom prst="rect">
            <a:avLst/>
          </a:prstGeom>
        </p:spPr>
      </p:pic>
    </p:spTree>
    <p:extLst>
      <p:ext uri="{BB962C8B-B14F-4D97-AF65-F5344CB8AC3E}">
        <p14:creationId xmlns:p14="http://schemas.microsoft.com/office/powerpoint/2010/main" val="39683307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24D746C4-8802-430A-9F80-D71FDBF4148D}"/>
              </a:ext>
            </a:extLst>
          </p:cNvPr>
          <p:cNvSpPr/>
          <p:nvPr/>
        </p:nvSpPr>
        <p:spPr>
          <a:xfrm>
            <a:off x="230155" y="92047"/>
            <a:ext cx="6096000" cy="646331"/>
          </a:xfrm>
          <a:prstGeom prst="rect">
            <a:avLst/>
          </a:prstGeom>
        </p:spPr>
        <p:txBody>
          <a:bodyPr>
            <a:spAutoFit/>
          </a:bodyPr>
          <a:lstStyle/>
          <a:p>
            <a:r>
              <a:rPr lang="ru-RU" sz="3600" dirty="0">
                <a:latin typeface="Bahnschrift Condensed" panose="020B0502040204020203" pitchFamily="34" charset="0"/>
              </a:rPr>
              <a:t>Приспособление для проведения СЛР</a:t>
            </a:r>
          </a:p>
        </p:txBody>
      </p:sp>
      <p:pic>
        <p:nvPicPr>
          <p:cNvPr id="3" name="Рисунок 2">
            <a:extLst>
              <a:ext uri="{FF2B5EF4-FFF2-40B4-BE49-F238E27FC236}">
                <a16:creationId xmlns:a16="http://schemas.microsoft.com/office/drawing/2014/main" id="{AF1555CD-59BD-463C-B118-9B2F36D0F414}"/>
              </a:ext>
            </a:extLst>
          </p:cNvPr>
          <p:cNvPicPr>
            <a:picLocks noChangeAspect="1"/>
          </p:cNvPicPr>
          <p:nvPr/>
        </p:nvPicPr>
        <p:blipFill>
          <a:blip r:embed="rId2"/>
          <a:stretch>
            <a:fillRect/>
          </a:stretch>
        </p:blipFill>
        <p:spPr>
          <a:xfrm>
            <a:off x="833853" y="1083245"/>
            <a:ext cx="4989328" cy="3507417"/>
          </a:xfrm>
          <a:prstGeom prst="rect">
            <a:avLst/>
          </a:prstGeom>
        </p:spPr>
      </p:pic>
      <p:pic>
        <p:nvPicPr>
          <p:cNvPr id="4" name="Рисунок 3">
            <a:extLst>
              <a:ext uri="{FF2B5EF4-FFF2-40B4-BE49-F238E27FC236}">
                <a16:creationId xmlns:a16="http://schemas.microsoft.com/office/drawing/2014/main" id="{28A3F10B-BE00-4B8D-9CBB-D7AD9261E517}"/>
              </a:ext>
            </a:extLst>
          </p:cNvPr>
          <p:cNvPicPr>
            <a:picLocks noChangeAspect="1"/>
          </p:cNvPicPr>
          <p:nvPr/>
        </p:nvPicPr>
        <p:blipFill>
          <a:blip r:embed="rId3"/>
          <a:stretch>
            <a:fillRect/>
          </a:stretch>
        </p:blipFill>
        <p:spPr>
          <a:xfrm>
            <a:off x="5621833" y="2175018"/>
            <a:ext cx="5825607" cy="3889880"/>
          </a:xfrm>
          <a:prstGeom prst="rect">
            <a:avLst/>
          </a:prstGeom>
        </p:spPr>
      </p:pic>
    </p:spTree>
    <p:extLst>
      <p:ext uri="{BB962C8B-B14F-4D97-AF65-F5344CB8AC3E}">
        <p14:creationId xmlns:p14="http://schemas.microsoft.com/office/powerpoint/2010/main" val="30142809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324434E-BFC7-4573-811A-795ECABCCD22}"/>
              </a:ext>
            </a:extLst>
          </p:cNvPr>
          <p:cNvSpPr>
            <a:spLocks noGrp="1"/>
          </p:cNvSpPr>
          <p:nvPr>
            <p:ph type="title"/>
          </p:nvPr>
        </p:nvSpPr>
        <p:spPr>
          <a:xfrm>
            <a:off x="3967842" y="2231247"/>
            <a:ext cx="4103137" cy="1325563"/>
          </a:xfrm>
        </p:spPr>
        <p:txBody>
          <a:bodyPr>
            <a:normAutofit/>
          </a:bodyPr>
          <a:lstStyle/>
          <a:p>
            <a:r>
              <a:rPr lang="ru-RU" sz="5400" dirty="0">
                <a:latin typeface="Bahnschrift Condensed" panose="020B0502040204020203" pitchFamily="34" charset="0"/>
              </a:rPr>
              <a:t>Время практики:</a:t>
            </a:r>
          </a:p>
        </p:txBody>
      </p:sp>
    </p:spTree>
    <p:extLst>
      <p:ext uri="{BB962C8B-B14F-4D97-AF65-F5344CB8AC3E}">
        <p14:creationId xmlns:p14="http://schemas.microsoft.com/office/powerpoint/2010/main" val="2945559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BD9BCB9-17B5-4BCE-8780-BDC473F2CBDB}"/>
              </a:ext>
            </a:extLst>
          </p:cNvPr>
          <p:cNvSpPr>
            <a:spLocks noGrp="1"/>
          </p:cNvSpPr>
          <p:nvPr>
            <p:ph type="title"/>
          </p:nvPr>
        </p:nvSpPr>
        <p:spPr>
          <a:xfrm>
            <a:off x="-154733" y="-344001"/>
            <a:ext cx="309465" cy="1325563"/>
          </a:xfrm>
        </p:spPr>
        <p:txBody>
          <a:bodyPr>
            <a:normAutofit/>
          </a:bodyPr>
          <a:lstStyle/>
          <a:p>
            <a:r>
              <a:rPr lang="ru-RU" sz="1050" dirty="0"/>
              <a:t>.</a:t>
            </a:r>
          </a:p>
        </p:txBody>
      </p:sp>
      <p:pic>
        <p:nvPicPr>
          <p:cNvPr id="5" name="Рисунок 4" descr="Мастер-класс_Основы_ПП_07.12.20.pdf - Adobe Acrobat Reader (64-bit)">
            <a:extLst>
              <a:ext uri="{FF2B5EF4-FFF2-40B4-BE49-F238E27FC236}">
                <a16:creationId xmlns:a16="http://schemas.microsoft.com/office/drawing/2014/main" id="{CCCB9A43-BD1C-4CC8-87D6-E527A7769F79}"/>
              </a:ext>
            </a:extLst>
          </p:cNvPr>
          <p:cNvPicPr>
            <a:picLocks noChangeAspect="1"/>
          </p:cNvPicPr>
          <p:nvPr/>
        </p:nvPicPr>
        <p:blipFill rotWithShape="1">
          <a:blip r:embed="rId2">
            <a:extLst>
              <a:ext uri="{28A0092B-C50C-407E-A947-70E740481C1C}">
                <a14:useLocalDpi xmlns:a14="http://schemas.microsoft.com/office/drawing/2010/main" val="0"/>
              </a:ext>
            </a:extLst>
          </a:blip>
          <a:srcRect l="6843" t="28569" r="22672" b="8877"/>
          <a:stretch/>
        </p:blipFill>
        <p:spPr>
          <a:xfrm>
            <a:off x="284357" y="766650"/>
            <a:ext cx="11623285" cy="5578167"/>
          </a:xfrm>
          <a:prstGeom prst="rect">
            <a:avLst/>
          </a:prstGeom>
        </p:spPr>
      </p:pic>
    </p:spTree>
    <p:extLst>
      <p:ext uri="{BB962C8B-B14F-4D97-AF65-F5344CB8AC3E}">
        <p14:creationId xmlns:p14="http://schemas.microsoft.com/office/powerpoint/2010/main" val="1897577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46F2C68-2661-4036-A801-41091545C73E}"/>
              </a:ext>
            </a:extLst>
          </p:cNvPr>
          <p:cNvSpPr>
            <a:spLocks noGrp="1"/>
          </p:cNvSpPr>
          <p:nvPr>
            <p:ph type="title"/>
          </p:nvPr>
        </p:nvSpPr>
        <p:spPr>
          <a:xfrm>
            <a:off x="3133530" y="-9330"/>
            <a:ext cx="8156511" cy="1062458"/>
          </a:xfrm>
        </p:spPr>
        <p:txBody>
          <a:bodyPr>
            <a:normAutofit/>
          </a:bodyPr>
          <a:lstStyle/>
          <a:p>
            <a:r>
              <a:rPr lang="ru-RU" sz="4000" b="1" dirty="0">
                <a:latin typeface="Bahnschrift Condensed" panose="020B0502040204020203" pitchFamily="34" charset="0"/>
              </a:rPr>
              <a:t>КТО </a:t>
            </a:r>
            <a:r>
              <a:rPr lang="ru-RU" sz="4000" dirty="0">
                <a:latin typeface="Bahnschrift Condensed" panose="020B0502040204020203" pitchFamily="34" charset="0"/>
              </a:rPr>
              <a:t>оказывает первую помощь? </a:t>
            </a:r>
          </a:p>
        </p:txBody>
      </p:sp>
      <p:pic>
        <p:nvPicPr>
          <p:cNvPr id="4" name="Рисунок 3" descr="Мастер-класс_Основы_ПП_07.12.20.pdf - Adobe Acrobat Reader (64-bit)">
            <a:extLst>
              <a:ext uri="{FF2B5EF4-FFF2-40B4-BE49-F238E27FC236}">
                <a16:creationId xmlns:a16="http://schemas.microsoft.com/office/drawing/2014/main" id="{3193D5F8-17CF-4192-9BB9-1CEC9C574F12}"/>
              </a:ext>
            </a:extLst>
          </p:cNvPr>
          <p:cNvPicPr>
            <a:picLocks noChangeAspect="1"/>
          </p:cNvPicPr>
          <p:nvPr/>
        </p:nvPicPr>
        <p:blipFill rotWithShape="1">
          <a:blip r:embed="rId3">
            <a:extLst>
              <a:ext uri="{28A0092B-C50C-407E-A947-70E740481C1C}">
                <a14:useLocalDpi xmlns:a14="http://schemas.microsoft.com/office/drawing/2010/main" val="0"/>
              </a:ext>
            </a:extLst>
          </a:blip>
          <a:srcRect l="7117" t="32098" r="24082" b="10585"/>
          <a:stretch/>
        </p:blipFill>
        <p:spPr>
          <a:xfrm>
            <a:off x="429207" y="1194319"/>
            <a:ext cx="11039310" cy="4973215"/>
          </a:xfrm>
          <a:prstGeom prst="rect">
            <a:avLst/>
          </a:prstGeom>
        </p:spPr>
      </p:pic>
    </p:spTree>
    <p:extLst>
      <p:ext uri="{BB962C8B-B14F-4D97-AF65-F5344CB8AC3E}">
        <p14:creationId xmlns:p14="http://schemas.microsoft.com/office/powerpoint/2010/main" val="139785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E18B6CE-5F09-4684-8F6C-A02ABB9E6EDE}"/>
              </a:ext>
            </a:extLst>
          </p:cNvPr>
          <p:cNvSpPr txBox="1"/>
          <p:nvPr/>
        </p:nvSpPr>
        <p:spPr>
          <a:xfrm>
            <a:off x="3543057" y="385610"/>
            <a:ext cx="5105885" cy="584775"/>
          </a:xfrm>
          <a:prstGeom prst="rect">
            <a:avLst/>
          </a:prstGeom>
          <a:noFill/>
        </p:spPr>
        <p:txBody>
          <a:bodyPr wrap="none" rtlCol="0">
            <a:spAutoFit/>
          </a:bodyPr>
          <a:lstStyle/>
          <a:p>
            <a:r>
              <a:rPr lang="ru-RU" sz="3200" b="1" dirty="0">
                <a:latin typeface="Bahnschrift Condensed" panose="020B0502040204020203" pitchFamily="34" charset="0"/>
              </a:rPr>
              <a:t>КОГДА </a:t>
            </a:r>
            <a:r>
              <a:rPr lang="ru-RU" sz="3200" dirty="0">
                <a:latin typeface="Bahnschrift Condensed" panose="020B0502040204020203" pitchFamily="34" charset="0"/>
              </a:rPr>
              <a:t>оказывают первую помощь? </a:t>
            </a:r>
          </a:p>
        </p:txBody>
      </p:sp>
      <p:pic>
        <p:nvPicPr>
          <p:cNvPr id="6" name="Рисунок 5">
            <a:extLst>
              <a:ext uri="{FF2B5EF4-FFF2-40B4-BE49-F238E27FC236}">
                <a16:creationId xmlns:a16="http://schemas.microsoft.com/office/drawing/2014/main" id="{16307975-9EA3-4B38-9BF9-071D1DCAF4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716" y="1441191"/>
            <a:ext cx="10963275" cy="3695700"/>
          </a:xfrm>
          <a:prstGeom prst="rect">
            <a:avLst/>
          </a:prstGeom>
        </p:spPr>
      </p:pic>
      <p:sp>
        <p:nvSpPr>
          <p:cNvPr id="7" name="Прямоугольник 6">
            <a:extLst>
              <a:ext uri="{FF2B5EF4-FFF2-40B4-BE49-F238E27FC236}">
                <a16:creationId xmlns:a16="http://schemas.microsoft.com/office/drawing/2014/main" id="{20971133-3973-43D2-8EDE-7EF4577CD34C}"/>
              </a:ext>
            </a:extLst>
          </p:cNvPr>
          <p:cNvSpPr/>
          <p:nvPr/>
        </p:nvSpPr>
        <p:spPr>
          <a:xfrm>
            <a:off x="9554547" y="3354744"/>
            <a:ext cx="1716833" cy="1782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1476198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7D15EBDA-8B94-4A0C-BA13-5493221844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9203" y="117411"/>
            <a:ext cx="7331089" cy="6423348"/>
          </a:xfrm>
          <a:prstGeom prst="rect">
            <a:avLst/>
          </a:prstGeom>
        </p:spPr>
      </p:pic>
    </p:spTree>
    <p:extLst>
      <p:ext uri="{BB962C8B-B14F-4D97-AF65-F5344CB8AC3E}">
        <p14:creationId xmlns:p14="http://schemas.microsoft.com/office/powerpoint/2010/main" val="2482853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E63CE833-5E72-4F09-AFC9-2F62FB0641B1}"/>
              </a:ext>
            </a:extLst>
          </p:cNvPr>
          <p:cNvPicPr>
            <a:picLocks noChangeAspect="1"/>
          </p:cNvPicPr>
          <p:nvPr/>
        </p:nvPicPr>
        <p:blipFill rotWithShape="1">
          <a:blip r:embed="rId2">
            <a:extLst>
              <a:ext uri="{28A0092B-C50C-407E-A947-70E740481C1C}">
                <a14:useLocalDpi xmlns:a14="http://schemas.microsoft.com/office/drawing/2010/main" val="0"/>
              </a:ext>
            </a:extLst>
          </a:blip>
          <a:srcRect l="30800" t="11075" r="30950" b="10325"/>
          <a:stretch/>
        </p:blipFill>
        <p:spPr>
          <a:xfrm rot="16200000">
            <a:off x="2600236" y="824017"/>
            <a:ext cx="2176254" cy="4471988"/>
          </a:xfrm>
          <a:prstGeom prst="rect">
            <a:avLst/>
          </a:prstGeom>
        </p:spPr>
      </p:pic>
      <p:sp>
        <p:nvSpPr>
          <p:cNvPr id="2" name="Заголовок 1">
            <a:extLst>
              <a:ext uri="{FF2B5EF4-FFF2-40B4-BE49-F238E27FC236}">
                <a16:creationId xmlns:a16="http://schemas.microsoft.com/office/drawing/2014/main" id="{F75D38D9-996D-4E67-A3CB-A72E22DE1B00}"/>
              </a:ext>
            </a:extLst>
          </p:cNvPr>
          <p:cNvSpPr>
            <a:spLocks noGrp="1"/>
          </p:cNvSpPr>
          <p:nvPr>
            <p:ph type="ctrTitle"/>
          </p:nvPr>
        </p:nvSpPr>
        <p:spPr>
          <a:xfrm>
            <a:off x="1733550" y="1041400"/>
            <a:ext cx="9144000" cy="2387600"/>
          </a:xfrm>
        </p:spPr>
        <p:txBody>
          <a:bodyPr>
            <a:normAutofit/>
          </a:bodyPr>
          <a:lstStyle/>
          <a:p>
            <a:r>
              <a:rPr lang="ru-RU" sz="5400" dirty="0">
                <a:latin typeface="Bahnschrift Condensed" panose="020B0502040204020203" pitchFamily="34" charset="0"/>
              </a:rPr>
              <a:t>Как вызвать скорую помощь?</a:t>
            </a:r>
          </a:p>
        </p:txBody>
      </p:sp>
      <p:sp>
        <p:nvSpPr>
          <p:cNvPr id="3" name="Подзаголовок 2">
            <a:extLst>
              <a:ext uri="{FF2B5EF4-FFF2-40B4-BE49-F238E27FC236}">
                <a16:creationId xmlns:a16="http://schemas.microsoft.com/office/drawing/2014/main" id="{F215F615-DF72-4764-AED1-D9A83E6E4378}"/>
              </a:ext>
            </a:extLst>
          </p:cNvPr>
          <p:cNvSpPr>
            <a:spLocks noGrp="1"/>
          </p:cNvSpPr>
          <p:nvPr>
            <p:ph type="subTitle" idx="1"/>
          </p:nvPr>
        </p:nvSpPr>
        <p:spPr>
          <a:xfrm>
            <a:off x="-361950" y="5830888"/>
            <a:ext cx="85725" cy="198437"/>
          </a:xfrm>
        </p:spPr>
        <p:txBody>
          <a:bodyPr>
            <a:normAutofit fontScale="32500" lnSpcReduction="20000"/>
          </a:bodyPr>
          <a:lstStyle/>
          <a:p>
            <a:r>
              <a:rPr lang="ru-RU" dirty="0"/>
              <a:t>.</a:t>
            </a:r>
          </a:p>
        </p:txBody>
      </p:sp>
    </p:spTree>
    <p:extLst>
      <p:ext uri="{BB962C8B-B14F-4D97-AF65-F5344CB8AC3E}">
        <p14:creationId xmlns:p14="http://schemas.microsoft.com/office/powerpoint/2010/main" val="469845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0FD6DA4-CA35-429F-83EE-7A491C7F8DBF}"/>
              </a:ext>
            </a:extLst>
          </p:cNvPr>
          <p:cNvSpPr>
            <a:spLocks noGrp="1"/>
          </p:cNvSpPr>
          <p:nvPr>
            <p:ph type="title"/>
          </p:nvPr>
        </p:nvSpPr>
        <p:spPr>
          <a:xfrm>
            <a:off x="767442" y="2567863"/>
            <a:ext cx="10657115" cy="1348581"/>
          </a:xfrm>
        </p:spPr>
        <p:txBody>
          <a:bodyPr>
            <a:noAutofit/>
          </a:bodyPr>
          <a:lstStyle/>
          <a:p>
            <a:r>
              <a:rPr lang="ru-RU" sz="2400" dirty="0">
                <a:latin typeface="+mn-lt"/>
              </a:rPr>
              <a:t>1. </a:t>
            </a:r>
            <a:r>
              <a:rPr lang="ru-RU" sz="2400" dirty="0">
                <a:solidFill>
                  <a:srgbClr val="FF0000"/>
                </a:solidFill>
                <a:latin typeface="+mn-lt"/>
              </a:rPr>
              <a:t>Оценить ситуацию</a:t>
            </a:r>
            <a:r>
              <a:rPr lang="ru-RU" sz="2400" dirty="0">
                <a:latin typeface="+mn-lt"/>
              </a:rPr>
              <a:t> - выяснить, насколько серьезна травма или заболевание.</a:t>
            </a:r>
            <a:br>
              <a:rPr lang="ru-RU" sz="2400" dirty="0">
                <a:latin typeface="+mn-lt"/>
              </a:rPr>
            </a:br>
            <a:br>
              <a:rPr lang="ru-RU" sz="2400" dirty="0">
                <a:latin typeface="+mn-lt"/>
              </a:rPr>
            </a:br>
            <a:r>
              <a:rPr lang="ru-RU" sz="2400" dirty="0">
                <a:latin typeface="+mn-lt"/>
              </a:rPr>
              <a:t>2. </a:t>
            </a:r>
            <a:r>
              <a:rPr lang="ru-RU" sz="2400" dirty="0">
                <a:solidFill>
                  <a:srgbClr val="FF0000"/>
                </a:solidFill>
                <a:latin typeface="+mn-lt"/>
              </a:rPr>
              <a:t>Позвонить на номер «112»</a:t>
            </a:r>
            <a:br>
              <a:rPr lang="ru-RU" sz="2400" dirty="0">
                <a:solidFill>
                  <a:srgbClr val="FF0000"/>
                </a:solidFill>
                <a:latin typeface="+mn-lt"/>
              </a:rPr>
            </a:br>
            <a:br>
              <a:rPr lang="ru-RU" sz="2400" dirty="0">
                <a:latin typeface="+mn-lt"/>
              </a:rPr>
            </a:br>
            <a:r>
              <a:rPr lang="ru-RU" sz="2400" dirty="0">
                <a:latin typeface="+mn-lt"/>
              </a:rPr>
              <a:t>3. </a:t>
            </a:r>
            <a:r>
              <a:rPr lang="ru-RU" sz="2400" dirty="0">
                <a:solidFill>
                  <a:srgbClr val="FF0000"/>
                </a:solidFill>
                <a:latin typeface="+mn-lt"/>
              </a:rPr>
              <a:t>Описать ситуацию и указать точный адрес произошедшего происшествия или заболевания.</a:t>
            </a:r>
            <a:br>
              <a:rPr lang="ru-RU" sz="2400" dirty="0">
                <a:solidFill>
                  <a:srgbClr val="FF0000"/>
                </a:solidFill>
                <a:latin typeface="+mn-lt"/>
              </a:rPr>
            </a:br>
            <a:br>
              <a:rPr lang="ru-RU" sz="2400" dirty="0">
                <a:latin typeface="+mn-lt"/>
              </a:rPr>
            </a:br>
            <a:r>
              <a:rPr lang="ru-RU" sz="2400" dirty="0">
                <a:latin typeface="+mn-lt"/>
              </a:rPr>
              <a:t>4. </a:t>
            </a:r>
            <a:r>
              <a:rPr lang="ru-RU" sz="2400" dirty="0">
                <a:solidFill>
                  <a:srgbClr val="FF0000"/>
                </a:solidFill>
                <a:latin typeface="+mn-lt"/>
              </a:rPr>
              <a:t>Следовать рекомендациям оператора скорой помощи</a:t>
            </a:r>
            <a:r>
              <a:rPr lang="ru-RU" sz="2400" dirty="0">
                <a:latin typeface="+mn-lt"/>
              </a:rPr>
              <a:t> - он может сказать, какие действия нужно выполнить до приезда медицинской бригады.</a:t>
            </a:r>
            <a:br>
              <a:rPr lang="ru-RU" sz="2400" dirty="0">
                <a:latin typeface="+mn-lt"/>
              </a:rPr>
            </a:br>
            <a:br>
              <a:rPr lang="ru-RU" sz="2400" dirty="0">
                <a:latin typeface="+mn-lt"/>
              </a:rPr>
            </a:br>
            <a:r>
              <a:rPr lang="ru-RU" sz="2400" dirty="0">
                <a:latin typeface="+mn-lt"/>
              </a:rPr>
              <a:t>5. </a:t>
            </a:r>
            <a:r>
              <a:rPr lang="ru-RU" sz="2400" dirty="0">
                <a:solidFill>
                  <a:srgbClr val="FF0000"/>
                </a:solidFill>
                <a:latin typeface="+mn-lt"/>
              </a:rPr>
              <a:t>Если требуется, оказать первую помощь пострадавшему</a:t>
            </a:r>
            <a:r>
              <a:rPr lang="ru-RU" sz="2400" dirty="0">
                <a:latin typeface="+mn-lt"/>
              </a:rPr>
              <a:t>, пока не прибыла скорая помощь.</a:t>
            </a:r>
            <a:br>
              <a:rPr lang="ru-RU" sz="2000" dirty="0">
                <a:latin typeface="+mn-lt"/>
              </a:rPr>
            </a:br>
            <a:br>
              <a:rPr lang="ru-RU" sz="2000" dirty="0">
                <a:latin typeface="+mn-lt"/>
              </a:rPr>
            </a:br>
            <a:r>
              <a:rPr lang="ru-RU" sz="2000" dirty="0">
                <a:latin typeface="+mn-lt"/>
              </a:rPr>
              <a:t>Важно помнить, что вызов скорой помощи следует делать при любой угрозе жизни или здоровью - время в таких случаях очень важно. Также стоит помнить, что злоупотребление номером скорой помощи может привести к задержке прибытия медицинской бригады к тем, кому она действительно нужна.</a:t>
            </a:r>
          </a:p>
        </p:txBody>
      </p:sp>
    </p:spTree>
    <p:extLst>
      <p:ext uri="{BB962C8B-B14F-4D97-AF65-F5344CB8AC3E}">
        <p14:creationId xmlns:p14="http://schemas.microsoft.com/office/powerpoint/2010/main" val="1381357833"/>
      </p:ext>
    </p:extLst>
  </p:cSld>
  <p:clrMapOvr>
    <a:masterClrMapping/>
  </p:clrMapOvr>
</p:sld>
</file>

<file path=ppt/theme/theme1.xml><?xml version="1.0" encoding="utf-8"?>
<a:theme xmlns:a="http://schemas.openxmlformats.org/drawingml/2006/main" name="Office Theme">
  <a:themeElements>
    <a:clrScheme name="Тема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309</TotalTime>
  <Words>1617</Words>
  <Application>Microsoft Office PowerPoint</Application>
  <PresentationFormat>Широкоэкранный</PresentationFormat>
  <Paragraphs>259</Paragraphs>
  <Slides>36</Slides>
  <Notes>3</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36</vt:i4>
      </vt:variant>
    </vt:vector>
  </HeadingPairs>
  <TitlesOfParts>
    <vt:vector size="44" baseType="lpstr">
      <vt:lpstr>Arial</vt:lpstr>
      <vt:lpstr>Bahnschrift Condensed</vt:lpstr>
      <vt:lpstr>Calibri</vt:lpstr>
      <vt:lpstr>Calibri Light</vt:lpstr>
      <vt:lpstr>Montserrat-Bold</vt:lpstr>
      <vt:lpstr>Montserrat-Regular</vt:lpstr>
      <vt:lpstr>OpenSans-Regular</vt:lpstr>
      <vt:lpstr>Office Theme</vt:lpstr>
      <vt:lpstr>Оказание первой помощи </vt:lpstr>
      <vt:lpstr>Презентация PowerPoint</vt:lpstr>
      <vt:lpstr>Первая помощь - это быстрое и правильное помощь человеку, когда он получил травму. Это может включать действия, такие как остановка кровотечения или проведение сердечно-легочной реанимации.   Главная цель первой помощи - сохранить жизнь и здоровье пострадавшего, пока не приедет медицинская помощь. Важно знать основные правила первой помощи, чтобы уметь помочь в случае необходимости.</vt:lpstr>
      <vt:lpstr>.</vt:lpstr>
      <vt:lpstr>КТО оказывает первую помощь? </vt:lpstr>
      <vt:lpstr>Презентация PowerPoint</vt:lpstr>
      <vt:lpstr>Презентация PowerPoint</vt:lpstr>
      <vt:lpstr>Как вызвать скорую помощь?</vt:lpstr>
      <vt:lpstr>1. Оценить ситуацию - выяснить, насколько серьезна травма или заболевание.  2. Позвонить на номер «112»  3. Описать ситуацию и указать точный адрес произошедшего происшествия или заболевания.  4. Следовать рекомендациям оператора скорой помощи - он может сказать, какие действия нужно выполнить до приезда медицинской бригады.  5. Если требуется, оказать первую помощь пострадавшему, пока не прибыла скорая помощь.  Важно помнить, что вызов скорой помощи следует делать при любой угрозе жизни или здоровью - время в таких случаях очень важно. Также стоит помнить, что злоупотребление номером скорой помощи может привести к задержке прибытия медицинской бригады к тем, кому она действительно нужна.</vt:lpstr>
      <vt:lpstr>Время практики:</vt:lpstr>
      <vt:lpstr>Перечень мероприятий по оказанию первой помощи</vt:lpstr>
      <vt:lpstr>Обморок</vt:lpstr>
      <vt:lpstr>Что должно быть в вашей аптечки?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Время практики:</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Надежда</dc:creator>
  <cp:lastModifiedBy>Надежда</cp:lastModifiedBy>
  <cp:revision>27</cp:revision>
  <dcterms:created xsi:type="dcterms:W3CDTF">2023-05-20T21:18:56Z</dcterms:created>
  <dcterms:modified xsi:type="dcterms:W3CDTF">2023-05-21T12:58:24Z</dcterms:modified>
</cp:coreProperties>
</file>