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447" r:id="rId3"/>
    <p:sldId id="310" r:id="rId4"/>
    <p:sldId id="482" r:id="rId5"/>
    <p:sldId id="484" r:id="rId6"/>
    <p:sldId id="486" r:id="rId7"/>
    <p:sldId id="490" r:id="rId8"/>
    <p:sldId id="492" r:id="rId9"/>
    <p:sldId id="493" r:id="rId10"/>
    <p:sldId id="494" r:id="rId11"/>
    <p:sldId id="495" r:id="rId12"/>
    <p:sldId id="496" r:id="rId13"/>
    <p:sldId id="497" r:id="rId14"/>
    <p:sldId id="498" r:id="rId15"/>
    <p:sldId id="487" r:id="rId16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ofessional" initials="P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504"/>
    <a:srgbClr val="F3A015"/>
    <a:srgbClr val="F4A613"/>
    <a:srgbClr val="F6B910"/>
    <a:srgbClr val="45AC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>
        <p:scale>
          <a:sx n="50" d="100"/>
          <a:sy n="50" d="100"/>
        </p:scale>
        <p:origin x="-1968" y="-492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AE610B96-BCB5-4794-B07D-B9D71DE1CB34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69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EA29A61B-A615-49F8-BF30-CF367E9FA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819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6913" cy="33813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9A61B-A615-49F8-BF30-CF367E9FADA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2645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6913" cy="33813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784BE-8B62-4DCD-A78D-59A11037A63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938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6913" cy="33813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784BE-8B62-4DCD-A78D-59A11037A63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9345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6913" cy="33813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784BE-8B62-4DCD-A78D-59A11037A63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841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6913" cy="33813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784BE-8B62-4DCD-A78D-59A11037A63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9009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6913" cy="33813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784BE-8B62-4DCD-A78D-59A11037A63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627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6913" cy="33813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9A61B-A615-49F8-BF30-CF367E9FADA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553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6913" cy="33813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784BE-8B62-4DCD-A78D-59A11037A63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822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6913" cy="33813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784BE-8B62-4DCD-A78D-59A11037A63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681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6913" cy="33813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784BE-8B62-4DCD-A78D-59A11037A63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860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6913" cy="33813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784BE-8B62-4DCD-A78D-59A11037A63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447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6913" cy="33813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784BE-8B62-4DCD-A78D-59A11037A63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967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6913" cy="33813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784BE-8B62-4DCD-A78D-59A11037A63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727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6913" cy="33813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784BE-8B62-4DCD-A78D-59A11037A63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136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4A1A7-ADB2-4538-9E00-22212D79A0A2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8E6AB-E359-4AAA-9F61-87E16B0F0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229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4A1A7-ADB2-4538-9E00-22212D79A0A2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8E6AB-E359-4AAA-9F61-87E16B0F0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373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4A1A7-ADB2-4538-9E00-22212D79A0A2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8E6AB-E359-4AAA-9F61-87E16B0F0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443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4A1A7-ADB2-4538-9E00-22212D79A0A2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8E6AB-E359-4AAA-9F61-87E16B0F0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896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4A1A7-ADB2-4538-9E00-22212D79A0A2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8E6AB-E359-4AAA-9F61-87E16B0F0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212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4A1A7-ADB2-4538-9E00-22212D79A0A2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8E6AB-E359-4AAA-9F61-87E16B0F0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673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8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5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8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5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4A1A7-ADB2-4538-9E00-22212D79A0A2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8E6AB-E359-4AAA-9F61-87E16B0F0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716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4A1A7-ADB2-4538-9E00-22212D79A0A2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8E6AB-E359-4AAA-9F61-87E16B0F0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558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4A1A7-ADB2-4538-9E00-22212D79A0A2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8E6AB-E359-4AAA-9F61-87E16B0F0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701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8" indent="0">
              <a:buNone/>
              <a:defRPr sz="1200"/>
            </a:lvl2pPr>
            <a:lvl3pPr marL="914395" indent="0">
              <a:buNone/>
              <a:defRPr sz="1000"/>
            </a:lvl3pPr>
            <a:lvl4pPr marL="1371592" indent="0">
              <a:buNone/>
              <a:defRPr sz="900"/>
            </a:lvl4pPr>
            <a:lvl5pPr marL="1828789" indent="0">
              <a:buNone/>
              <a:defRPr sz="900"/>
            </a:lvl5pPr>
            <a:lvl6pPr marL="2285987" indent="0">
              <a:buNone/>
              <a:defRPr sz="900"/>
            </a:lvl6pPr>
            <a:lvl7pPr marL="2743185" indent="0">
              <a:buNone/>
              <a:defRPr sz="900"/>
            </a:lvl7pPr>
            <a:lvl8pPr marL="3200381" indent="0">
              <a:buNone/>
              <a:defRPr sz="900"/>
            </a:lvl8pPr>
            <a:lvl9pPr marL="365757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4A1A7-ADB2-4538-9E00-22212D79A0A2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8E6AB-E359-4AAA-9F61-87E16B0F0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654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8" indent="0">
              <a:buNone/>
              <a:defRPr sz="2800"/>
            </a:lvl2pPr>
            <a:lvl3pPr marL="914395" indent="0">
              <a:buNone/>
              <a:defRPr sz="2400"/>
            </a:lvl3pPr>
            <a:lvl4pPr marL="1371592" indent="0">
              <a:buNone/>
              <a:defRPr sz="2000"/>
            </a:lvl4pPr>
            <a:lvl5pPr marL="1828789" indent="0">
              <a:buNone/>
              <a:defRPr sz="2000"/>
            </a:lvl5pPr>
            <a:lvl6pPr marL="2285987" indent="0">
              <a:buNone/>
              <a:defRPr sz="2000"/>
            </a:lvl6pPr>
            <a:lvl7pPr marL="2743185" indent="0">
              <a:buNone/>
              <a:defRPr sz="2000"/>
            </a:lvl7pPr>
            <a:lvl8pPr marL="3200381" indent="0">
              <a:buNone/>
              <a:defRPr sz="2000"/>
            </a:lvl8pPr>
            <a:lvl9pPr marL="365757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8" indent="0">
              <a:buNone/>
              <a:defRPr sz="1200"/>
            </a:lvl2pPr>
            <a:lvl3pPr marL="914395" indent="0">
              <a:buNone/>
              <a:defRPr sz="1000"/>
            </a:lvl3pPr>
            <a:lvl4pPr marL="1371592" indent="0">
              <a:buNone/>
              <a:defRPr sz="900"/>
            </a:lvl4pPr>
            <a:lvl5pPr marL="1828789" indent="0">
              <a:buNone/>
              <a:defRPr sz="900"/>
            </a:lvl5pPr>
            <a:lvl6pPr marL="2285987" indent="0">
              <a:buNone/>
              <a:defRPr sz="900"/>
            </a:lvl6pPr>
            <a:lvl7pPr marL="2743185" indent="0">
              <a:buNone/>
              <a:defRPr sz="900"/>
            </a:lvl7pPr>
            <a:lvl8pPr marL="3200381" indent="0">
              <a:buNone/>
              <a:defRPr sz="900"/>
            </a:lvl8pPr>
            <a:lvl9pPr marL="365757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4A1A7-ADB2-4538-9E00-22212D79A0A2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8E6AB-E359-4AAA-9F61-87E16B0F0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011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4A1A7-ADB2-4538-9E00-22212D79A0A2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8E6AB-E359-4AAA-9F61-87E16B0F0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1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9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8" indent="-342898" algn="l" defTabSz="91439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6" indent="-285748" algn="l" defTabSz="91439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3" indent="-228598" algn="l" defTabSz="91439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1" indent="-228598" algn="l" defTabSz="91439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88" indent="-228598" algn="l" defTabSz="91439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85" indent="-228598" algn="l" defTabSz="9143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3" indent="-228598" algn="l" defTabSz="9143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80" indent="-228598" algn="l" defTabSz="9143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77" indent="-228598" algn="l" defTabSz="9143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8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1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4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gif"/><Relationship Id="rId3" Type="http://schemas.openxmlformats.org/officeDocument/2006/relationships/image" Target="../media/image4.png"/><Relationship Id="rId7" Type="http://schemas.openxmlformats.org/officeDocument/2006/relationships/image" Target="../media/image4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5.png"/><Relationship Id="rId4" Type="http://schemas.openxmlformats.org/officeDocument/2006/relationships/image" Target="../media/image38.gif"/><Relationship Id="rId9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4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9144000" cy="6858000"/>
            <a:chOff x="0" y="-14266"/>
            <a:chExt cx="9144000" cy="6858000"/>
          </a:xfrm>
        </p:grpSpPr>
        <p:pic>
          <p:nvPicPr>
            <p:cNvPr id="1028" name="Picture 4" descr="C:\Users\Ольга Николаевна\Desktop\дизайн и смм\макеты\кп\альбом\1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23"/>
            <a:stretch/>
          </p:blipFill>
          <p:spPr bwMode="auto">
            <a:xfrm>
              <a:off x="0" y="-14266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251520" y="2204864"/>
              <a:ext cx="6264696" cy="16561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07504" y="2132856"/>
            <a:ext cx="6048672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F3A015"/>
                </a:solidFill>
                <a:latin typeface="CTC Splash Rounded" panose="02000000000000000000" pitchFamily="50" charset="0"/>
              </a:rPr>
              <a:t>ЦЕНТР ОТДЫХА И ОЗДОРОВЛЕНИЯ ДЕТЕЙ </a:t>
            </a:r>
          </a:p>
          <a:p>
            <a:pPr algn="ctr"/>
            <a:r>
              <a:rPr lang="ru-RU" sz="4000" dirty="0">
                <a:solidFill>
                  <a:srgbClr val="F3A015"/>
                </a:solidFill>
                <a:latin typeface="CTC Splash Rounded" panose="02000000000000000000" pitchFamily="50" charset="0"/>
              </a:rPr>
              <a:t>«ВЯТСКИЕ КАНИКУЛЫ»</a:t>
            </a:r>
          </a:p>
        </p:txBody>
      </p:sp>
    </p:spTree>
    <p:extLst>
      <p:ext uri="{BB962C8B-B14F-4D97-AF65-F5344CB8AC3E}">
        <p14:creationId xmlns:p14="http://schemas.microsoft.com/office/powerpoint/2010/main" val="317661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C:\Users\Ольга Николаевна\Desktop\дизайн и смм\макеты\логотипы\логоВ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3" y="71281"/>
            <a:ext cx="1053049" cy="108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Ольга Николаевна\Desktop\дизайн и смм\макеты\кп\альбом\элемент.png">
            <a:extLst>
              <a:ext uri="{FF2B5EF4-FFF2-40B4-BE49-F238E27FC236}">
                <a16:creationId xmlns="" xmlns:a16="http://schemas.microsoft.com/office/drawing/2014/main" id="{4D98EC86-C680-9D37-DBBB-DAFE9D92B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087" y="-4742"/>
            <a:ext cx="1168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767" y="476672"/>
            <a:ext cx="2759542" cy="198838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39552" y="836712"/>
            <a:ext cx="59504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4400" b="1" dirty="0" smtClean="0">
                <a:solidFill>
                  <a:srgbClr val="FA8504"/>
                </a:solidFill>
                <a:latin typeface="CTC Splash Rounded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Лагерь «Живая вода»</a:t>
            </a:r>
          </a:p>
          <a:p>
            <a:pPr>
              <a:spcAft>
                <a:spcPts val="0"/>
              </a:spcAft>
            </a:pPr>
            <a:r>
              <a:rPr lang="ru-RU" sz="4400" b="1" dirty="0">
                <a:solidFill>
                  <a:srgbClr val="FA8504"/>
                </a:solidFill>
                <a:latin typeface="CTC Splash Rounded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Территория </a:t>
            </a:r>
            <a:r>
              <a:rPr lang="ru-RU" sz="4400" b="1" dirty="0" smtClean="0">
                <a:solidFill>
                  <a:srgbClr val="FA8504"/>
                </a:solidFill>
                <a:latin typeface="CTC Splash Rounded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успеха</a:t>
            </a:r>
            <a:endParaRPr lang="ru-RU" sz="4400" dirty="0">
              <a:solidFill>
                <a:srgbClr val="FA8504"/>
              </a:solidFill>
              <a:latin typeface="CTC Splash Rounded" panose="02000000000000000000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endParaRPr lang="ru-RU" dirty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b="1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Юрьянский</a:t>
            </a:r>
            <a:r>
              <a:rPr lang="ru-RU" b="1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р-н, 77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чел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>
              <a:solidFill>
                <a:srgbClr val="000000"/>
              </a:solidFill>
              <a:latin typeface="XO Tha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636912"/>
            <a:ext cx="79712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Условия проживания</a:t>
            </a:r>
            <a:endParaRPr lang="ru-RU" dirty="0">
              <a:solidFill>
                <a:srgbClr val="000000"/>
              </a:solidFill>
              <a:latin typeface="XO Thame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5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панельных и деревянных отапливаемых домиков, в которых проживают дети от 4 до 8 человек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0981">
            <a:off x="4821064" y="3833623"/>
            <a:ext cx="3446027" cy="2577790"/>
          </a:xfrm>
          <a:prstGeom prst="rect">
            <a:avLst/>
          </a:prstGeom>
          <a:effectLst>
            <a:outerShdw blurRad="292100" dist="50800" dir="5400000" algn="ctr" rotWithShape="0">
              <a:schemeClr val="tx1"/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547">
            <a:off x="2157198" y="3641103"/>
            <a:ext cx="2662843" cy="1991931"/>
          </a:xfrm>
          <a:prstGeom prst="rect">
            <a:avLst/>
          </a:prstGeom>
          <a:effectLst>
            <a:outerShdw blurRad="546100" dist="50800" dir="5400000" sx="110000" sy="110000" algn="ctr" rotWithShape="0">
              <a:schemeClr val="tx1">
                <a:alpha val="98000"/>
              </a:scheme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30" y="4075519"/>
            <a:ext cx="1998328" cy="2664437"/>
          </a:xfrm>
          <a:prstGeom prst="rect">
            <a:avLst/>
          </a:prstGeom>
          <a:effectLst>
            <a:outerShdw blurRad="355600" dist="50800" dir="54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149397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C:\Users\Ольга Николаевна\Desktop\дизайн и смм\макеты\логотипы\логоВ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3" y="71281"/>
            <a:ext cx="1053049" cy="108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Ольга Николаевна\Desktop\дизайн и смм\макеты\кп\альбом\элемент.png">
            <a:extLst>
              <a:ext uri="{FF2B5EF4-FFF2-40B4-BE49-F238E27FC236}">
                <a16:creationId xmlns="" xmlns:a16="http://schemas.microsoft.com/office/drawing/2014/main" id="{4D98EC86-C680-9D37-DBBB-DAFE9D92B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087" y="-4742"/>
            <a:ext cx="1168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647" y="336755"/>
            <a:ext cx="2243791" cy="179610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83568" y="548680"/>
            <a:ext cx="56166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400" b="1" dirty="0" smtClean="0">
                <a:solidFill>
                  <a:srgbClr val="FA8504"/>
                </a:solidFill>
                <a:latin typeface="CTC Splash Rounded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Лагерь «Мир</a:t>
            </a:r>
            <a:r>
              <a:rPr lang="ru-RU" sz="4400" b="1" dirty="0">
                <a:solidFill>
                  <a:srgbClr val="FA8504"/>
                </a:solidFill>
                <a:latin typeface="CTC Splash Rounded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- Территория </a:t>
            </a:r>
            <a:r>
              <a:rPr lang="ru-RU" sz="4400" b="1" dirty="0" smtClean="0">
                <a:solidFill>
                  <a:srgbClr val="FA8504"/>
                </a:solidFill>
                <a:latin typeface="CTC Splash Rounded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МИРА </a:t>
            </a:r>
            <a:endParaRPr lang="ru-RU" sz="4400" dirty="0">
              <a:solidFill>
                <a:srgbClr val="FA8504"/>
              </a:solidFill>
              <a:latin typeface="CTC Splash Rounded" panose="02000000000000000000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  <a:spcAft>
                <a:spcPts val="0"/>
              </a:spcAft>
            </a:pPr>
            <a:endParaRPr lang="ru-RU" dirty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ru-RU" b="1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Юрьянский</a:t>
            </a:r>
            <a:r>
              <a:rPr lang="ru-RU" b="1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р-н, сосновый бор </a:t>
            </a:r>
            <a:r>
              <a:rPr lang="ru-RU" b="1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</a:t>
            </a:r>
            <a:r>
              <a:rPr lang="ru-RU" b="1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>
              <a:lnSpc>
                <a:spcPts val="1200"/>
              </a:lnSpc>
              <a:spcAft>
                <a:spcPts val="0"/>
              </a:spcAft>
            </a:pPr>
            <a:endParaRPr lang="ru-RU" b="1" dirty="0" smtClean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пос.  Мурыгино, 217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чел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>
              <a:solidFill>
                <a:srgbClr val="000000"/>
              </a:solidFill>
              <a:latin typeface="XO Tha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5840" y="2791693"/>
            <a:ext cx="80855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Условия проживания</a:t>
            </a:r>
          </a:p>
          <a:p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комфортные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спальные корпуса с размещением по 4-5 человек в комнате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893192"/>
            <a:ext cx="3528711" cy="23515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39" y="3893192"/>
            <a:ext cx="3617415" cy="235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20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C:\Users\Ольга Николаевна\Desktop\дизайн и смм\макеты\логотипы\логоВ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3" y="71281"/>
            <a:ext cx="1053049" cy="108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Ольга Николаевна\Desktop\дизайн и смм\макеты\кп\альбом\элемент.png">
            <a:extLst>
              <a:ext uri="{FF2B5EF4-FFF2-40B4-BE49-F238E27FC236}">
                <a16:creationId xmlns="" xmlns:a16="http://schemas.microsoft.com/office/drawing/2014/main" id="{4D98EC86-C680-9D37-DBBB-DAFE9D92B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087" y="-4742"/>
            <a:ext cx="1168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298" y="476672"/>
            <a:ext cx="2328716" cy="186500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27584" y="548680"/>
            <a:ext cx="54006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4400" b="1" dirty="0" smtClean="0">
                <a:solidFill>
                  <a:srgbClr val="FA8504"/>
                </a:solidFill>
                <a:latin typeface="CTC Splash Rounded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Лагерь «Весна</a:t>
            </a:r>
            <a:r>
              <a:rPr lang="ru-RU" sz="4400" b="1" dirty="0">
                <a:solidFill>
                  <a:srgbClr val="FA8504"/>
                </a:solidFill>
                <a:latin typeface="CTC Splash Rounded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- </a:t>
            </a:r>
            <a:r>
              <a:rPr lang="ru-RU" sz="3600" b="1" dirty="0">
                <a:solidFill>
                  <a:srgbClr val="FA8504"/>
                </a:solidFill>
                <a:latin typeface="CTC Splash Rounded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Территория Р</a:t>
            </a:r>
            <a:r>
              <a:rPr lang="ru-RU" sz="3600" b="1" dirty="0" smtClean="0">
                <a:solidFill>
                  <a:srgbClr val="FA8504"/>
                </a:solidFill>
                <a:latin typeface="CTC Splash Rounded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азвития</a:t>
            </a:r>
            <a:endParaRPr lang="ru-RU" sz="3600" dirty="0">
              <a:solidFill>
                <a:srgbClr val="FA8504"/>
              </a:solidFill>
              <a:latin typeface="CTC Splash Rounded" panose="02000000000000000000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endParaRPr lang="ru-RU" dirty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Октябрьский р-н, </a:t>
            </a:r>
            <a:r>
              <a:rPr lang="ru-RU" b="1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д.Башарово</a:t>
            </a:r>
            <a:r>
              <a:rPr lang="ru-RU" b="1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175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чел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>
              <a:solidFill>
                <a:srgbClr val="000000"/>
              </a:solidFill>
              <a:latin typeface="XO Tha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5203" y="2341680"/>
            <a:ext cx="8118648" cy="1349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>
              <a:lnSpc>
                <a:spcPts val="3900"/>
              </a:lnSpc>
              <a:spcBef>
                <a:spcPts val="600"/>
              </a:spcBef>
              <a:spcAft>
                <a:spcPts val="750"/>
              </a:spcAft>
            </a:pPr>
            <a:r>
              <a:rPr lang="ru-RU" b="1" dirty="0">
                <a:solidFill>
                  <a:srgbClr val="181818"/>
                </a:solidFill>
                <a:latin typeface="XO Thames"/>
              </a:rPr>
              <a:t>Условия проживания</a:t>
            </a:r>
            <a:endParaRPr lang="ru-RU" sz="2000" b="1" dirty="0">
              <a:solidFill>
                <a:srgbClr val="000000"/>
              </a:solidFill>
              <a:latin typeface="XO Thames"/>
            </a:endParaRPr>
          </a:p>
          <a:p>
            <a:pPr fontAlgn="ctr">
              <a:lnSpc>
                <a:spcPts val="1725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благоустроенных корпусов: 4 кирпичных, 1 деревянный. Комфортные, уютные комнаты со свежим косметическим ремонтом. В каждом корпусе есть туалеты и умывальники.</a:t>
            </a:r>
            <a:endParaRPr lang="ru-RU" dirty="0">
              <a:solidFill>
                <a:srgbClr val="000000"/>
              </a:solidFill>
              <a:effectLst/>
              <a:latin typeface="XO Tha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35" y="4017448"/>
            <a:ext cx="3739736" cy="24936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527" y="3983950"/>
            <a:ext cx="3789974" cy="252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15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C:\Users\Ольга Николаевна\Desktop\дизайн и смм\макеты\логотипы\логоВ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3" y="71281"/>
            <a:ext cx="1053049" cy="108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Ольга Николаевна\Desktop\дизайн и смм\макеты\кп\альбом\элемент.png">
            <a:extLst>
              <a:ext uri="{FF2B5EF4-FFF2-40B4-BE49-F238E27FC236}">
                <a16:creationId xmlns="" xmlns:a16="http://schemas.microsoft.com/office/drawing/2014/main" id="{4D98EC86-C680-9D37-DBBB-DAFE9D92B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087" y="-4742"/>
            <a:ext cx="1168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844" y="287070"/>
            <a:ext cx="2522626" cy="189480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99592" y="548680"/>
            <a:ext cx="52565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000" b="1" dirty="0" smtClean="0">
                <a:solidFill>
                  <a:srgbClr val="FA8504"/>
                </a:solidFill>
                <a:latin typeface="CTC Splash Rounded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Лагерь «Луч» </a:t>
            </a:r>
            <a:r>
              <a:rPr lang="ru-RU" sz="4000" b="1" dirty="0">
                <a:solidFill>
                  <a:srgbClr val="FA8504"/>
                </a:solidFill>
                <a:latin typeface="CTC Splash Rounded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Территория Т</a:t>
            </a:r>
            <a:r>
              <a:rPr lang="ru-RU" sz="4000" b="1" dirty="0" smtClean="0">
                <a:solidFill>
                  <a:srgbClr val="FA8504"/>
                </a:solidFill>
                <a:latin typeface="CTC Splash Rounded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ворчества </a:t>
            </a:r>
            <a:endParaRPr lang="ru-RU" sz="4000" dirty="0">
              <a:solidFill>
                <a:srgbClr val="FA8504"/>
              </a:solidFill>
              <a:latin typeface="CTC Splash Rounded" panose="02000000000000000000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endParaRPr lang="ru-RU" dirty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Слободской р-н, </a:t>
            </a:r>
            <a:r>
              <a:rPr lang="ru-RU" b="1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д.Заборье</a:t>
            </a:r>
            <a:r>
              <a:rPr lang="ru-RU" b="1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100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чел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>
              <a:solidFill>
                <a:srgbClr val="000000"/>
              </a:solidFill>
              <a:latin typeface="XO Tha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2636912"/>
            <a:ext cx="7398568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>
              <a:lnSpc>
                <a:spcPts val="3900"/>
              </a:lnSpc>
              <a:spcBef>
                <a:spcPts val="600"/>
              </a:spcBef>
              <a:spcAft>
                <a:spcPts val="750"/>
              </a:spcAft>
            </a:pP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Условия проживания</a:t>
            </a:r>
            <a:endParaRPr lang="ru-RU" sz="2000" b="1" dirty="0">
              <a:solidFill>
                <a:srgbClr val="000000"/>
              </a:solidFill>
              <a:latin typeface="XO Thames"/>
            </a:endParaRPr>
          </a:p>
          <a:p>
            <a:pPr fontAlgn="ctr">
              <a:lnSpc>
                <a:spcPts val="1725"/>
              </a:lnSpc>
              <a:spcAft>
                <a:spcPts val="75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5 одноэтажных спальных корпусов вместительностью от 13 до 27 человек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Комнаты рассчитаны на количество от 3 до 8 детей. 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900842"/>
            <a:ext cx="3627702" cy="241468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146" y="3909536"/>
            <a:ext cx="3627702" cy="241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11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C:\Users\Ольга Николаевна\Desktop\дизайн и смм\макеты\логотипы\логоВ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3" y="71281"/>
            <a:ext cx="1053049" cy="108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Ольга Николаевна\Desktop\дизайн и смм\макеты\кп\альбом\элемент.png">
            <a:extLst>
              <a:ext uri="{FF2B5EF4-FFF2-40B4-BE49-F238E27FC236}">
                <a16:creationId xmlns="" xmlns:a16="http://schemas.microsoft.com/office/drawing/2014/main" id="{4D98EC86-C680-9D37-DBBB-DAFE9D92B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087" y="-4742"/>
            <a:ext cx="1168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089" y="372768"/>
            <a:ext cx="2401752" cy="184482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3528" y="1052736"/>
            <a:ext cx="57606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4000" b="1" dirty="0" smtClean="0">
                <a:solidFill>
                  <a:srgbClr val="FA8504"/>
                </a:solidFill>
                <a:latin typeface="CTC Splash Rounded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Лагерь «Солнечный»</a:t>
            </a:r>
          </a:p>
          <a:p>
            <a:pPr>
              <a:spcAft>
                <a:spcPts val="0"/>
              </a:spcAft>
            </a:pPr>
            <a:r>
              <a:rPr lang="ru-RU" sz="4000" b="1" dirty="0">
                <a:solidFill>
                  <a:srgbClr val="FA8504"/>
                </a:solidFill>
                <a:latin typeface="CTC Splash Rounded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Территория </a:t>
            </a:r>
            <a:r>
              <a:rPr lang="ru-RU" sz="4000" b="1" dirty="0" smtClean="0">
                <a:solidFill>
                  <a:srgbClr val="FA8504"/>
                </a:solidFill>
                <a:latin typeface="CTC Splash Rounded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ДРУЖБЫ</a:t>
            </a:r>
            <a:endParaRPr lang="ru-RU" sz="4000" dirty="0">
              <a:solidFill>
                <a:srgbClr val="FA8504"/>
              </a:solidFill>
              <a:latin typeface="CTC Splash Rounded" panose="02000000000000000000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endParaRPr lang="ru-RU" dirty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b="1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Вятскополянский</a:t>
            </a:r>
            <a:r>
              <a:rPr lang="ru-RU" b="1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р-н, </a:t>
            </a:r>
            <a:r>
              <a:rPr lang="ru-RU" b="1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Матанский</a:t>
            </a:r>
            <a:r>
              <a:rPr lang="ru-RU" b="1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Кордон</a:t>
            </a: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224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чел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>
              <a:solidFill>
                <a:srgbClr val="000000"/>
              </a:solidFill>
              <a:latin typeface="XO Tha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068960"/>
            <a:ext cx="82059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Для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проживания детей предназначены двух- и трёхэтажные кирпичные корпуса. Дети проживают в 3, 4, 5-ти местных комнатах. В зданиях косметический ремонт.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87" y="4149080"/>
            <a:ext cx="3779912" cy="25204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149080"/>
            <a:ext cx="3779912" cy="252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61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C:\Users\Ольга Николаевна\Desktop\дизайн и смм\макеты\логотипы\логоВ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3" y="71281"/>
            <a:ext cx="1053049" cy="108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91680" y="354404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TC Splash Rounded" panose="02000000000000000000" pitchFamily="50" charset="0"/>
              </a:rPr>
              <a:t>КАК С НАМИ СВЯЗАТЬСЯ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48771" y="1617484"/>
            <a:ext cx="60856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CTC Splash Rounded" panose="02000000000000000000" pitchFamily="50" charset="0"/>
              </a:rPr>
              <a:t>КОГАУ «ЦООД «ВЯТСКИЕ КАНИКУЛЫ»</a:t>
            </a:r>
          </a:p>
          <a:p>
            <a:pPr algn="just"/>
            <a:endParaRPr lang="ru-RU" dirty="0" smtClean="0">
              <a:solidFill>
                <a:srgbClr val="002060"/>
              </a:solidFill>
              <a:latin typeface="CTC Splash Rounded" panose="02000000000000000000" pitchFamily="50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CTC Splash Rounded" panose="02000000000000000000" pitchFamily="50" charset="0"/>
              </a:rPr>
              <a:t>АДРЕС: </a:t>
            </a:r>
            <a:r>
              <a:rPr lang="ru-RU" dirty="0" smtClean="0">
                <a:solidFill>
                  <a:srgbClr val="002060"/>
                </a:solidFill>
                <a:latin typeface="CTC Splash Rounded" panose="02000000000000000000" pitchFamily="50" charset="0"/>
              </a:rPr>
              <a:t> Г. </a:t>
            </a:r>
            <a:r>
              <a:rPr lang="ru-RU" dirty="0">
                <a:solidFill>
                  <a:srgbClr val="002060"/>
                </a:solidFill>
                <a:latin typeface="CTC Splash Rounded" panose="02000000000000000000" pitchFamily="50" charset="0"/>
              </a:rPr>
              <a:t>КИРОВ, </a:t>
            </a:r>
            <a:r>
              <a:rPr lang="ru-RU" dirty="0" smtClean="0">
                <a:solidFill>
                  <a:srgbClr val="002060"/>
                </a:solidFill>
                <a:latin typeface="CTC Splash Rounded" panose="02000000000000000000" pitchFamily="50" charset="0"/>
              </a:rPr>
              <a:t>ОКТЯБРЬСКИЙ ПРОСПЕКТ, 51.</a:t>
            </a:r>
          </a:p>
          <a:p>
            <a:pPr algn="just"/>
            <a:endParaRPr lang="ru-RU" dirty="0">
              <a:solidFill>
                <a:srgbClr val="002060"/>
              </a:solidFill>
              <a:latin typeface="CTC Splash Rounded" panose="02000000000000000000" pitchFamily="50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CTC Splash Rounded" panose="02000000000000000000" pitchFamily="50" charset="0"/>
              </a:rPr>
              <a:t>ТЕЛЕФОН: 8 (8332) 410-456 (ДОБ. 215)  </a:t>
            </a:r>
          </a:p>
        </p:txBody>
      </p:sp>
      <p:pic>
        <p:nvPicPr>
          <p:cNvPr id="8194" name="Picture 2" descr="http://qrcoder.ru/code/?https%3A%2F%2Fvk.com%2Fkanikuli43&amp;6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255" y="4581093"/>
            <a:ext cx="1166471" cy="116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Вконтакт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490" y="3622055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9409" y="4180427"/>
            <a:ext cx="2052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CTC Splash Rounded" panose="02000000000000000000" pitchFamily="50" charset="0"/>
              </a:rPr>
              <a:t>vk.com/kanikuli43</a:t>
            </a:r>
          </a:p>
        </p:txBody>
      </p:sp>
      <p:pic>
        <p:nvPicPr>
          <p:cNvPr id="8198" name="Picture 6" descr="Телеграмм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455" y="3730055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848584" y="4180427"/>
            <a:ext cx="1399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rgbClr val="002060"/>
                </a:solidFill>
                <a:latin typeface="CTC Splash Rounded" panose="02000000000000000000" pitchFamily="50" charset="0"/>
              </a:rPr>
              <a:t>@kanikuli43</a:t>
            </a:r>
            <a:endParaRPr lang="ru-RU" dirty="0">
              <a:solidFill>
                <a:srgbClr val="002060"/>
              </a:solidFill>
              <a:latin typeface="CTC Splash Rounded" panose="02000000000000000000" pitchFamily="50" charset="0"/>
            </a:endParaRPr>
          </a:p>
        </p:txBody>
      </p:sp>
      <p:pic>
        <p:nvPicPr>
          <p:cNvPr id="8200" name="Picture 8" descr="http://qrcoder.ru/code/?https%3A%2F%2Ft.me%2Fkanikuli43&amp;6&amp;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255" y="4581128"/>
            <a:ext cx="1166400" cy="11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qrcoder.ru/code/?https%3A%2F%2Fdol43.ru%2F&amp;6&amp;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81128"/>
            <a:ext cx="1166400" cy="11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852627" y="4157389"/>
            <a:ext cx="1917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CTC Splash Rounded" panose="02000000000000000000" pitchFamily="50" charset="0"/>
              </a:rPr>
              <a:t>https://dol43.ru/</a:t>
            </a:r>
          </a:p>
        </p:txBody>
      </p:sp>
      <p:pic>
        <p:nvPicPr>
          <p:cNvPr id="8204" name="Picture 12" descr="Глобальный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586" y="3704258"/>
            <a:ext cx="555594" cy="55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Ольга Николаевна\Desktop\дизайн и смм\макеты\кп\альбом\элемент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439" y="0"/>
            <a:ext cx="2341563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Ольга Николаевна\Desktop\дизайн и смм\макеты\кп\альбом\элемент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0141" y="4222524"/>
            <a:ext cx="2341563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78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C:\Users\Ольга Николаевна\Desktop\дизайн и смм\макеты\логотипы\логоВ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33" y="30820"/>
            <a:ext cx="1168913" cy="120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021339" y="305639"/>
            <a:ext cx="5101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TC Splash Rounded" panose="02000000000000000000" pitchFamily="50" charset="0"/>
              </a:rPr>
              <a:t>«ВЯТСКИЕ КАНИКУЛЫ» – ЭТО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CTC Splash Rounded" panose="02000000000000000000" pitchFamily="50" charset="0"/>
            </a:endParaRPr>
          </a:p>
        </p:txBody>
      </p:sp>
      <p:sp>
        <p:nvSpPr>
          <p:cNvPr id="21" name="Скругленный прямоугольник 19">
            <a:extLst>
              <a:ext uri="{FF2B5EF4-FFF2-40B4-BE49-F238E27FC236}">
                <a16:creationId xmlns="" xmlns:a16="http://schemas.microsoft.com/office/drawing/2014/main" id="{CFF5DE71-A6D7-52CB-7021-F0DD819365DB}"/>
              </a:ext>
            </a:extLst>
          </p:cNvPr>
          <p:cNvSpPr/>
          <p:nvPr/>
        </p:nvSpPr>
        <p:spPr>
          <a:xfrm>
            <a:off x="3923928" y="2060848"/>
            <a:ext cx="4562525" cy="479674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CTC Splash Rounded" panose="02000000000000000000" pitchFamily="50" charset="0"/>
              </a:rPr>
              <a:t>8 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TC Splash Rounded" panose="02000000000000000000" pitchFamily="50" charset="0"/>
              </a:rPr>
              <a:t>детских оздоровительных лагерей на территории Кировской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CTC Splash Rounded" panose="02000000000000000000" pitchFamily="50" charset="0"/>
              </a:rPr>
              <a:t>области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CTC Splash Rounded" panose="02000000000000000000" pitchFamily="50" charset="0"/>
            </a:endParaRPr>
          </a:p>
        </p:txBody>
      </p:sp>
      <p:sp>
        <p:nvSpPr>
          <p:cNvPr id="22" name="Скругленный прямоугольник 19">
            <a:extLst>
              <a:ext uri="{FF2B5EF4-FFF2-40B4-BE49-F238E27FC236}">
                <a16:creationId xmlns="" xmlns:a16="http://schemas.microsoft.com/office/drawing/2014/main" id="{CFF5DE71-A6D7-52CB-7021-F0DD819365DB}"/>
              </a:ext>
            </a:extLst>
          </p:cNvPr>
          <p:cNvSpPr/>
          <p:nvPr/>
        </p:nvSpPr>
        <p:spPr>
          <a:xfrm>
            <a:off x="251520" y="2708920"/>
            <a:ext cx="6517643" cy="686537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TC Splash Rounded" panose="02000000000000000000" pitchFamily="50" charset="0"/>
              </a:rPr>
              <a:t>специально организованная инфраструктура для обеспечения развивающего и оздоровительного процесса, быта и питания детей, которая включает в себя 157 объектов недвижимости</a:t>
            </a:r>
          </a:p>
        </p:txBody>
      </p:sp>
      <p:sp>
        <p:nvSpPr>
          <p:cNvPr id="23" name="Скругленный прямоугольник 19">
            <a:extLst>
              <a:ext uri="{FF2B5EF4-FFF2-40B4-BE49-F238E27FC236}">
                <a16:creationId xmlns="" xmlns:a16="http://schemas.microsoft.com/office/drawing/2014/main" id="{CFF5DE71-A6D7-52CB-7021-F0DD819365DB}"/>
              </a:ext>
            </a:extLst>
          </p:cNvPr>
          <p:cNvSpPr/>
          <p:nvPr/>
        </p:nvSpPr>
        <p:spPr>
          <a:xfrm>
            <a:off x="214596" y="1476409"/>
            <a:ext cx="6517644" cy="480721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TC Splash Rounded" panose="02000000000000000000" pitchFamily="50" charset="0"/>
              </a:rPr>
              <a:t>К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CTC Splash Rounded" panose="02000000000000000000" pitchFamily="50" charset="0"/>
              </a:rPr>
              <a:t>ировское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TC Splash Rounded" panose="02000000000000000000" pitchFamily="50" charset="0"/>
              </a:rPr>
              <a:t>областное государственное автономное учреждение</a:t>
            </a:r>
          </a:p>
        </p:txBody>
      </p:sp>
      <p:sp>
        <p:nvSpPr>
          <p:cNvPr id="17" name="Скругленный прямоугольник 19">
            <a:extLst>
              <a:ext uri="{FF2B5EF4-FFF2-40B4-BE49-F238E27FC236}">
                <a16:creationId xmlns="" xmlns:a16="http://schemas.microsoft.com/office/drawing/2014/main" id="{CFF5DE71-A6D7-52CB-7021-F0DD819365DB}"/>
              </a:ext>
            </a:extLst>
          </p:cNvPr>
          <p:cNvSpPr/>
          <p:nvPr/>
        </p:nvSpPr>
        <p:spPr>
          <a:xfrm>
            <a:off x="179512" y="4293096"/>
            <a:ext cx="6517644" cy="458981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TC Splash Rounded" panose="02000000000000000000" pitchFamily="50" charset="0"/>
              </a:rPr>
              <a:t>н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CTC Splash Rounded" panose="02000000000000000000" pitchFamily="50" charset="0"/>
              </a:rPr>
              <a:t>адежный работодатель в сфере отдыха и оздоровления детей 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CTC Splash Rounded" panose="02000000000000000000" pitchFamily="50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23928" y="3573016"/>
            <a:ext cx="4572000" cy="523220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CTC Splash Rounded" panose="02000000000000000000" pitchFamily="50" charset="0"/>
              </a:rPr>
              <a:t>региональный центр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TC Splash Rounded" panose="02000000000000000000" pitchFamily="50" charset="0"/>
              </a:rPr>
              <a:t>подготовки кадров для сферы отдыха детей и их оздоровления</a:t>
            </a:r>
          </a:p>
        </p:txBody>
      </p:sp>
      <p:pic>
        <p:nvPicPr>
          <p:cNvPr id="13" name="Picture 2" descr="C:\Users\Ольга Николаевна\Desktop\дизайн и смм\макеты\кп\альбом\элемент.png">
            <a:extLst>
              <a:ext uri="{FF2B5EF4-FFF2-40B4-BE49-F238E27FC236}">
                <a16:creationId xmlns="" xmlns:a16="http://schemas.microsoft.com/office/drawing/2014/main" id="{4D98EC86-C680-9D37-DBBB-DAFE9D92B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620" y="-1005"/>
            <a:ext cx="1168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19">
            <a:extLst>
              <a:ext uri="{FF2B5EF4-FFF2-40B4-BE49-F238E27FC236}">
                <a16:creationId xmlns="" xmlns:a16="http://schemas.microsoft.com/office/drawing/2014/main" id="{CFF5DE71-A6D7-52CB-7021-F0DD819365DB}"/>
              </a:ext>
            </a:extLst>
          </p:cNvPr>
          <p:cNvSpPr/>
          <p:nvPr/>
        </p:nvSpPr>
        <p:spPr>
          <a:xfrm>
            <a:off x="2123728" y="4941168"/>
            <a:ext cx="6517644" cy="458981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TC Splash Rounded" panose="02000000000000000000" pitchFamily="50" charset="0"/>
              </a:rPr>
              <a:t>п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CTC Splash Rounded" panose="02000000000000000000" pitchFamily="50" charset="0"/>
              </a:rPr>
              <a:t>рограммы воспитания  соответствуют традиционным российским ценностям 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CTC Splash Rounded" panose="02000000000000000000" pitchFamily="50" charset="0"/>
            </a:endParaRPr>
          </a:p>
        </p:txBody>
      </p:sp>
      <p:sp>
        <p:nvSpPr>
          <p:cNvPr id="11" name="Скругленный прямоугольник 19">
            <a:extLst>
              <a:ext uri="{FF2B5EF4-FFF2-40B4-BE49-F238E27FC236}">
                <a16:creationId xmlns="" xmlns:a16="http://schemas.microsoft.com/office/drawing/2014/main" id="{CFF5DE71-A6D7-52CB-7021-F0DD819365DB}"/>
              </a:ext>
            </a:extLst>
          </p:cNvPr>
          <p:cNvSpPr/>
          <p:nvPr/>
        </p:nvSpPr>
        <p:spPr>
          <a:xfrm>
            <a:off x="539552" y="5517232"/>
            <a:ext cx="6912768" cy="648072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TC Splash Rounded" panose="02000000000000000000" pitchFamily="50" charset="0"/>
              </a:rPr>
              <a:t>ц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CTC Splash Rounded" panose="02000000000000000000" pitchFamily="50" charset="0"/>
              </a:rPr>
              <a:t>ентр теоретической и практической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CTC Splash Rounded" panose="02000000000000000000" pitchFamily="50" charset="0"/>
              </a:rPr>
              <a:t>подготовки,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CTC Splash Rounded" panose="02000000000000000000" pitchFamily="50" charset="0"/>
              </a:rPr>
              <a:t>а также  база для работы </a:t>
            </a:r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  <a:latin typeface="CTC Splash Rounded" panose="02000000000000000000" pitchFamily="50" charset="0"/>
              </a:rPr>
              <a:t>волонтеров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CTC Splash Rounded" panose="02000000000000000000" pitchFamily="50" charset="0"/>
              </a:rPr>
              <a:t> – помощников вожатых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CTC Splash Rounded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48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17" grpId="0" animBg="1"/>
      <p:bldP spid="2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C:\Users\Ольга Николаевна\Desktop\дизайн и смм\макеты\логотипы\логоВ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3" y="71281"/>
            <a:ext cx="1053049" cy="108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87624" y="188642"/>
            <a:ext cx="6192688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TC Splash Rounded" panose="02000000000000000000" pitchFamily="50" charset="0"/>
              </a:rPr>
              <a:t>КОГАУ</a:t>
            </a:r>
            <a:r>
              <a:rPr lang="ru-RU" sz="2000" b="1" dirty="0" smtClean="0">
                <a:latin typeface="CTC Splash Rounded" panose="02000000000000000000" pitchFamily="50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TC Splash Rounded" panose="02000000000000000000" pitchFamily="50" charset="0"/>
              </a:rPr>
              <a:t>«ЦООД «ВЯТСКИЕ КАНИКУЛЫ»</a:t>
            </a:r>
          </a:p>
          <a:p>
            <a:pPr>
              <a:spcBef>
                <a:spcPts val="600"/>
              </a:spcBef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TC Splash Rounded" panose="02000000000000000000" pitchFamily="50" charset="0"/>
              </a:rPr>
              <a:t>ДЕТСКИЕ ОЗДОРОВИТЕЛЬНЫЕ ЛАГЕРЯ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CTC Splash Rounded" panose="02000000000000000000" pitchFamily="50" charset="0"/>
            </a:endParaRPr>
          </a:p>
        </p:txBody>
      </p:sp>
      <p:pic>
        <p:nvPicPr>
          <p:cNvPr id="7" name="Picture 3" descr="C:\Users\Ольга Николаевна\Desktop\дизайн и смм\макеты\кп\альбом\элемент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439" y="0"/>
            <a:ext cx="2341563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Ольга Николаевна\Desktop\дизайн и смм\макеты\кп\альбом\элемент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9468" y="4191000"/>
            <a:ext cx="2341563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ownloads\График смен\карта новая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4" r="11955"/>
          <a:stretch/>
        </p:blipFill>
        <p:spPr bwMode="auto">
          <a:xfrm>
            <a:off x="1763688" y="1196752"/>
            <a:ext cx="5543550" cy="539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93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C:\Users\Ольга Николаевна\Desktop\дизайн и смм\макеты\логотипы\логоВ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3" y="71281"/>
            <a:ext cx="1053049" cy="108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91680" y="354404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TC Splash Rounded" panose="02000000000000000000" pitchFamily="50" charset="0"/>
              </a:rPr>
              <a:t>КАКИЕ ДЕТИ ОТДЫХАЮТ</a:t>
            </a:r>
          </a:p>
        </p:txBody>
      </p:sp>
      <p:pic>
        <p:nvPicPr>
          <p:cNvPr id="28" name="Picture 3" descr="C:\Users\Ольга Николаевна\Desktop\дизайн и смм\макеты\кп\альбом\элемент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439" y="0"/>
            <a:ext cx="2341563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Скругленный прямоугольник 19">
            <a:extLst>
              <a:ext uri="{FF2B5EF4-FFF2-40B4-BE49-F238E27FC236}">
                <a16:creationId xmlns="" xmlns:a16="http://schemas.microsoft.com/office/drawing/2014/main" id="{CFF5DE71-A6D7-52CB-7021-F0DD819365DB}"/>
              </a:ext>
            </a:extLst>
          </p:cNvPr>
          <p:cNvSpPr/>
          <p:nvPr/>
        </p:nvSpPr>
        <p:spPr>
          <a:xfrm>
            <a:off x="1861865" y="1073642"/>
            <a:ext cx="4916214" cy="439412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CTC Splash Rounded" panose="02000000000000000000" pitchFamily="50" charset="0"/>
              </a:rPr>
              <a:t>Ежегодно в наших лагерях отдыхают ≈ 9 000 детей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CTC Splash Rounded" panose="02000000000000000000" pitchFamily="50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99992" y="3164116"/>
            <a:ext cx="43382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TC Splash Rounded" panose="02000000000000000000" pitchFamily="50" charset="0"/>
              </a:rPr>
              <a:t>д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CTC Splash Rounded" panose="02000000000000000000" pitchFamily="50" charset="0"/>
              </a:rPr>
              <a:t>ети, путевки которым приобрели родители;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1400" b="1" dirty="0" smtClean="0">
              <a:solidFill>
                <a:schemeClr val="accent1">
                  <a:lumMod val="50000"/>
                </a:schemeClr>
              </a:solidFill>
              <a:latin typeface="CTC Splash Rounded" panose="02000000000000000000" pitchFamily="50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CTC Splash Rounded" panose="02000000000000000000" pitchFamily="50" charset="0"/>
              </a:rPr>
              <a:t>дети из детских домов и интернатов, которые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TC Splash Rounded" panose="02000000000000000000" pitchFamily="50" charset="0"/>
              </a:rPr>
              <a:t>всю жизнь провели в детском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CTC Splash Rounded" panose="02000000000000000000" pitchFamily="50" charset="0"/>
              </a:rPr>
              <a:t>доме; 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CTC Splash Rounded" panose="02000000000000000000" pitchFamily="50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1400" b="1" dirty="0">
              <a:solidFill>
                <a:schemeClr val="accent1">
                  <a:lumMod val="50000"/>
                </a:schemeClr>
              </a:solidFill>
              <a:latin typeface="CTC Splash Rounded" panose="02000000000000000000" pitchFamily="50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TC Splash Rounded" panose="02000000000000000000" pitchFamily="50" charset="0"/>
              </a:rPr>
              <a:t>д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CTC Splash Rounded" panose="02000000000000000000" pitchFamily="50" charset="0"/>
              </a:rPr>
              <a:t>ети, оказавшиеся в трудной жизненной ситуации;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1400" b="1" dirty="0">
              <a:solidFill>
                <a:schemeClr val="accent1">
                  <a:lumMod val="50000"/>
                </a:schemeClr>
              </a:solidFill>
              <a:latin typeface="CTC Splash Rounded" panose="02000000000000000000" pitchFamily="50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TC Splash Rounded" panose="02000000000000000000" pitchFamily="50" charset="0"/>
              </a:rPr>
              <a:t>д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CTC Splash Rounded" panose="02000000000000000000" pitchFamily="50" charset="0"/>
              </a:rPr>
              <a:t>ети, воспитываемые опекунами;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1400" b="1" dirty="0">
              <a:solidFill>
                <a:schemeClr val="accent1">
                  <a:lumMod val="50000"/>
                </a:schemeClr>
              </a:solidFill>
              <a:latin typeface="CTC Splash Rounded" panose="02000000000000000000" pitchFamily="50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CTC Splash Rounded" panose="02000000000000000000" pitchFamily="50" charset="0"/>
              </a:rPr>
              <a:t>дети с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TC Splash Rounded" panose="02000000000000000000" pitchFamily="50" charset="0"/>
              </a:rPr>
              <a:t>ментальными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CTC Splash Rounded" panose="02000000000000000000" pitchFamily="50" charset="0"/>
              </a:rPr>
              <a:t>нарушениями и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TC Splash Rounded" panose="02000000000000000000" pitchFamily="50" charset="0"/>
              </a:rPr>
              <a:t>другими особенностями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CTC Splash Rounded" panose="02000000000000000000" pitchFamily="50" charset="0"/>
              </a:rPr>
              <a:t>развития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TC Splash Rounded" panose="02000000000000000000" pitchFamily="50" charset="0"/>
              </a:rPr>
              <a:t>.</a:t>
            </a:r>
          </a:p>
        </p:txBody>
      </p:sp>
      <p:sp>
        <p:nvSpPr>
          <p:cNvPr id="51" name="Скругленный прямоугольник 19">
            <a:extLst>
              <a:ext uri="{FF2B5EF4-FFF2-40B4-BE49-F238E27FC236}">
                <a16:creationId xmlns="" xmlns:a16="http://schemas.microsoft.com/office/drawing/2014/main" id="{CFF5DE71-A6D7-52CB-7021-F0DD819365DB}"/>
              </a:ext>
            </a:extLst>
          </p:cNvPr>
          <p:cNvSpPr/>
          <p:nvPr/>
        </p:nvSpPr>
        <p:spPr>
          <a:xfrm>
            <a:off x="870582" y="1728223"/>
            <a:ext cx="6898779" cy="439412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CTC Splash Rounded" panose="02000000000000000000" pitchFamily="50" charset="0"/>
              </a:rPr>
              <a:t>Все дети, которые приезжают к нам, достойны лучшего и яркого лета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CTC Splash Rounded" panose="02000000000000000000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224" y="1440097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A8504"/>
                </a:solidFill>
              </a:rPr>
              <a:t>!</a:t>
            </a:r>
            <a:endParaRPr lang="ru-RU" sz="6000" b="1" dirty="0">
              <a:solidFill>
                <a:srgbClr val="FA8504"/>
              </a:solidFill>
            </a:endParaRPr>
          </a:p>
        </p:txBody>
      </p:sp>
      <p:pic>
        <p:nvPicPr>
          <p:cNvPr id="29" name="Picture 3" descr="C:\Users\Ольга Николаевна\Desktop\дизайн и смм\макеты\кп\альбом\элемент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812" y="4191285"/>
            <a:ext cx="2341563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901274"/>
            <a:ext cx="2165598" cy="318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30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6" descr="Этическая дилемма плоского дизайна с женщино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833" y="2010519"/>
            <a:ext cx="3062277" cy="306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Ольга Николаевна\Desktop\дизайн и смм\макеты\логотипы\логоВК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3" y="71281"/>
            <a:ext cx="1053049" cy="108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91680" y="354404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TC Splash Rounded" panose="02000000000000000000" pitchFamily="50" charset="0"/>
              </a:rPr>
              <a:t>КТО ПОМОГАЕТ НА СМЕНЕ?</a:t>
            </a:r>
          </a:p>
        </p:txBody>
      </p:sp>
      <p:pic>
        <p:nvPicPr>
          <p:cNvPr id="28" name="Picture 3" descr="C:\Users\Ольга Николаевна\Desktop\дизайн и смм\макеты\кп\альбом\элемент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434" y="-36360"/>
            <a:ext cx="2341563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Ольга Николаевна\Desktop\дизайн и смм\макеты\кп\альбом\элемент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812" y="4191285"/>
            <a:ext cx="2341563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1742152" y="1020886"/>
            <a:ext cx="1394934" cy="1116857"/>
            <a:chOff x="899592" y="2609467"/>
            <a:chExt cx="1394934" cy="1116857"/>
          </a:xfrm>
        </p:grpSpPr>
        <p:sp>
          <p:nvSpPr>
            <p:cNvPr id="5" name="TextBox 4"/>
            <p:cNvSpPr txBox="1"/>
            <p:nvPr/>
          </p:nvSpPr>
          <p:spPr>
            <a:xfrm>
              <a:off x="899592" y="3356992"/>
              <a:ext cx="13949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002060"/>
                  </a:solidFill>
                  <a:latin typeface="CTC Splash Rounded" panose="02000000000000000000" pitchFamily="50" charset="0"/>
                </a:rPr>
                <a:t>ПСИХОЛОГ</a:t>
              </a:r>
              <a:endParaRPr lang="ru-RU" dirty="0">
                <a:solidFill>
                  <a:srgbClr val="002060"/>
                </a:solidFill>
                <a:latin typeface="CTC Splash Rounded" panose="02000000000000000000" pitchFamily="50" charset="0"/>
              </a:endParaRPr>
            </a:p>
          </p:txBody>
        </p:sp>
        <p:pic>
          <p:nvPicPr>
            <p:cNvPr id="5130" name="Picture 10" descr="Соглашение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7059" y="2609467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Группа 5"/>
          <p:cNvGrpSpPr/>
          <p:nvPr/>
        </p:nvGrpSpPr>
        <p:grpSpPr>
          <a:xfrm>
            <a:off x="3623493" y="5389900"/>
            <a:ext cx="1798890" cy="1116857"/>
            <a:chOff x="3442326" y="2609467"/>
            <a:chExt cx="1798890" cy="1116857"/>
          </a:xfrm>
        </p:grpSpPr>
        <p:sp>
          <p:nvSpPr>
            <p:cNvPr id="18" name="TextBox 17"/>
            <p:cNvSpPr txBox="1"/>
            <p:nvPr/>
          </p:nvSpPr>
          <p:spPr>
            <a:xfrm>
              <a:off x="3442326" y="3356992"/>
              <a:ext cx="17988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002060"/>
                  </a:solidFill>
                  <a:latin typeface="CTC Splash Rounded" panose="02000000000000000000" pitchFamily="50" charset="0"/>
                </a:rPr>
                <a:t>ВОСПИТАТЕЛЬ</a:t>
              </a:r>
              <a:endParaRPr lang="ru-RU" dirty="0">
                <a:solidFill>
                  <a:srgbClr val="002060"/>
                </a:solidFill>
                <a:latin typeface="CTC Splash Rounded" panose="02000000000000000000" pitchFamily="50" charset="0"/>
              </a:endParaRPr>
            </a:p>
          </p:txBody>
        </p:sp>
        <p:pic>
          <p:nvPicPr>
            <p:cNvPr id="21" name="Picture 10" descr="Соглашение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1771" y="2609467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Группа 7"/>
          <p:cNvGrpSpPr/>
          <p:nvPr/>
        </p:nvGrpSpPr>
        <p:grpSpPr>
          <a:xfrm>
            <a:off x="5422383" y="1025192"/>
            <a:ext cx="1412566" cy="1112551"/>
            <a:chOff x="6389016" y="2607189"/>
            <a:chExt cx="1412566" cy="1112551"/>
          </a:xfrm>
        </p:grpSpPr>
        <p:sp>
          <p:nvSpPr>
            <p:cNvPr id="19" name="TextBox 18"/>
            <p:cNvSpPr txBox="1"/>
            <p:nvPr/>
          </p:nvSpPr>
          <p:spPr>
            <a:xfrm>
              <a:off x="6389016" y="3350408"/>
              <a:ext cx="14125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002060"/>
                  </a:solidFill>
                  <a:latin typeface="CTC Splash Rounded" panose="02000000000000000000" pitchFamily="50" charset="0"/>
                </a:rPr>
                <a:t>МЕТОДИСТ</a:t>
              </a:r>
              <a:endParaRPr lang="ru-RU" dirty="0">
                <a:solidFill>
                  <a:srgbClr val="002060"/>
                </a:solidFill>
                <a:latin typeface="CTC Splash Rounded" panose="02000000000000000000" pitchFamily="50" charset="0"/>
              </a:endParaRPr>
            </a:p>
          </p:txBody>
        </p:sp>
        <p:pic>
          <p:nvPicPr>
            <p:cNvPr id="22" name="Picture 10" descr="Соглашение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7409" y="2607189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Группа 26"/>
          <p:cNvGrpSpPr/>
          <p:nvPr/>
        </p:nvGrpSpPr>
        <p:grpSpPr>
          <a:xfrm>
            <a:off x="5770776" y="4338288"/>
            <a:ext cx="1770036" cy="1389219"/>
            <a:chOff x="712041" y="2609467"/>
            <a:chExt cx="1770036" cy="1389219"/>
          </a:xfrm>
        </p:grpSpPr>
        <p:sp>
          <p:nvSpPr>
            <p:cNvPr id="30" name="TextBox 29"/>
            <p:cNvSpPr txBox="1"/>
            <p:nvPr/>
          </p:nvSpPr>
          <p:spPr>
            <a:xfrm>
              <a:off x="712041" y="3352355"/>
              <a:ext cx="177003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002060"/>
                  </a:solidFill>
                  <a:latin typeface="CTC Splash Rounded" panose="02000000000000000000" pitchFamily="50" charset="0"/>
                </a:rPr>
                <a:t>ЗАМЕСТИТЕЛЬ</a:t>
              </a:r>
            </a:p>
            <a:p>
              <a:pPr algn="ctr"/>
              <a:r>
                <a:rPr lang="ru-RU" dirty="0" smtClean="0">
                  <a:solidFill>
                    <a:srgbClr val="002060"/>
                  </a:solidFill>
                  <a:latin typeface="CTC Splash Rounded" panose="02000000000000000000" pitchFamily="50" charset="0"/>
                </a:rPr>
                <a:t>НАЧАЛЬНИКА</a:t>
              </a:r>
              <a:endParaRPr lang="ru-RU" dirty="0">
                <a:solidFill>
                  <a:srgbClr val="002060"/>
                </a:solidFill>
                <a:latin typeface="CTC Splash Rounded" panose="02000000000000000000" pitchFamily="50" charset="0"/>
              </a:endParaRPr>
            </a:p>
          </p:txBody>
        </p:sp>
        <p:pic>
          <p:nvPicPr>
            <p:cNvPr id="31" name="Picture 10" descr="Соглашение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7059" y="2609467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Группа 31"/>
          <p:cNvGrpSpPr/>
          <p:nvPr/>
        </p:nvGrpSpPr>
        <p:grpSpPr>
          <a:xfrm>
            <a:off x="6951375" y="2630640"/>
            <a:ext cx="1322798" cy="1393856"/>
            <a:chOff x="899592" y="2609467"/>
            <a:chExt cx="1322798" cy="1393856"/>
          </a:xfrm>
        </p:grpSpPr>
        <p:sp>
          <p:nvSpPr>
            <p:cNvPr id="33" name="TextBox 32"/>
            <p:cNvSpPr txBox="1"/>
            <p:nvPr/>
          </p:nvSpPr>
          <p:spPr>
            <a:xfrm>
              <a:off x="899592" y="3356992"/>
              <a:ext cx="13227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002060"/>
                  </a:solidFill>
                  <a:latin typeface="CTC Splash Rounded" panose="02000000000000000000" pitchFamily="50" charset="0"/>
                </a:rPr>
                <a:t>СТАРШИЙ</a:t>
              </a:r>
            </a:p>
            <a:p>
              <a:r>
                <a:rPr lang="ru-RU" dirty="0" smtClean="0">
                  <a:solidFill>
                    <a:srgbClr val="002060"/>
                  </a:solidFill>
                  <a:latin typeface="CTC Splash Rounded" panose="02000000000000000000" pitchFamily="50" charset="0"/>
                </a:rPr>
                <a:t>ВОЖАТЫЙ</a:t>
              </a:r>
              <a:endParaRPr lang="ru-RU" dirty="0">
                <a:solidFill>
                  <a:srgbClr val="002060"/>
                </a:solidFill>
                <a:latin typeface="CTC Splash Rounded" panose="02000000000000000000" pitchFamily="50" charset="0"/>
              </a:endParaRPr>
            </a:p>
          </p:txBody>
        </p:sp>
        <p:pic>
          <p:nvPicPr>
            <p:cNvPr id="34" name="Picture 10" descr="Соглашение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7059" y="2609467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Группа 34"/>
          <p:cNvGrpSpPr/>
          <p:nvPr/>
        </p:nvGrpSpPr>
        <p:grpSpPr>
          <a:xfrm>
            <a:off x="617806" y="2630640"/>
            <a:ext cx="1721946" cy="1393856"/>
            <a:chOff x="899592" y="2609467"/>
            <a:chExt cx="1721946" cy="1393856"/>
          </a:xfrm>
        </p:grpSpPr>
        <p:sp>
          <p:nvSpPr>
            <p:cNvPr id="36" name="TextBox 35"/>
            <p:cNvSpPr txBox="1"/>
            <p:nvPr/>
          </p:nvSpPr>
          <p:spPr>
            <a:xfrm>
              <a:off x="899592" y="3356992"/>
              <a:ext cx="17219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002060"/>
                  </a:solidFill>
                  <a:latin typeface="CTC Splash Rounded" panose="02000000000000000000" pitchFamily="50" charset="0"/>
                </a:rPr>
                <a:t>СПОРТИВНЫЙ</a:t>
              </a:r>
            </a:p>
            <a:p>
              <a:pPr algn="ctr"/>
              <a:r>
                <a:rPr lang="ru-RU" dirty="0" smtClean="0">
                  <a:solidFill>
                    <a:srgbClr val="002060"/>
                  </a:solidFill>
                  <a:latin typeface="CTC Splash Rounded" panose="02000000000000000000" pitchFamily="50" charset="0"/>
                </a:rPr>
                <a:t>ИНСТРУКТОР</a:t>
              </a:r>
              <a:endParaRPr lang="ru-RU" dirty="0">
                <a:solidFill>
                  <a:srgbClr val="002060"/>
                </a:solidFill>
                <a:latin typeface="CTC Splash Rounded" panose="02000000000000000000" pitchFamily="50" charset="0"/>
              </a:endParaRPr>
            </a:p>
          </p:txBody>
        </p:sp>
        <p:pic>
          <p:nvPicPr>
            <p:cNvPr id="37" name="Picture 10" descr="Соглашение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7059" y="2609467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Группа 37"/>
          <p:cNvGrpSpPr/>
          <p:nvPr/>
        </p:nvGrpSpPr>
        <p:grpSpPr>
          <a:xfrm>
            <a:off x="1396039" y="4312898"/>
            <a:ext cx="1669047" cy="1420318"/>
            <a:chOff x="861120" y="2583005"/>
            <a:chExt cx="1669047" cy="1420318"/>
          </a:xfrm>
        </p:grpSpPr>
        <p:sp>
          <p:nvSpPr>
            <p:cNvPr id="39" name="TextBox 38"/>
            <p:cNvSpPr txBox="1"/>
            <p:nvPr/>
          </p:nvSpPr>
          <p:spPr>
            <a:xfrm>
              <a:off x="861120" y="3356992"/>
              <a:ext cx="166904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rgbClr val="002060"/>
                  </a:solidFill>
                  <a:latin typeface="CTC Splash Rounded" panose="02000000000000000000" pitchFamily="50" charset="0"/>
                </a:rPr>
                <a:t>ВОЖАТЫЕ</a:t>
              </a:r>
            </a:p>
            <a:p>
              <a:pPr algn="ctr"/>
              <a:r>
                <a:rPr lang="ru-RU" dirty="0" smtClean="0">
                  <a:solidFill>
                    <a:srgbClr val="002060"/>
                  </a:solidFill>
                  <a:latin typeface="CTC Splash Rounded" panose="02000000000000000000" pitchFamily="50" charset="0"/>
                </a:rPr>
                <a:t>НАСТАВНИКИ</a:t>
              </a:r>
              <a:endParaRPr lang="ru-RU" dirty="0">
                <a:solidFill>
                  <a:srgbClr val="002060"/>
                </a:solidFill>
                <a:latin typeface="CTC Splash Rounded" panose="02000000000000000000" pitchFamily="50" charset="0"/>
              </a:endParaRPr>
            </a:p>
          </p:txBody>
        </p:sp>
        <p:pic>
          <p:nvPicPr>
            <p:cNvPr id="40" name="Picture 10" descr="Соглашение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5643" y="2583005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1065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C:\Users\Ольга Николаевна\Desktop\дизайн и смм\макеты\логотипы\логоВ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3" y="71281"/>
            <a:ext cx="1053049" cy="108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91680" y="354404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TC Splash Rounded" panose="02000000000000000000" pitchFamily="50" charset="0"/>
              </a:rPr>
              <a:t>ВМЕСТЕ НЕ ТОЛЬКО ЛЕТОМ!</a:t>
            </a:r>
          </a:p>
        </p:txBody>
      </p:sp>
      <p:pic>
        <p:nvPicPr>
          <p:cNvPr id="14" name="Picture 2" descr="C:\Users\Ольга Николаевна\Desktop\дизайн и смм\макеты\кп\альбом\элемент.png">
            <a:extLst>
              <a:ext uri="{FF2B5EF4-FFF2-40B4-BE49-F238E27FC236}">
                <a16:creationId xmlns="" xmlns:a16="http://schemas.microsoft.com/office/drawing/2014/main" id="{4D98EC86-C680-9D37-DBBB-DAFE9D92B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087" y="-4742"/>
            <a:ext cx="1168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s://sun9-9.userapi.com/impg/CBMtTsPeFQBzpiQ_QDPbdHnOuCY8ENC5QJBBoA/oogTwPqS9S8.jpg?size=1920x1920&amp;quality=95&amp;sign=e589265365ea6c6c321fcfbbea7a3d61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02725"/>
            <a:ext cx="403244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179512" y="1412776"/>
            <a:ext cx="39604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A8504"/>
              </a:buClr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latin typeface="CTC Splash Rounded" panose="02000000000000000000" pitchFamily="50" charset="0"/>
              </a:rPr>
              <a:t>Ежегодные </a:t>
            </a:r>
            <a:r>
              <a:rPr lang="ru-RU" sz="1600" b="1" dirty="0" err="1" smtClean="0">
                <a:solidFill>
                  <a:srgbClr val="002060"/>
                </a:solidFill>
                <a:latin typeface="CTC Splash Rounded" panose="02000000000000000000" pitchFamily="50" charset="0"/>
              </a:rPr>
              <a:t>инструктивы</a:t>
            </a:r>
            <a:r>
              <a:rPr lang="ru-RU" sz="1600" b="1" dirty="0" smtClean="0">
                <a:solidFill>
                  <a:srgbClr val="002060"/>
                </a:solidFill>
                <a:latin typeface="CTC Splash Rounded" panose="02000000000000000000" pitchFamily="50" charset="0"/>
              </a:rPr>
              <a:t> перед стартом    сезона</a:t>
            </a:r>
          </a:p>
          <a:p>
            <a:pPr marL="285750" indent="-285750" algn="just">
              <a:buClr>
                <a:srgbClr val="FA8504"/>
              </a:buClr>
              <a:buFont typeface="Wingdings" panose="05000000000000000000" pitchFamily="2" charset="2"/>
              <a:buChar char="Ø"/>
            </a:pPr>
            <a:endParaRPr lang="ru-RU" sz="1600" b="1" dirty="0" smtClean="0">
              <a:solidFill>
                <a:srgbClr val="002060"/>
              </a:solidFill>
              <a:latin typeface="CTC Splash Rounded" panose="02000000000000000000" pitchFamily="50" charset="0"/>
            </a:endParaRPr>
          </a:p>
          <a:p>
            <a:pPr marL="285750" indent="-285750" algn="just">
              <a:buClr>
                <a:srgbClr val="FA8504"/>
              </a:buClr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latin typeface="CTC Splash Rounded" panose="02000000000000000000" pitchFamily="50" charset="0"/>
              </a:rPr>
              <a:t>Ежегодный слёт вожатых «СОВЕРШЕННО ЛЕТНИЕ»</a:t>
            </a:r>
          </a:p>
          <a:p>
            <a:pPr marL="285750" indent="-285750" algn="just">
              <a:buClr>
                <a:srgbClr val="FA8504"/>
              </a:buClr>
              <a:buFont typeface="Wingdings" panose="05000000000000000000" pitchFamily="2" charset="2"/>
              <a:buChar char="Ø"/>
            </a:pPr>
            <a:endParaRPr lang="ru-RU" sz="1600" b="1" dirty="0" smtClean="0">
              <a:solidFill>
                <a:srgbClr val="002060"/>
              </a:solidFill>
              <a:latin typeface="CTC Splash Rounded" panose="02000000000000000000" pitchFamily="50" charset="0"/>
            </a:endParaRPr>
          </a:p>
          <a:p>
            <a:pPr marL="285750" indent="-285750" algn="just">
              <a:buClr>
                <a:srgbClr val="FA8504"/>
              </a:buClr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latin typeface="CTC Splash Rounded" panose="02000000000000000000" pitchFamily="50" charset="0"/>
              </a:rPr>
              <a:t>Обучающие онлайн и офлайн лекции, мастер-классы</a:t>
            </a:r>
          </a:p>
          <a:p>
            <a:pPr marL="285750" indent="-285750" algn="just">
              <a:buClr>
                <a:srgbClr val="FA8504"/>
              </a:buClr>
              <a:buFont typeface="Wingdings" panose="05000000000000000000" pitchFamily="2" charset="2"/>
              <a:buChar char="Ø"/>
            </a:pPr>
            <a:endParaRPr lang="ru-RU" sz="1600" b="1" dirty="0" smtClean="0">
              <a:solidFill>
                <a:srgbClr val="002060"/>
              </a:solidFill>
              <a:latin typeface="CTC Splash Rounded" panose="02000000000000000000" pitchFamily="50" charset="0"/>
            </a:endParaRPr>
          </a:p>
          <a:p>
            <a:pPr marL="285750" indent="-285750" algn="just">
              <a:buClr>
                <a:srgbClr val="FA8504"/>
              </a:buClr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latin typeface="CTC Splash Rounded" panose="02000000000000000000" pitchFamily="50" charset="0"/>
              </a:rPr>
              <a:t>Конкурсы педагогического мастерства</a:t>
            </a:r>
          </a:p>
          <a:p>
            <a:pPr marL="285750" indent="-285750" algn="just">
              <a:buClr>
                <a:srgbClr val="FA8504"/>
              </a:buClr>
              <a:buFont typeface="Wingdings" panose="05000000000000000000" pitchFamily="2" charset="2"/>
              <a:buChar char="Ø"/>
            </a:pPr>
            <a:endParaRPr lang="ru-RU" sz="1600" b="1" dirty="0" smtClean="0">
              <a:solidFill>
                <a:srgbClr val="002060"/>
              </a:solidFill>
              <a:latin typeface="CTC Splash Rounded" panose="02000000000000000000" pitchFamily="50" charset="0"/>
            </a:endParaRPr>
          </a:p>
          <a:p>
            <a:pPr marL="285750" indent="-285750" algn="just">
              <a:buClr>
                <a:srgbClr val="FA8504"/>
              </a:buClr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latin typeface="CTC Splash Rounded" panose="02000000000000000000" pitchFamily="50" charset="0"/>
              </a:rPr>
              <a:t>Совместные походы в кино, на каток </a:t>
            </a:r>
          </a:p>
          <a:p>
            <a:pPr marL="285750" indent="-285750" algn="just">
              <a:buClr>
                <a:srgbClr val="FA8504"/>
              </a:buClr>
              <a:buFont typeface="Wingdings" panose="05000000000000000000" pitchFamily="2" charset="2"/>
              <a:buChar char="Ø"/>
            </a:pPr>
            <a:endParaRPr lang="ru-RU" sz="1600" b="1" dirty="0" smtClean="0">
              <a:solidFill>
                <a:srgbClr val="002060"/>
              </a:solidFill>
              <a:latin typeface="CTC Splash Rounded" panose="02000000000000000000" pitchFamily="50" charset="0"/>
            </a:endParaRPr>
          </a:p>
          <a:p>
            <a:pPr marL="285750" indent="-285750">
              <a:buClr>
                <a:srgbClr val="FA8504"/>
              </a:buClr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latin typeface="CTC Splash Rounded" panose="02000000000000000000" pitchFamily="50" charset="0"/>
              </a:rPr>
              <a:t>Неформальные встречи педагогических отрядов и т.д.</a:t>
            </a:r>
          </a:p>
          <a:p>
            <a:pPr marL="285750" indent="-285750">
              <a:buClr>
                <a:srgbClr val="FA8504"/>
              </a:buClr>
              <a:buFont typeface="Wingdings" panose="05000000000000000000" pitchFamily="2" charset="2"/>
              <a:buChar char="Ø"/>
            </a:pPr>
            <a:endParaRPr lang="ru-RU" sz="1600" b="1" dirty="0" smtClean="0">
              <a:solidFill>
                <a:srgbClr val="002060"/>
              </a:solidFill>
              <a:latin typeface="CTC Splash Rounded" panose="02000000000000000000" pitchFamily="50" charset="0"/>
            </a:endParaRPr>
          </a:p>
          <a:p>
            <a:pPr marL="285750" indent="-285750">
              <a:buClr>
                <a:srgbClr val="FA8504"/>
              </a:buClr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latin typeface="CTC Splash Rounded" panose="02000000000000000000" pitchFamily="50" charset="0"/>
              </a:rPr>
              <a:t>Выезды в города  России    по программе «Больше, чем путешествие»</a:t>
            </a:r>
            <a:endParaRPr lang="ru-RU" sz="1600" b="1" dirty="0">
              <a:solidFill>
                <a:srgbClr val="002060"/>
              </a:solidFill>
              <a:latin typeface="CTC Splash Rounded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0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C:\Users\Ольга Николаевна\Desktop\дизайн и смм\макеты\логотипы\логоВ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3" y="71281"/>
            <a:ext cx="1053049" cy="108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Ольга Николаевна\Desktop\дизайн и смм\макеты\кп\альбом\элемент.png">
            <a:extLst>
              <a:ext uri="{FF2B5EF4-FFF2-40B4-BE49-F238E27FC236}">
                <a16:creationId xmlns="" xmlns:a16="http://schemas.microsoft.com/office/drawing/2014/main" id="{4D98EC86-C680-9D37-DBBB-DAFE9D92B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087" y="-4742"/>
            <a:ext cx="1168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322" y="580852"/>
            <a:ext cx="2340205" cy="185700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908720"/>
            <a:ext cx="6120681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A8504"/>
                </a:solidFill>
                <a:latin typeface="CTC Splash Rounded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Лагерь «</a:t>
            </a:r>
            <a:r>
              <a:rPr lang="ru-RU" sz="4000" b="1" dirty="0" smtClean="0">
                <a:solidFill>
                  <a:srgbClr val="FA8504"/>
                </a:solidFill>
                <a:latin typeface="CTC Splash Rounded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Берёзка</a:t>
            </a:r>
            <a:r>
              <a:rPr lang="ru-RU" sz="4000" b="1" dirty="0">
                <a:solidFill>
                  <a:srgbClr val="FA8504"/>
                </a:solidFill>
                <a:latin typeface="CTC Splash Rounded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»- Территория </a:t>
            </a:r>
            <a:r>
              <a:rPr lang="ru-RU" sz="4000" b="1" dirty="0" smtClean="0">
                <a:solidFill>
                  <a:srgbClr val="FA8504"/>
                </a:solidFill>
                <a:latin typeface="CTC Splash Rounded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движения </a:t>
            </a:r>
          </a:p>
          <a:p>
            <a:pPr>
              <a:spcAft>
                <a:spcPts val="0"/>
              </a:spcAft>
            </a:pPr>
            <a:endParaRPr lang="ru-RU" sz="2400" dirty="0">
              <a:solidFill>
                <a:srgbClr val="FA8504"/>
              </a:solidFill>
              <a:latin typeface="CTC Splash Rounded" panose="02000000000000000000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endParaRPr lang="ru-RU" dirty="0" smtClean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1600" b="1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Кирово-чепецкий</a:t>
            </a:r>
            <a:r>
              <a:rPr lang="ru-RU" sz="1600" b="1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район, </a:t>
            </a:r>
            <a:r>
              <a:rPr lang="ru-RU" sz="1600" b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Пасеговское</a:t>
            </a:r>
            <a:r>
              <a:rPr lang="ru-RU" sz="16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с/п, 372 чел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solidFill>
                <a:srgbClr val="000000"/>
              </a:solidFill>
              <a:effectLst/>
              <a:latin typeface="XO Tha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708920"/>
            <a:ext cx="7398568" cy="1249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>
              <a:lnSpc>
                <a:spcPts val="3900"/>
              </a:lnSpc>
              <a:spcBef>
                <a:spcPts val="600"/>
              </a:spcBef>
              <a:spcAft>
                <a:spcPts val="750"/>
              </a:spcAft>
            </a:pPr>
            <a:r>
              <a:rPr lang="ru-RU" b="1" dirty="0">
                <a:solidFill>
                  <a:srgbClr val="181818"/>
                </a:solidFill>
                <a:latin typeface="XO Thames"/>
              </a:rPr>
              <a:t>Условия проживания</a:t>
            </a:r>
            <a:endParaRPr lang="ru-RU" sz="2000" b="1" dirty="0">
              <a:solidFill>
                <a:srgbClr val="000000"/>
              </a:solidFill>
              <a:latin typeface="XO Thames"/>
            </a:endParaRPr>
          </a:p>
          <a:p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16 благоустроенных 1 и 2х-этажных спальных отапливаемых корпусов: комнаты на 4-12 человек, свежий косметический ремонт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28" y="3965416"/>
            <a:ext cx="3626972" cy="241845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115" y="3978831"/>
            <a:ext cx="3626972" cy="241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91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C:\Users\Ольга Николаевна\Desktop\дизайн и смм\макеты\логотипы\логоВ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3" y="71281"/>
            <a:ext cx="1053049" cy="108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Ольга Николаевна\Desktop\дизайн и смм\макеты\кп\альбом\элемент.png">
            <a:extLst>
              <a:ext uri="{FF2B5EF4-FFF2-40B4-BE49-F238E27FC236}">
                <a16:creationId xmlns="" xmlns:a16="http://schemas.microsoft.com/office/drawing/2014/main" id="{4D98EC86-C680-9D37-DBBB-DAFE9D92B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087" y="-4742"/>
            <a:ext cx="1168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419" y="249744"/>
            <a:ext cx="2439082" cy="182200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27584" y="548680"/>
            <a:ext cx="53285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4000" b="1" dirty="0">
                <a:solidFill>
                  <a:srgbClr val="FA8504"/>
                </a:solidFill>
                <a:latin typeface="CTC Splash Rounded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Лагерь </a:t>
            </a:r>
            <a:r>
              <a:rPr lang="ru-RU" sz="4000" b="1" dirty="0" smtClean="0">
                <a:solidFill>
                  <a:srgbClr val="FA8504"/>
                </a:solidFill>
                <a:latin typeface="CTC Splash Rounded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«Строитель» - </a:t>
            </a:r>
            <a:r>
              <a:rPr lang="ru-RU" sz="4000" b="1" dirty="0">
                <a:solidFill>
                  <a:srgbClr val="FA8504"/>
                </a:solidFill>
                <a:latin typeface="CTC Splash Rounded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Территория </a:t>
            </a:r>
            <a:r>
              <a:rPr lang="ru-RU" sz="4000" b="1" dirty="0" smtClean="0">
                <a:solidFill>
                  <a:srgbClr val="FA8504"/>
                </a:solidFill>
                <a:latin typeface="CTC Splash Rounded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МЕЧТЫ</a:t>
            </a:r>
            <a:endParaRPr lang="ru-RU" sz="4000" dirty="0">
              <a:solidFill>
                <a:srgbClr val="FA8504"/>
              </a:solidFill>
              <a:latin typeface="CTC Splash Rounded" panose="02000000000000000000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endParaRPr lang="ru-RU" dirty="0" smtClean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Кировская область, </a:t>
            </a:r>
            <a:r>
              <a:rPr lang="ru-RU" sz="1600" b="1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д.Башарово</a:t>
            </a:r>
            <a:r>
              <a:rPr lang="ru-RU" sz="1600" b="1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340 чел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solidFill>
                <a:srgbClr val="000000"/>
              </a:solidFill>
              <a:effectLst/>
              <a:latin typeface="XO Tha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249" y="2517468"/>
            <a:ext cx="2720368" cy="1813579"/>
          </a:xfrm>
          <a:prstGeom prst="rect">
            <a:avLst/>
          </a:prstGeom>
          <a:effectLst>
            <a:outerShdw blurRad="279400" dist="50800" dir="5400000" algn="ctr" rotWithShape="0">
              <a:schemeClr val="tx1"/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5604">
            <a:off x="3995121" y="4603182"/>
            <a:ext cx="2929368" cy="1953294"/>
          </a:xfrm>
          <a:prstGeom prst="rect">
            <a:avLst/>
          </a:prstGeom>
          <a:effectLst>
            <a:outerShdw blurRad="165100" dist="50800" dir="5400000" algn="ctr" rotWithShape="0">
              <a:schemeClr val="tx1"/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0443">
            <a:off x="4688965" y="2532012"/>
            <a:ext cx="3384099" cy="2256507"/>
          </a:xfrm>
          <a:prstGeom prst="rect">
            <a:avLst/>
          </a:prstGeom>
          <a:effectLst>
            <a:outerShdw blurRad="533400" dist="50800" dir="5400000" sx="109000" sy="109000" algn="ctr" rotWithShape="0">
              <a:schemeClr val="tx1">
                <a:alpha val="92000"/>
              </a:scheme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6123">
            <a:off x="396490" y="4152262"/>
            <a:ext cx="2976098" cy="2232631"/>
          </a:xfrm>
          <a:prstGeom prst="rect">
            <a:avLst/>
          </a:prstGeom>
          <a:effectLst>
            <a:outerShdw blurRad="368300" dist="50800" dir="5400000" algn="ctr" rotWithShape="0">
              <a:schemeClr val="tx1">
                <a:alpha val="96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258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C:\Users\Ольга Николаевна\Desktop\дизайн и смм\макеты\логотипы\логоВ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3" y="71281"/>
            <a:ext cx="1053049" cy="108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Ольга Николаевна\Desktop\дизайн и смм\макеты\кп\альбом\элемент.png">
            <a:extLst>
              <a:ext uri="{FF2B5EF4-FFF2-40B4-BE49-F238E27FC236}">
                <a16:creationId xmlns="" xmlns:a16="http://schemas.microsoft.com/office/drawing/2014/main" id="{4D98EC86-C680-9D37-DBBB-DAFE9D92B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087" y="-4742"/>
            <a:ext cx="1168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873" y="412263"/>
            <a:ext cx="2345696" cy="185700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9786" y="2598007"/>
            <a:ext cx="7102927" cy="864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ts val="1725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Условия проживания</a:t>
            </a:r>
            <a:endParaRPr lang="ru-RU" dirty="0">
              <a:solidFill>
                <a:srgbClr val="000000"/>
              </a:solidFill>
              <a:latin typeface="XO Thame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11 деревянных корпусов, комнаты 5-7 человек, свежий косметический ремонт, современные уличные санузлы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395" y="3837866"/>
            <a:ext cx="3758835" cy="24990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97" y="3844369"/>
            <a:ext cx="3749053" cy="249253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83568" y="836712"/>
            <a:ext cx="568908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4400" b="1" dirty="0" smtClean="0">
                <a:solidFill>
                  <a:srgbClr val="FA8504"/>
                </a:solidFill>
                <a:latin typeface="CTC Splash Rounded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Лагерь «Орлёнок</a:t>
            </a:r>
            <a:r>
              <a:rPr lang="ru-RU" sz="4400" b="1" dirty="0">
                <a:solidFill>
                  <a:srgbClr val="FA8504"/>
                </a:solidFill>
                <a:latin typeface="CTC Splash Rounded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- </a:t>
            </a:r>
            <a:r>
              <a:rPr lang="ru-RU" sz="3600" b="1" dirty="0">
                <a:solidFill>
                  <a:srgbClr val="FA8504"/>
                </a:solidFill>
                <a:latin typeface="CTC Splash Rounded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Территория Л</a:t>
            </a:r>
            <a:r>
              <a:rPr lang="ru-RU" sz="3600" b="1" dirty="0" smtClean="0">
                <a:solidFill>
                  <a:srgbClr val="FA8504"/>
                </a:solidFill>
                <a:latin typeface="CTC Splash Rounded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идеров</a:t>
            </a:r>
            <a:endParaRPr lang="ru-RU" sz="2000" dirty="0">
              <a:solidFill>
                <a:srgbClr val="FA8504"/>
              </a:solidFill>
              <a:latin typeface="CTC Splash Rounded" panose="02000000000000000000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endParaRPr lang="ru-RU" dirty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Кировская область, </a:t>
            </a:r>
            <a:r>
              <a:rPr lang="ru-RU" b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д.Башарово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242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чел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>
              <a:solidFill>
                <a:srgbClr val="000000"/>
              </a:solidFill>
              <a:latin typeface="XO Tha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9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9614</TotalTime>
  <Words>544</Words>
  <Application>Microsoft Office PowerPoint</Application>
  <PresentationFormat>Экран (4:3)</PresentationFormat>
  <Paragraphs>118</Paragraphs>
  <Slides>15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Николаевна</dc:creator>
  <cp:lastModifiedBy>Пользователь Windows</cp:lastModifiedBy>
  <cp:revision>466</cp:revision>
  <cp:lastPrinted>2023-03-21T13:32:39Z</cp:lastPrinted>
  <dcterms:created xsi:type="dcterms:W3CDTF">2018-09-24T06:02:06Z</dcterms:created>
  <dcterms:modified xsi:type="dcterms:W3CDTF">2025-02-21T08:50:13Z</dcterms:modified>
</cp:coreProperties>
</file>