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9B4000B-9326-4ED0-B1C0-0AF4CC5D5F97}">
          <p14:sldIdLst>
            <p14:sldId id="256"/>
            <p14:sldId id="257"/>
            <p14:sldId id="259"/>
            <p14:sldId id="258"/>
            <p14:sldId id="260"/>
            <p14:sldId id="261"/>
            <p14:sldId id="262"/>
          </p14:sldIdLst>
        </p14:section>
        <p14:section name="Раздел без заголовка" id="{7799874B-9B3A-412C-9555-86C3782BED6B}">
          <p14:sldIdLst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6" d="100"/>
          <a:sy n="76" d="100"/>
        </p:scale>
        <p:origin x="22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0053C-E4F7-4702-84F5-17F5BE970C6B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41A7-9B1C-40AC-A8DB-40C102FB9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641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0053C-E4F7-4702-84F5-17F5BE970C6B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41A7-9B1C-40AC-A8DB-40C102FB9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803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0053C-E4F7-4702-84F5-17F5BE970C6B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41A7-9B1C-40AC-A8DB-40C102FB9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836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0053C-E4F7-4702-84F5-17F5BE970C6B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41A7-9B1C-40AC-A8DB-40C102FB9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60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0053C-E4F7-4702-84F5-17F5BE970C6B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41A7-9B1C-40AC-A8DB-40C102FB9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604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0053C-E4F7-4702-84F5-17F5BE970C6B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41A7-9B1C-40AC-A8DB-40C102FB9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811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0053C-E4F7-4702-84F5-17F5BE970C6B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41A7-9B1C-40AC-A8DB-40C102FB9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353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0053C-E4F7-4702-84F5-17F5BE970C6B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41A7-9B1C-40AC-A8DB-40C102FB9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557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0053C-E4F7-4702-84F5-17F5BE970C6B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41A7-9B1C-40AC-A8DB-40C102FB9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875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0053C-E4F7-4702-84F5-17F5BE970C6B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41A7-9B1C-40AC-A8DB-40C102FB9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842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0053C-E4F7-4702-84F5-17F5BE970C6B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41A7-9B1C-40AC-A8DB-40C102FB9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315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0053C-E4F7-4702-84F5-17F5BE970C6B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641A7-9B1C-40AC-A8DB-40C102FB9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984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603" y="1661768"/>
            <a:ext cx="1350904" cy="135090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Glass/>
                    </a14:imgEffect>
                  </a14:imgLayer>
                </a14:imgProps>
              </a:ext>
            </a:extLst>
          </a:blip>
          <a:srcRect t="14507" b="15239"/>
          <a:stretch/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82436" y="2018609"/>
            <a:ext cx="9144000" cy="2387600"/>
          </a:xfrm>
        </p:spPr>
        <p:txBody>
          <a:bodyPr/>
          <a:lstStyle/>
          <a:p>
            <a:r>
              <a:rPr lang="ru-RU" dirty="0">
                <a:latin typeface="Bahnschrift SemiBold Condensed" panose="020B0502040204020203" pitchFamily="34" charset="0"/>
              </a:rPr>
              <a:t>Волонтёрский отряд </a:t>
            </a:r>
            <a:br>
              <a:rPr lang="ru-RU" dirty="0">
                <a:latin typeface="Bahnschrift SemiBold Condensed" panose="020B0502040204020203" pitchFamily="34" charset="0"/>
              </a:rPr>
            </a:br>
            <a:r>
              <a:rPr lang="ru-RU" dirty="0">
                <a:latin typeface="Bahnschrift SemiBold Condensed" panose="020B0502040204020203" pitchFamily="34" charset="0"/>
              </a:rPr>
              <a:t>«Капитан Гоголь»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4055" y="4406209"/>
            <a:ext cx="9144000" cy="1655762"/>
          </a:xfrm>
        </p:spPr>
        <p:txBody>
          <a:bodyPr/>
          <a:lstStyle/>
          <a:p>
            <a:r>
              <a:rPr lang="ru-RU" b="1" dirty="0">
                <a:latin typeface="Bookman Old Style" panose="02050604050505020204" pitchFamily="18" charset="0"/>
              </a:rPr>
              <a:t>Рязанский Свободный лицей</a:t>
            </a:r>
          </a:p>
        </p:txBody>
      </p:sp>
    </p:spTree>
    <p:extLst>
      <p:ext uri="{BB962C8B-B14F-4D97-AF65-F5344CB8AC3E}">
        <p14:creationId xmlns:p14="http://schemas.microsoft.com/office/powerpoint/2010/main" val="1130156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4" y="411634"/>
            <a:ext cx="5534891" cy="1325563"/>
          </a:xfrm>
        </p:spPr>
        <p:txBody>
          <a:bodyPr/>
          <a:lstStyle/>
          <a:p>
            <a:r>
              <a:rPr lang="ru-RU" dirty="0">
                <a:latin typeface="Bahnschrift SemiBold Condensed" panose="020B0502040204020203" pitchFamily="34" charset="0"/>
              </a:rPr>
              <a:t>Кто мы?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Bookman Old Style" panose="02050604050505020204" pitchFamily="18" charset="0"/>
              </a:rPr>
              <a:t>С момента своего возникновения Рязанский Свободный лицей ведет добровольческую деятельность. «Если не мы, то кто? Если не сейчас, то когда?» – на этом принципе лицей был построен в 1993 году, и по сей день он остается актуальным. Другое дело, что долгое время мы старались не афишировать наше </a:t>
            </a:r>
            <a:r>
              <a:rPr lang="ru-RU" sz="2400" dirty="0" err="1">
                <a:latin typeface="Bookman Old Style" panose="02050604050505020204" pitchFamily="18" charset="0"/>
              </a:rPr>
              <a:t>доброделанье</a:t>
            </a:r>
            <a:r>
              <a:rPr lang="ru-RU" sz="2400" dirty="0">
                <a:latin typeface="Bookman Old Style" panose="02050604050505020204" pitchFamily="18" charset="0"/>
              </a:rPr>
              <a:t>, а часто просто не видели в наших больших и малых делах повод для получения общественного признания. Ведь нам самим нравится сажать деревья, помогать тем, кому требуется помощь, собственным примером вдохновлять других людей быть активными, инициативными, внимательными друг к другу. Для нас это естественно и само собой </a:t>
            </a:r>
            <a:br>
              <a:rPr lang="ru-RU" sz="2400" dirty="0">
                <a:latin typeface="Bookman Old Style" panose="02050604050505020204" pitchFamily="18" charset="0"/>
              </a:rPr>
            </a:br>
            <a:r>
              <a:rPr lang="ru-RU" sz="2400" dirty="0">
                <a:latin typeface="Bookman Old Style" panose="02050604050505020204" pitchFamily="18" charset="0"/>
              </a:rPr>
              <a:t>разумеющееся.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952500" y="-307822"/>
            <a:ext cx="2764477" cy="276447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8764485" y="4475954"/>
            <a:ext cx="2764477" cy="2764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470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5779" y="4316605"/>
            <a:ext cx="2857500" cy="2857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78318" y="365125"/>
            <a:ext cx="7475482" cy="1325563"/>
          </a:xfrm>
        </p:spPr>
        <p:txBody>
          <a:bodyPr/>
          <a:lstStyle/>
          <a:p>
            <a:r>
              <a:rPr lang="ru-RU" b="1" dirty="0">
                <a:latin typeface="Bahnschrift SemiBold Condensed" panose="020B0502040204020203" pitchFamily="34" charset="0"/>
              </a:rPr>
              <a:t>Почему «Капитан Гоголь»?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1034" y="1825625"/>
            <a:ext cx="10302766" cy="43964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Bookman Old Style" panose="02050604050505020204" pitchFamily="18" charset="0"/>
              </a:rPr>
              <a:t>Когда пять лет назад мы решили организоваться в волонтёрский отряд, то задумались над его названием. Очень хотелось выделиться из череды бесконечных «Улыбок» и «Добрых людей». В головах крутилась строчка из песни «Миру нужен новый герой» – и мы задались вопросом, кто бы это мог быть? </a:t>
            </a:r>
            <a:br>
              <a:rPr lang="ru-RU" sz="2400" dirty="0">
                <a:latin typeface="Bookman Old Style" panose="02050604050505020204" pitchFamily="18" charset="0"/>
              </a:rPr>
            </a:br>
            <a:r>
              <a:rPr lang="ru-RU" sz="2400" dirty="0">
                <a:latin typeface="Bookman Old Style" panose="02050604050505020204" pitchFamily="18" charset="0"/>
              </a:rPr>
              <a:t>А поскольку самые активные наши товарищи в тот момент сражались с гоголевскими «Мёртвыми душами», то креатив крутился вокруг Николая Васильевича и его персонажей. </a:t>
            </a:r>
            <a:br>
              <a:rPr lang="ru-RU" sz="2400" dirty="0">
                <a:latin typeface="Bookman Old Style" panose="02050604050505020204" pitchFamily="18" charset="0"/>
              </a:rPr>
            </a:br>
            <a:r>
              <a:rPr lang="ru-RU" sz="2400" dirty="0">
                <a:latin typeface="Bookman Old Style" panose="02050604050505020204" pitchFamily="18" charset="0"/>
              </a:rPr>
              <a:t>В итоге кто-то нарисовал Гоголя в образе супергероя – </a:t>
            </a:r>
            <a:br>
              <a:rPr lang="ru-RU" sz="2400" dirty="0">
                <a:latin typeface="Bookman Old Style" panose="02050604050505020204" pitchFamily="18" charset="0"/>
              </a:rPr>
            </a:br>
            <a:r>
              <a:rPr lang="ru-RU" sz="2400" dirty="0">
                <a:latin typeface="Bookman Old Style" panose="02050604050505020204" pitchFamily="18" charset="0"/>
              </a:rPr>
              <a:t>в обтягивающем костюме с буквой </a:t>
            </a:r>
            <a:r>
              <a:rPr lang="en-US" sz="2400" dirty="0">
                <a:latin typeface="Bookman Old Style" panose="02050604050505020204" pitchFamily="18" charset="0"/>
              </a:rPr>
              <a:t>G</a:t>
            </a:r>
            <a:r>
              <a:rPr lang="ru-RU" sz="2400" dirty="0">
                <a:latin typeface="Bookman Old Style" panose="02050604050505020204" pitchFamily="18" charset="0"/>
              </a:rPr>
              <a:t> на груди и </a:t>
            </a:r>
            <a:br>
              <a:rPr lang="ru-RU" sz="2400" dirty="0">
                <a:latin typeface="Bookman Old Style" panose="02050604050505020204" pitchFamily="18" charset="0"/>
              </a:rPr>
            </a:br>
            <a:r>
              <a:rPr lang="ru-RU" sz="2400" dirty="0">
                <a:latin typeface="Bookman Old Style" panose="02050604050505020204" pitchFamily="18" charset="0"/>
              </a:rPr>
              <a:t>плаще-крылатке. Нам показалось это забавным. </a:t>
            </a:r>
            <a:br>
              <a:rPr lang="ru-RU" sz="2400" dirty="0">
                <a:latin typeface="Bookman Old Style" panose="02050604050505020204" pitchFamily="18" charset="0"/>
              </a:rPr>
            </a:br>
            <a:r>
              <a:rPr lang="ru-RU" sz="2400" dirty="0">
                <a:latin typeface="Bookman Old Style" panose="02050604050505020204" pitchFamily="18" charset="0"/>
              </a:rPr>
              <a:t>А что – гениальный усач вполне может быть тем</a:t>
            </a:r>
            <a:br>
              <a:rPr lang="ru-RU" sz="2400" dirty="0">
                <a:latin typeface="Bookman Old Style" panose="02050604050505020204" pitchFamily="18" charset="0"/>
              </a:rPr>
            </a:br>
            <a:r>
              <a:rPr lang="ru-RU" sz="2400" dirty="0">
                <a:latin typeface="Bookman Old Style" panose="02050604050505020204" pitchFamily="18" charset="0"/>
              </a:rPr>
              <a:t>самым героем, которого все мы так ждём.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455392">
            <a:off x="216938" y="-260817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060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Bahnschrift SemiBold Condensed" panose="020B0502040204020203" pitchFamily="34" charset="0"/>
              </a:rPr>
              <a:t>Принципы волонтерской деятельности </a:t>
            </a:r>
            <a:br>
              <a:rPr lang="ru-RU" dirty="0">
                <a:latin typeface="Bahnschrift SemiBold Condensed" panose="020B0502040204020203" pitchFamily="34" charset="0"/>
              </a:rPr>
            </a:br>
            <a:r>
              <a:rPr lang="ru-RU" dirty="0">
                <a:latin typeface="Bahnschrift SemiBold Condensed" panose="020B0502040204020203" pitchFamily="34" charset="0"/>
              </a:rPr>
              <a:t>в Рязанском Свободном лицее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Bookman Old Style" panose="02050604050505020204" pitchFamily="18" charset="0"/>
              </a:rPr>
              <a:t>Принцип открытости, доступности и добровольности</a:t>
            </a:r>
          </a:p>
          <a:p>
            <a:pPr marL="0" indent="0">
              <a:buNone/>
            </a:pPr>
            <a:r>
              <a:rPr lang="ru-RU" sz="2400" dirty="0">
                <a:latin typeface="Bookman Old Style" panose="02050604050505020204" pitchFamily="18" charset="0"/>
              </a:rPr>
              <a:t>Принцип гуманизма.</a:t>
            </a:r>
          </a:p>
          <a:p>
            <a:pPr marL="0" indent="0">
              <a:buNone/>
            </a:pPr>
            <a:r>
              <a:rPr lang="ru-RU" sz="2400" dirty="0">
                <a:latin typeface="Bookman Old Style" panose="02050604050505020204" pitchFamily="18" charset="0"/>
              </a:rPr>
              <a:t>Принцип коллегиальности и демократического централизма. </a:t>
            </a:r>
          </a:p>
          <a:p>
            <a:pPr marL="0" indent="0">
              <a:buNone/>
            </a:pPr>
            <a:r>
              <a:rPr lang="ru-RU" sz="2400" dirty="0">
                <a:latin typeface="Bookman Old Style" panose="02050604050505020204" pitchFamily="18" charset="0"/>
              </a:rPr>
              <a:t>Принцип систематичности и последовательности.</a:t>
            </a:r>
          </a:p>
          <a:p>
            <a:pPr marL="0" indent="0">
              <a:buNone/>
            </a:pPr>
            <a:r>
              <a:rPr lang="ru-RU" sz="2400" dirty="0">
                <a:latin typeface="Bookman Old Style" panose="02050604050505020204" pitchFamily="18" charset="0"/>
              </a:rPr>
              <a:t>Принцип креативности индивидуально-личностной ориентации.</a:t>
            </a:r>
          </a:p>
          <a:p>
            <a:pPr marL="0" indent="0">
              <a:buNone/>
            </a:pPr>
            <a:r>
              <a:rPr lang="ru-RU" sz="2400" dirty="0">
                <a:latin typeface="Bookman Old Style" panose="02050604050505020204" pitchFamily="18" charset="0"/>
              </a:rPr>
              <a:t>Принцип сознательности, активности, самостоятельности.</a:t>
            </a:r>
          </a:p>
          <a:p>
            <a:pPr marL="0" indent="0">
              <a:buNone/>
            </a:pPr>
            <a:r>
              <a:rPr lang="ru-RU" sz="2400" dirty="0">
                <a:latin typeface="Bookman Old Style" panose="02050604050505020204" pitchFamily="18" charset="0"/>
              </a:rPr>
              <a:t>Принцип ориентации на социальное партнёрство с другими организациями и учреждениями</a:t>
            </a:r>
          </a:p>
          <a:p>
            <a:pPr marL="0" indent="0">
              <a:buNone/>
            </a:pPr>
            <a:r>
              <a:rPr lang="ru-RU" sz="2400" dirty="0">
                <a:latin typeface="Bookman Old Style" panose="02050604050505020204" pitchFamily="18" charset="0"/>
              </a:rPr>
              <a:t>Сочетание коллективной, групповой и индивидуальной работы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1656658">
            <a:off x="9026272" y="273681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940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04691" y="365123"/>
            <a:ext cx="3352800" cy="1325563"/>
          </a:xfrm>
        </p:spPr>
        <p:txBody>
          <a:bodyPr/>
          <a:lstStyle/>
          <a:p>
            <a:r>
              <a:rPr lang="ru-RU" b="1" dirty="0">
                <a:latin typeface="Bahnschrift SemiBold Condensed" panose="020B0502040204020203" pitchFamily="34" charset="0"/>
              </a:rPr>
              <a:t>Что мы делаем?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5400000">
            <a:off x="715360" y="-400844"/>
            <a:ext cx="2857500" cy="28575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 flipH="1">
            <a:off x="8589322" y="-354333"/>
            <a:ext cx="2764477" cy="2764477"/>
          </a:xfrm>
          <a:prstGeom prst="rect">
            <a:avLst/>
          </a:prstGeom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400" b="1" i="1" dirty="0">
                <a:latin typeface="Bookman Old Style" panose="02050604050505020204" pitchFamily="18" charset="0"/>
              </a:rPr>
              <a:t>Экологическое направление:</a:t>
            </a:r>
          </a:p>
          <a:p>
            <a:pPr>
              <a:buFontTx/>
              <a:buChar char="-"/>
            </a:pPr>
            <a:r>
              <a:rPr lang="ru-RU" sz="2400" dirty="0">
                <a:latin typeface="Bookman Old Style" panose="02050604050505020204" pitchFamily="18" charset="0"/>
              </a:rPr>
              <a:t>лагерь-поход «Встреча» и экологический туризм; </a:t>
            </a:r>
          </a:p>
          <a:p>
            <a:pPr>
              <a:buFontTx/>
              <a:buChar char="-"/>
            </a:pPr>
            <a:r>
              <a:rPr lang="ru-RU" sz="2400" dirty="0">
                <a:latin typeface="Bookman Old Style" panose="02050604050505020204" pitchFamily="18" charset="0"/>
              </a:rPr>
              <a:t>восстановление лесов, участие в акциях «Сад памяти», «Посади лес» и др.;</a:t>
            </a:r>
          </a:p>
          <a:p>
            <a:pPr>
              <a:buFontTx/>
              <a:buChar char="-"/>
            </a:pPr>
            <a:r>
              <a:rPr lang="ru-RU" sz="2400" dirty="0">
                <a:latin typeface="Bookman Old Style" panose="02050604050505020204" pitchFamily="18" charset="0"/>
              </a:rPr>
              <a:t>«</a:t>
            </a:r>
            <a:r>
              <a:rPr lang="ru-RU" sz="2400" dirty="0" err="1">
                <a:latin typeface="Bookman Old Style" panose="02050604050505020204" pitchFamily="18" charset="0"/>
              </a:rPr>
              <a:t>Экобум</a:t>
            </a:r>
            <a:r>
              <a:rPr lang="ru-RU" sz="2400" dirty="0">
                <a:latin typeface="Bookman Old Style" panose="02050604050505020204" pitchFamily="18" charset="0"/>
              </a:rPr>
              <a:t>»;</a:t>
            </a:r>
          </a:p>
          <a:p>
            <a:pPr>
              <a:buFontTx/>
              <a:buChar char="-"/>
            </a:pPr>
            <a:r>
              <a:rPr lang="ru-RU" sz="2400" dirty="0">
                <a:latin typeface="Bookman Old Style" panose="02050604050505020204" pitchFamily="18" charset="0"/>
              </a:rPr>
              <a:t>субботники на пришкольной территории и городских пространствах;</a:t>
            </a:r>
          </a:p>
          <a:p>
            <a:pPr>
              <a:buFontTx/>
              <a:buChar char="-"/>
            </a:pPr>
            <a:r>
              <a:rPr lang="ru-RU" sz="2400" dirty="0">
                <a:latin typeface="Bookman Old Style" panose="02050604050505020204" pitchFamily="18" charset="0"/>
              </a:rPr>
              <a:t>раздельный сбор мусора, акции «Батарейка», «Крышечки-62»;</a:t>
            </a:r>
          </a:p>
          <a:p>
            <a:pPr marL="0" indent="0">
              <a:buNone/>
            </a:pPr>
            <a:r>
              <a:rPr lang="ru-RU" sz="2400" dirty="0">
                <a:latin typeface="Bookman Old Style" panose="02050604050505020204" pitchFamily="18" charset="0"/>
              </a:rPr>
              <a:t>- забота о птицах (кормушки, скворечники)</a:t>
            </a:r>
          </a:p>
        </p:txBody>
      </p:sp>
    </p:spTree>
    <p:extLst>
      <p:ext uri="{BB962C8B-B14F-4D97-AF65-F5344CB8AC3E}">
        <p14:creationId xmlns:p14="http://schemas.microsoft.com/office/powerpoint/2010/main" val="164989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04691" y="365123"/>
            <a:ext cx="3352800" cy="1325563"/>
          </a:xfrm>
        </p:spPr>
        <p:txBody>
          <a:bodyPr/>
          <a:lstStyle/>
          <a:p>
            <a:r>
              <a:rPr lang="ru-RU" b="1" dirty="0">
                <a:latin typeface="Bahnschrift SemiBold Condensed" panose="020B0502040204020203" pitchFamily="34" charset="0"/>
              </a:rPr>
              <a:t>Что мы делаем?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5400000">
            <a:off x="715360" y="-400844"/>
            <a:ext cx="2857500" cy="28575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 flipH="1">
            <a:off x="8589322" y="-354333"/>
            <a:ext cx="2764477" cy="2764477"/>
          </a:xfrm>
          <a:prstGeom prst="rect">
            <a:avLst/>
          </a:prstGeom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400" b="1" i="1" dirty="0">
                <a:latin typeface="Bookman Old Style" panose="02050604050505020204" pitchFamily="18" charset="0"/>
              </a:rPr>
              <a:t>Организация культурно-массовой работы в школе:</a:t>
            </a:r>
          </a:p>
          <a:p>
            <a:pPr>
              <a:buFontTx/>
              <a:buChar char="-"/>
            </a:pPr>
            <a:r>
              <a:rPr lang="ru-RU" sz="2400" dirty="0">
                <a:latin typeface="Bookman Old Style" panose="02050604050505020204" pitchFamily="18" charset="0"/>
              </a:rPr>
              <a:t>молодежный </a:t>
            </a:r>
            <a:r>
              <a:rPr lang="ru-RU" sz="2400" dirty="0" err="1">
                <a:latin typeface="Bookman Old Style" panose="02050604050505020204" pitchFamily="18" charset="0"/>
              </a:rPr>
              <a:t>педотряд</a:t>
            </a:r>
            <a:r>
              <a:rPr lang="ru-RU" sz="2400" dirty="0">
                <a:latin typeface="Bookman Old Style" panose="02050604050505020204" pitchFamily="18" charset="0"/>
              </a:rPr>
              <a:t> «Глебово Городище» (работает во время летних полевых сборов, организует «умные перемены» в начальной школе, проводит игры, занятия и мастер-классы в пришкольном лагере, ассистирует ведущим учителям в классах, которые работают по программе «Орлята России»);</a:t>
            </a:r>
          </a:p>
          <a:p>
            <a:pPr>
              <a:buFontTx/>
              <a:buChar char="-"/>
            </a:pPr>
            <a:r>
              <a:rPr lang="ru-RU" sz="2400" dirty="0">
                <a:latin typeface="Bookman Old Style" panose="02050604050505020204" pitchFamily="18" charset="0"/>
              </a:rPr>
              <a:t>актив старшеклассников РСЛ (организует всю внеурочную жизнь – от тематических дней, погружений до больших праздников, театрализованных постановок, концертов и т.п.);</a:t>
            </a:r>
          </a:p>
          <a:p>
            <a:pPr>
              <a:buFontTx/>
              <a:buChar char="-"/>
            </a:pPr>
            <a:r>
              <a:rPr lang="ru-RU" sz="2400" dirty="0">
                <a:latin typeface="Bookman Old Style" panose="02050604050505020204" pitchFamily="18" charset="0"/>
              </a:rPr>
              <a:t>помощь сотрудникам лицея (генеральные уборки, покос травы, мелкий ремонт в кабинетах и общественных пространствах и т.п.);</a:t>
            </a:r>
          </a:p>
          <a:p>
            <a:pPr>
              <a:buFontTx/>
              <a:buChar char="-"/>
            </a:pPr>
            <a:r>
              <a:rPr lang="ru-RU" sz="2400" dirty="0">
                <a:latin typeface="Bookman Old Style" panose="02050604050505020204" pitchFamily="18" charset="0"/>
              </a:rPr>
              <a:t>медиа-</a:t>
            </a:r>
            <a:r>
              <a:rPr lang="ru-RU" sz="2400" dirty="0" err="1">
                <a:latin typeface="Bookman Old Style" panose="02050604050505020204" pitchFamily="18" charset="0"/>
              </a:rPr>
              <a:t>волонтерство</a:t>
            </a:r>
            <a:r>
              <a:rPr lang="ru-RU" sz="2400" dirty="0">
                <a:latin typeface="Bookman Old Style" panose="02050604050505020204" pitchFamily="18" charset="0"/>
              </a:rPr>
              <a:t> (создание фото- и видео-отчетов о жизни лицея, ведение летописей и социальных сетей);</a:t>
            </a:r>
          </a:p>
          <a:p>
            <a:pPr>
              <a:buFontTx/>
              <a:buChar char="-"/>
            </a:pPr>
            <a:r>
              <a:rPr lang="ru-RU" sz="2400" dirty="0">
                <a:latin typeface="Bookman Old Style" panose="02050604050505020204" pitchFamily="18" charset="0"/>
              </a:rPr>
              <a:t>сопровождение учеников начальной школы на прогулках, экскурсиях и культ-походах (по запросу ведущих учителей). </a:t>
            </a:r>
          </a:p>
          <a:p>
            <a:pPr>
              <a:buFontTx/>
              <a:buChar char="-"/>
            </a:pPr>
            <a:endParaRPr lang="ru-RU" sz="24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117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04691" y="365123"/>
            <a:ext cx="3352800" cy="1325563"/>
          </a:xfrm>
        </p:spPr>
        <p:txBody>
          <a:bodyPr/>
          <a:lstStyle/>
          <a:p>
            <a:r>
              <a:rPr lang="ru-RU" b="1" dirty="0">
                <a:latin typeface="Bahnschrift SemiBold Condensed" panose="020B0502040204020203" pitchFamily="34" charset="0"/>
              </a:rPr>
              <a:t>Что мы делаем?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5400000">
            <a:off x="715360" y="-400844"/>
            <a:ext cx="2857500" cy="28575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 flipH="1">
            <a:off x="8589322" y="-354333"/>
            <a:ext cx="2764477" cy="2764477"/>
          </a:xfrm>
          <a:prstGeom prst="rect">
            <a:avLst/>
          </a:prstGeom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400" b="1" i="1" dirty="0">
                <a:latin typeface="Bookman Old Style" panose="02050604050505020204" pitchFamily="18" charset="0"/>
              </a:rPr>
              <a:t>Социальное направление:</a:t>
            </a:r>
          </a:p>
          <a:p>
            <a:pPr>
              <a:buFontTx/>
              <a:buChar char="-"/>
            </a:pPr>
            <a:r>
              <a:rPr lang="ru-RU" sz="2400" dirty="0">
                <a:latin typeface="Bookman Old Style" panose="02050604050505020204" pitchFamily="18" charset="0"/>
              </a:rPr>
              <a:t>проведение благотворительных ярмарок с перечислением вырученных средств в помощь нуждающимся; </a:t>
            </a:r>
          </a:p>
          <a:p>
            <a:pPr>
              <a:buFontTx/>
              <a:buChar char="-"/>
            </a:pPr>
            <a:r>
              <a:rPr lang="ru-RU" sz="2400" dirty="0">
                <a:latin typeface="Bookman Old Style" panose="02050604050505020204" pitchFamily="18" charset="0"/>
              </a:rPr>
              <a:t>гастроли с театрализованными постановками, концертами, мастер-классами, в том числе реабилитационных центрах и социальных приютах для подростков и престарелых граждан;</a:t>
            </a:r>
          </a:p>
          <a:p>
            <a:pPr>
              <a:buFontTx/>
              <a:buChar char="-"/>
            </a:pPr>
            <a:r>
              <a:rPr lang="ru-RU" sz="2400" dirty="0">
                <a:latin typeface="Bookman Old Style" panose="02050604050505020204" pitchFamily="18" charset="0"/>
              </a:rPr>
              <a:t>акция «Шьем для наших» (изготовление нижнего белья для военнослужащих);</a:t>
            </a:r>
          </a:p>
          <a:p>
            <a:pPr>
              <a:buFontTx/>
              <a:buChar char="-"/>
            </a:pPr>
            <a:r>
              <a:rPr lang="ru-RU" sz="2400" dirty="0">
                <a:latin typeface="Bookman Old Style" panose="02050604050505020204" pitchFamily="18" charset="0"/>
              </a:rPr>
              <a:t>помощь беженцам, семьям, оказавшимся в сложной ситуации;</a:t>
            </a:r>
          </a:p>
          <a:p>
            <a:pPr>
              <a:buFontTx/>
              <a:buChar char="-"/>
            </a:pPr>
            <a:r>
              <a:rPr lang="ru-RU" sz="2400" dirty="0">
                <a:latin typeface="Bookman Old Style" panose="02050604050505020204" pitchFamily="18" charset="0"/>
              </a:rPr>
              <a:t>выполнение разовых поручений.</a:t>
            </a:r>
          </a:p>
          <a:p>
            <a:pPr>
              <a:buFontTx/>
              <a:buChar char="-"/>
            </a:pPr>
            <a:endParaRPr lang="ru-RU" sz="2400" dirty="0">
              <a:latin typeface="Bookman Old Style" panose="02050604050505020204" pitchFamily="18" charset="0"/>
            </a:endParaRPr>
          </a:p>
          <a:p>
            <a:pPr>
              <a:buFontTx/>
              <a:buChar char="-"/>
            </a:pPr>
            <a:endParaRPr lang="ru-RU" sz="24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964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04691" y="365123"/>
            <a:ext cx="3352800" cy="1325563"/>
          </a:xfrm>
        </p:spPr>
        <p:txBody>
          <a:bodyPr/>
          <a:lstStyle/>
          <a:p>
            <a:r>
              <a:rPr lang="ru-RU" b="1" dirty="0">
                <a:latin typeface="Bahnschrift SemiBold Condensed" panose="020B0502040204020203" pitchFamily="34" charset="0"/>
              </a:rPr>
              <a:t>Что мы делаем?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5400000">
            <a:off x="715360" y="-400844"/>
            <a:ext cx="2857500" cy="28575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 flipH="1">
            <a:off x="8589322" y="-354333"/>
            <a:ext cx="2764477" cy="2764477"/>
          </a:xfrm>
          <a:prstGeom prst="rect">
            <a:avLst/>
          </a:prstGeom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i="1" dirty="0" err="1">
                <a:latin typeface="Bookman Old Style" panose="02050604050505020204" pitchFamily="18" charset="0"/>
              </a:rPr>
              <a:t>Волонтерсто</a:t>
            </a:r>
            <a:r>
              <a:rPr lang="ru-RU" sz="2400" b="1" i="1" dirty="0">
                <a:latin typeface="Bookman Old Style" panose="02050604050505020204" pitchFamily="18" charset="0"/>
              </a:rPr>
              <a:t> в сфере культуры, науки и образования: </a:t>
            </a:r>
          </a:p>
          <a:p>
            <a:pPr marL="0" indent="0">
              <a:buNone/>
            </a:pPr>
            <a:r>
              <a:rPr lang="en-US" sz="2400" dirty="0">
                <a:latin typeface="Bookman Old Style" panose="02050604050505020204" pitchFamily="18" charset="0"/>
              </a:rPr>
              <a:t>-</a:t>
            </a:r>
            <a:r>
              <a:rPr lang="en-US" sz="2400" b="1" dirty="0">
                <a:latin typeface="Bookman Old Style" panose="02050604050505020204" pitchFamily="18" charset="0"/>
              </a:rPr>
              <a:t> </a:t>
            </a:r>
            <a:r>
              <a:rPr lang="ru-RU" sz="2400" dirty="0">
                <a:latin typeface="Bookman Old Style" panose="02050604050505020204" pitchFamily="18" charset="0"/>
              </a:rPr>
              <a:t>проект «Бал под ключ» (передача опыта по организации школьных балов – репетиции, постановка танцев, фуршет, бальные игры, бальный этикет и т.д.); </a:t>
            </a:r>
          </a:p>
          <a:p>
            <a:pPr>
              <a:buFontTx/>
              <a:buChar char="-"/>
            </a:pPr>
            <a:r>
              <a:rPr lang="ru-RU" sz="2400" dirty="0">
                <a:latin typeface="Bookman Old Style" panose="02050604050505020204" pitchFamily="18" charset="0"/>
              </a:rPr>
              <a:t>участие в археологических раскопках;</a:t>
            </a:r>
          </a:p>
          <a:p>
            <a:pPr>
              <a:buFontTx/>
              <a:buChar char="-"/>
            </a:pPr>
            <a:r>
              <a:rPr lang="ru-RU" sz="2400" dirty="0">
                <a:latin typeface="Bookman Old Style" panose="02050604050505020204" pitchFamily="18" charset="0"/>
              </a:rPr>
              <a:t>помощь библиотекам и музеям в разборе и каталогизации фондов;</a:t>
            </a:r>
          </a:p>
          <a:p>
            <a:pPr>
              <a:buFontTx/>
              <a:buChar char="-"/>
            </a:pPr>
            <a:r>
              <a:rPr lang="ru-RU" sz="2400" dirty="0">
                <a:latin typeface="Bookman Old Style" panose="02050604050505020204" pitchFamily="18" charset="0"/>
              </a:rPr>
              <a:t>проведение экскурсий по историческим и памятным местам Рязани для гостей лицея.</a:t>
            </a:r>
          </a:p>
        </p:txBody>
      </p:sp>
    </p:spTree>
    <p:extLst>
      <p:ext uri="{BB962C8B-B14F-4D97-AF65-F5344CB8AC3E}">
        <p14:creationId xmlns:p14="http://schemas.microsoft.com/office/powerpoint/2010/main" val="2851654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8936" y="365123"/>
            <a:ext cx="4093827" cy="1325563"/>
          </a:xfrm>
        </p:spPr>
        <p:txBody>
          <a:bodyPr/>
          <a:lstStyle/>
          <a:p>
            <a:r>
              <a:rPr lang="ru-RU" b="1" dirty="0">
                <a:latin typeface="Bahnschrift SemiBold Condensed" panose="020B0502040204020203" pitchFamily="34" charset="0"/>
              </a:rPr>
              <a:t>И это далеко не всё!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5400000">
            <a:off x="715360" y="-400844"/>
            <a:ext cx="2857500" cy="28575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 flipH="1">
            <a:off x="8589322" y="-354333"/>
            <a:ext cx="2764477" cy="2764477"/>
          </a:xfrm>
          <a:prstGeom prst="rect">
            <a:avLst/>
          </a:prstGeom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>
                <a:latin typeface="Bookman Old Style" panose="02050604050505020204" pitchFamily="18" charset="0"/>
              </a:rPr>
              <a:t>Мы хотим сделать нашу работу более эффективной и структурированной, познакомиться с опытом волонтерских организаций Рязани и области, России и других стран. Мы планируем более активно участвовать в различных акциях регионального и федерального уровня, стать заметным игроком на поле, где люди, которым не всё равно, делают добрые дела, потому что это необходимо, интересно, </a:t>
            </a:r>
            <a:r>
              <a:rPr lang="ru-RU" sz="2400" dirty="0" err="1">
                <a:latin typeface="Bookman Old Style" panose="02050604050505020204" pitchFamily="18" charset="0"/>
              </a:rPr>
              <a:t>драйвово</a:t>
            </a:r>
            <a:r>
              <a:rPr lang="ru-RU" sz="2400" dirty="0">
                <a:latin typeface="Bookman Old Style" panose="02050604050505020204" pitchFamily="18" charset="0"/>
              </a:rPr>
              <a:t>. </a:t>
            </a:r>
          </a:p>
          <a:p>
            <a:pPr marL="0" indent="0">
              <a:buNone/>
            </a:pPr>
            <a:r>
              <a:rPr lang="ru-RU" sz="2400" dirty="0">
                <a:latin typeface="Bookman Old Style" panose="02050604050505020204" pitchFamily="18" charset="0"/>
              </a:rPr>
              <a:t>Наш девиз – </a:t>
            </a:r>
          </a:p>
          <a:p>
            <a:pPr marL="0" indent="0">
              <a:buNone/>
            </a:pPr>
            <a:r>
              <a:rPr lang="ru-RU" sz="2400" b="1" dirty="0">
                <a:latin typeface="Bookman Old Style" panose="02050604050505020204" pitchFamily="18" charset="0"/>
              </a:rPr>
              <a:t>«Вместе мы сделаем больше, вместе мы сделаем лучше!». </a:t>
            </a:r>
          </a:p>
        </p:txBody>
      </p:sp>
    </p:spTree>
    <p:extLst>
      <p:ext uri="{BB962C8B-B14F-4D97-AF65-F5344CB8AC3E}">
        <p14:creationId xmlns:p14="http://schemas.microsoft.com/office/powerpoint/2010/main" val="25339954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6272</TotalTime>
  <Words>744</Words>
  <Application>Microsoft Office PowerPoint</Application>
  <PresentationFormat>Широкоэкранный</PresentationFormat>
  <Paragraphs>47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Bahnschrift SemiBold Condensed</vt:lpstr>
      <vt:lpstr>Bookman Old Style</vt:lpstr>
      <vt:lpstr>Calibri</vt:lpstr>
      <vt:lpstr>Calibri Light</vt:lpstr>
      <vt:lpstr>Тема Office</vt:lpstr>
      <vt:lpstr>Волонтёрский отряд  «Капитан Гоголь»</vt:lpstr>
      <vt:lpstr>Кто мы?</vt:lpstr>
      <vt:lpstr>Почему «Капитан Гоголь»? </vt:lpstr>
      <vt:lpstr>Принципы волонтерской деятельности  в Рязанском Свободном лицее</vt:lpstr>
      <vt:lpstr>Что мы делаем? </vt:lpstr>
      <vt:lpstr>Что мы делаем? </vt:lpstr>
      <vt:lpstr>Что мы делаем? </vt:lpstr>
      <vt:lpstr>Что мы делаем? </vt:lpstr>
      <vt:lpstr>И это далеко не всё!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Волонтёрский отряд  «Капитан Гоголь»</dc:title>
  <dc:creator>Я</dc:creator>
  <cp:lastModifiedBy>Katerina Smirnova</cp:lastModifiedBy>
  <cp:revision>28</cp:revision>
  <dcterms:created xsi:type="dcterms:W3CDTF">2023-04-16T17:47:17Z</dcterms:created>
  <dcterms:modified xsi:type="dcterms:W3CDTF">2023-05-12T16:41:00Z</dcterms:modified>
</cp:coreProperties>
</file>