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drawings/drawing1.xml" ContentType="application/vnd.openxmlformats-officedocument.drawingml.chartshapes+xml"/>
  <Override PartName="/ppt/media/image9.jpeg" ContentType="image/jpeg"/>
  <Override PartName="/ppt/media/image10.jpeg" ContentType="image/jpeg"/>
  <Override PartName="/ppt/media/image13.jpeg" ContentType="image/jpeg"/>
  <Override PartName="/ppt/media/image21.jpeg" ContentType="image/jpeg"/>
  <Override PartName="/ppt/media/image8.jpeg" ContentType="image/jpeg"/>
  <Override PartName="/ppt/media/image12.jpeg" ContentType="image/jpeg"/>
  <Override PartName="/ppt/media/image20.jpeg" ContentType="image/jpeg"/>
  <Override PartName="/ppt/media/image7.jpeg" ContentType="image/jpeg"/>
  <Override PartName="/ppt/media/image11.jpeg" ContentType="image/jpeg"/>
  <Override PartName="/ppt/media/image6.jpeg" ContentType="image/jpeg"/>
  <Override PartName="/ppt/media/image19.jpeg" ContentType="image/jpeg"/>
  <Override PartName="/ppt/media/image1.jpeg" ContentType="image/jpeg"/>
  <Override PartName="/ppt/media/image18.jpeg" ContentType="image/jpeg"/>
  <Override PartName="/ppt/media/image17.jpeg" ContentType="image/jpeg"/>
  <Override PartName="/ppt/media/image24.jpeg" ContentType="image/jpeg"/>
  <Override PartName="/ppt/media/image16.jpeg" ContentType="image/jpeg"/>
  <Override PartName="/ppt/media/image23.jpeg" ContentType="image/jpeg"/>
  <Override PartName="/ppt/media/image15.jpeg" ContentType="image/jpeg"/>
  <Override PartName="/ppt/media/image2.png" ContentType="image/png"/>
  <Override PartName="/ppt/media/image22.jpeg" ContentType="image/jpeg"/>
  <Override PartName="/ppt/media/image14.jpeg" ContentType="image/jpeg"/>
  <Override PartName="/ppt/media/image3.png" ContentType="image/png"/>
  <Override PartName="/ppt/media/image4.png" ContentType="image/png"/>
  <Override PartName="/ppt/media/image5.jpeg" ContentType="image/jpeg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3.xml.rels" ContentType="application/vnd.openxmlformats-package.relationships+xml"/>
  <Override PartName="/ppt/slides/_rels/slide11.xml.rels" ContentType="application/vnd.openxmlformats-package.relationships+xml"/>
  <Override PartName="/ppt/slides/_rels/slide2.xml.rels" ContentType="application/vnd.openxmlformats-package.relationships+xml"/>
  <Override PartName="/ppt/slides/_rels/slide10.xml.rels" ContentType="application/vnd.openxmlformats-package.relationships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charts/_rels/chart2.xml.rels" ContentType="application/vnd.openxmlformats-package.relationshi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9926638" cy="6797675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presProps" Target="presProps.xml"/>
</Relationships>
</file>

<file path=ppt/charts/_rels/chart2.xml.rels><?xml version="1.0" encoding="UTF-8"?>
<Relationships xmlns="http://schemas.openxmlformats.org/package/2006/relationships"><Relationship Id="rId1" Type="http://schemas.openxmlformats.org/officeDocument/2006/relationships/chartUserShapes" Target="../drawings/drawing1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ayout>
        <c:manualLayout>
          <c:layoutTarget val="inner"/>
          <c:xMode val="edge"/>
          <c:yMode val="edge"/>
          <c:x val="0.23126091958921"/>
          <c:y val="0.165689643555017"/>
          <c:w val="0.470873993267141"/>
          <c:h val="0.791119196819621"/>
        </c:manualLayout>
      </c:layout>
      <c:barChart>
        <c:barDir val="col"/>
        <c:grouping val="clustered"/>
        <c:varyColors val="0"/>
        <c:axId val="13597245"/>
        <c:axId val="13825901"/>
      </c:barChart>
      <c:catAx>
        <c:axId val="13597245"/>
        <c:scaling>
          <c:orientation val="minMax"/>
        </c:scaling>
        <c:delete val="0"/>
        <c:axPos val="b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b="0" sz="1800" spc="-1"/>
            </a:pPr>
          </a:p>
        </c:txPr>
        <c:crossAx val="13825901"/>
        <c:auto val="1"/>
        <c:lblAlgn val="ctr"/>
        <c:lblOffset val="100"/>
        <c:noMultiLvlLbl val="0"/>
      </c:catAx>
      <c:valAx>
        <c:axId val="13825901"/>
        <c:scaling>
          <c:orientation val="minMax"/>
        </c:scaling>
        <c:delete val="0"/>
        <c:axPos val="l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b="0" sz="1800" spc="-1"/>
            </a:pPr>
          </a:p>
        </c:txPr>
        <c:crossAx val="13597245"/>
        <c:crossBetween val="midCat"/>
      </c:valAx>
      <c:spPr>
        <a:noFill/>
        <a:ln w="0">
          <a:noFill/>
        </a:ln>
      </c:spPr>
    </c:plotArea>
    <c:plotVisOnly val="1"/>
    <c:dispBlanksAs val="gap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Количество добровольцев (чел.)</c:v>
                </c:pt>
              </c:strCache>
            </c:strRef>
          </c:tx>
          <c:spPr>
            <a:solidFill>
              <a:srgbClr val="5b9bd5"/>
            </a:solidFill>
            <a:ln w="0">
              <a:noFill/>
            </a:ln>
          </c:spPr>
          <c:explosion val="0"/>
          <c:dPt>
            <c:idx val="0"/>
            <c:spPr>
              <a:solidFill>
                <a:srgbClr val="5b9bd5"/>
              </a:solidFill>
              <a:ln w="0">
                <a:noFill/>
              </a:ln>
            </c:spPr>
          </c:dPt>
          <c:dPt>
            <c:idx val="1"/>
            <c:spPr>
              <a:solidFill>
                <a:srgbClr val="ed7d31"/>
              </a:solidFill>
              <a:ln w="0">
                <a:noFill/>
              </a:ln>
            </c:spPr>
          </c:dPt>
          <c:dPt>
            <c:idx val="2"/>
            <c:spPr>
              <a:solidFill>
                <a:srgbClr val="a5a5a5"/>
              </a:solidFill>
              <a:ln w="0">
                <a:noFill/>
              </a:ln>
            </c:spPr>
          </c:dPt>
          <c:dPt>
            <c:idx val="3"/>
            <c:spPr>
              <a:solidFill>
                <a:srgbClr val="ffc000"/>
              </a:solidFill>
              <a:ln w="0">
                <a:noFill/>
              </a:ln>
            </c:spPr>
          </c:dPt>
          <c:dPt>
            <c:idx val="4"/>
            <c:spPr>
              <a:solidFill>
                <a:srgbClr val="4472c4"/>
              </a:solidFill>
              <a:ln w="0">
                <a:noFill/>
              </a:ln>
            </c:spPr>
          </c:dPt>
          <c:dPt>
            <c:idx val="5"/>
            <c:spPr>
              <a:solidFill>
                <a:srgbClr val="70ad47"/>
              </a:solidFill>
              <a:ln w="0">
                <a:noFill/>
              </a:ln>
            </c:spPr>
          </c:dPt>
          <c:dPt>
            <c:idx val="6"/>
            <c:spPr>
              <a:solidFill>
                <a:srgbClr val="255e91"/>
              </a:solidFill>
              <a:ln w="0">
                <a:noFill/>
              </a:ln>
            </c:spPr>
          </c:dPt>
          <c:dPt>
            <c:idx val="7"/>
            <c:spPr>
              <a:solidFill>
                <a:srgbClr val="9e480e"/>
              </a:solidFill>
              <a:ln w="0">
                <a:noFill/>
              </a:ln>
            </c:spPr>
          </c:dPt>
          <c:dPt>
            <c:idx val="8"/>
            <c:spPr>
              <a:solidFill>
                <a:srgbClr val="636363"/>
              </a:solidFill>
              <a:ln w="0">
                <a:noFill/>
              </a:ln>
            </c:spPr>
          </c:dPt>
          <c:dPt>
            <c:idx val="9"/>
            <c:spPr>
              <a:solidFill>
                <a:srgbClr val="997300"/>
              </a:solidFill>
              <a:ln w="0">
                <a:noFill/>
              </a:ln>
            </c:spPr>
          </c:dPt>
          <c:dPt>
            <c:idx val="10"/>
            <c:spPr>
              <a:solidFill>
                <a:srgbClr val="264478"/>
              </a:solidFill>
              <a:ln w="0">
                <a:noFill/>
              </a:ln>
            </c:spPr>
          </c:dPt>
          <c:dPt>
            <c:idx val="11"/>
            <c:spPr>
              <a:solidFill>
                <a:srgbClr val="43682b"/>
              </a:solidFill>
              <a:ln w="0">
                <a:noFill/>
              </a:ln>
            </c:spPr>
          </c:dPt>
          <c:dPt>
            <c:idx val="12"/>
            <c:spPr>
              <a:solidFill>
                <a:srgbClr val="7cafdd"/>
              </a:solidFill>
              <a:ln w="0">
                <a:noFill/>
              </a:ln>
            </c:spPr>
          </c:dPt>
          <c:dPt>
            <c:idx val="13"/>
            <c:spPr>
              <a:solidFill>
                <a:srgbClr val="f1975a"/>
              </a:solidFill>
              <a:ln w="0">
                <a:noFill/>
              </a:ln>
            </c:spPr>
          </c:dPt>
          <c:dPt>
            <c:idx val="14"/>
            <c:spPr>
              <a:solidFill>
                <a:srgbClr val="b7b7b7"/>
              </a:solidFill>
              <a:ln w="0">
                <a:noFill/>
              </a:ln>
            </c:spPr>
          </c:dPt>
          <c:dPt>
            <c:idx val="15"/>
            <c:spPr>
              <a:solidFill>
                <a:srgbClr val="ffcd33"/>
              </a:solidFill>
              <a:ln w="0">
                <a:noFill/>
              </a:ln>
            </c:spPr>
          </c:dPt>
          <c:dPt>
            <c:idx val="16"/>
            <c:spPr>
              <a:solidFill>
                <a:srgbClr val="698ed0"/>
              </a:solidFill>
              <a:ln w="0">
                <a:noFill/>
              </a:ln>
            </c:spPr>
          </c:dPt>
          <c:dLbls>
            <c:dLbl>
              <c:idx val="0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tx>
                <c:rich>
                  <a:bodyPr/>
                  <a:p>
                    <a:fld id="{D68F705B-F06C-4434-922F-0456F2FB7B67}" type="CATEGORYNAME">
                      <a:rPr b="1" lang="ru-RU" sz="1400" spc="-1" strike="noStrike">
                        <a:solidFill>
                          <a:srgbClr val="1f4e79"/>
                        </a:solidFill>
                        <a:latin typeface="Tahoma"/>
                      </a:rPr>
                      <a:t>Образование</a:t>
                    </a:fld>
                    <a:r>
                      <a:rPr b="1" lang="ru-RU" sz="1330" spc="-1" strike="noStrike">
                        <a:solidFill>
                          <a:srgbClr val="4472c4"/>
                        </a:solidFill>
                        <a:latin typeface="Calibri"/>
                      </a:rPr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dLbl>
              <c:idx val="1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dLbl>
              <c:idx val="2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dLbl>
              <c:idx val="3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dLbl>
              <c:idx val="4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dLbl>
              <c:idx val="5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dLbl>
              <c:idx val="6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dLbl>
              <c:idx val="7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tx>
                <c:rich>
                  <a:bodyPr/>
                  <a:p>
                    <a:fld id="{2175269B-5B08-4BF5-A677-F5F5D5E092E9}" type="CATEGORYNAME">
                      <a:rPr b="0" lang="ru-RU" sz="1400" spc="-1" strike="noStrike">
                        <a:solidFill>
                          <a:srgbClr val="2f5597"/>
                        </a:solidFill>
                        <a:latin typeface="Tahoma"/>
                      </a:rPr>
                      <a:t>Развитие городской среды и туристической деятельности</a:t>
                    </a:fld>
                    <a:r>
                      <a:rPr b="0" lang="ru-RU" sz="1330" spc="-1" strike="noStrike">
                        <a:solidFill>
                          <a:srgbClr val="4472c4"/>
                        </a:solidFill>
                        <a:latin typeface="Calibri"/>
                      </a:rPr>
                      <a:t>
</a:t>
                    </a:r>
                    <a:r>
                      <a:rPr b="0" lang="ru-RU" sz="1400" spc="-1" strike="noStrike">
                        <a:solidFill>
                          <a:srgbClr val="ff0000"/>
                        </a:solidFill>
                        <a:latin typeface="Tahoma"/>
                      </a:rPr>
                      <a:t>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dLbl>
              <c:idx val="8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9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tx>
                <c:rich>
                  <a:bodyPr/>
                  <a:p>
                    <a:fld id="{345672F4-F30A-4E5B-ABE1-A866ABF4C2A2}" type="CATEGORYNAME">
                      <a:rPr b="1" lang="ru-RU" sz="1200" spc="-1" strike="noStrike">
                        <a:solidFill>
                          <a:srgbClr val="2f5597"/>
                        </a:solidFill>
                        <a:latin typeface="Tahoma"/>
                      </a:rPr>
                      <a:t>Содействие в поиске пропавших людей, содействие ОВД,  добровольных народных дружин</a:t>
                    </a:fld>
                    <a:r>
                      <a:rPr b="0" lang="ru-RU" sz="1330" spc="-1" strike="noStrike">
                        <a:solidFill>
                          <a:srgbClr val="4472c4"/>
                        </a:solidFill>
                        <a:latin typeface="Calibri"/>
                      </a:rPr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dLbl>
              <c:idx val="10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11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12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13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tx>
                <c:rich>
                  <a:bodyPr/>
                  <a:p>
                    <a:fld id="{48CA2051-E80E-4932-8C4D-0B07392E7810}" type="CATEGORYNAME">
                      <a:rPr b="0" lang="ru-RU" sz="1330" spc="-1" strike="noStrike">
                        <a:solidFill>
                          <a:srgbClr val="1f4e79"/>
                        </a:solidFill>
                        <a:latin typeface="Calibri"/>
                      </a:rPr>
                      <a:t>Инклюзивное добровольчество</a:t>
                    </a:fld>
                    <a:r>
                      <a:rPr b="0" lang="ru-RU" sz="1330" spc="-1" strike="noStrike">
                        <a:solidFill>
                          <a:srgbClr val="1f4e79"/>
                        </a:solidFill>
                        <a:latin typeface="Calibri"/>
                      </a:rPr>
                      <a:t>
</a:t>
                    </a:r>
                    <a:r>
                      <a:rPr b="0" lang="ru-RU" sz="1330" spc="-1" strike="noStrike">
                        <a:solidFill>
                          <a:srgbClr val="1f4e79"/>
                        </a:solidFill>
                        <a:latin typeface="Calibri"/>
                      </a:rPr>
                      <a:t>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dLbl>
              <c:idx val="14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15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eparator>
</c:separator>
            </c:dLbl>
            <c:dLbl>
              <c:idx val="16"/>
              <c:txPr>
                <a:bodyPr wrap="square"/>
                <a:lstStyle/>
                <a:p>
                  <a:pPr>
                    <a:defRPr b="1" sz="1330" spc="-1" strike="noStrike">
                      <a:solidFill>
                        <a:srgbClr val="4472c4"/>
                      </a:solidFill>
                      <a:latin typeface="Calibri"/>
                    </a:defRPr>
                  </a:pPr>
                </a:p>
              </c:txPr>
              <c:tx>
                <c:rich>
                  <a:bodyPr/>
                  <a:p>
                    <a:fld id="{B9853255-5D93-4F4E-ADF4-C9097D6D60D0}" type="CATEGORYNAME">
                      <a:rPr b="1" lang="ru-RU" sz="1200" spc="-1" strike="noStrike">
                        <a:solidFill>
                          <a:srgbClr val="2f5597"/>
                        </a:solidFill>
                        <a:latin typeface="Tahoma"/>
                      </a:rPr>
                      <a:t>Корпоративное добровольчество (волонтерство)</a:t>
                    </a:fld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eparator>
</c:separator>
            </c:dLbl>
            <c:txPr>
              <a:bodyPr wrap="square"/>
              <a:lstStyle/>
              <a:p>
                <a:pPr>
                  <a:defRPr b="1" sz="1330" spc="-1" strike="noStrike">
                    <a:solidFill>
                      <a:srgbClr val="4472c4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eparator>
</c:separator>
            <c:showLeaderLines val="1"/>
          </c:dLbls>
          <c:cat>
            <c:strRef>
              <c:f>categories</c:f>
              <c:strCache>
                <c:ptCount val="17"/>
                <c:pt idx="0">
                  <c:v>Образование</c:v>
                </c:pt>
                <c:pt idx="1">
                  <c:v>Гражданско-патриотическое воспитание</c:v>
                </c:pt>
                <c:pt idx="2">
                  <c:v>Здравоохранение</c:v>
                </c:pt>
                <c:pt idx="3">
                  <c:v>Социальная поддержки и обслуживание населения</c:v>
                </c:pt>
                <c:pt idx="4">
                  <c:v>Культура</c:v>
                </c:pt>
                <c:pt idx="5">
                  <c:v>Физическая культура и спорт</c:v>
                </c:pt>
                <c:pt idx="6">
                  <c:v>Охрана природы</c:v>
                </c:pt>
                <c:pt idx="7">
                  <c:v>Развитие городской среды и туристической деятельности</c:v>
                </c:pt>
                <c:pt idx="8">
                  <c:v>Предупреждение и ликвидация последствий ЧС</c:v>
                </c:pt>
                <c:pt idx="9">
                  <c:v>Содействие в поиске пропавших людей, содействие ОВД,  добровольных народных дружин</c:v>
                </c:pt>
                <c:pt idx="10">
                  <c:v>Обеспечение доступности правовой поддержки населения</c:v>
                </c:pt>
                <c:pt idx="11">
                  <c:v>Финансовое просвещение</c:v>
                </c:pt>
                <c:pt idx="12">
                  <c:v>По месту жительства</c:v>
                </c:pt>
                <c:pt idx="13">
                  <c:v>Инклюзивное добровольчество</c:v>
                </c:pt>
                <c:pt idx="14">
                  <c:v>Добровольчество граждан в возрасте 55 лет и старше</c:v>
                </c:pt>
                <c:pt idx="15">
                  <c:v>Добровольчество (волонтерство), реализуемое в семейных формах</c:v>
                </c:pt>
                <c:pt idx="16">
                  <c:v>Корпоративное добровольчество (волонтерство)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7"/>
                <c:pt idx="0">
                  <c:v>12538</c:v>
                </c:pt>
                <c:pt idx="1">
                  <c:v>5868</c:v>
                </c:pt>
                <c:pt idx="2">
                  <c:v>1009</c:v>
                </c:pt>
                <c:pt idx="3">
                  <c:v>1005</c:v>
                </c:pt>
                <c:pt idx="4">
                  <c:v>1925</c:v>
                </c:pt>
                <c:pt idx="5">
                  <c:v>636</c:v>
                </c:pt>
                <c:pt idx="6">
                  <c:v>860</c:v>
                </c:pt>
                <c:pt idx="7">
                  <c:v>237</c:v>
                </c:pt>
                <c:pt idx="8">
                  <c:v>12</c:v>
                </c:pt>
                <c:pt idx="9">
                  <c:v>6418</c:v>
                </c:pt>
                <c:pt idx="10">
                  <c:v>50</c:v>
                </c:pt>
                <c:pt idx="11">
                  <c:v>49</c:v>
                </c:pt>
                <c:pt idx="12">
                  <c:v>155</c:v>
                </c:pt>
                <c:pt idx="13">
                  <c:v>529</c:v>
                </c:pt>
                <c:pt idx="14">
                  <c:v>128</c:v>
                </c:pt>
                <c:pt idx="15">
                  <c:v>5</c:v>
                </c:pt>
                <c:pt idx="16">
                  <c:v>231</c:v>
                </c:pt>
              </c:numCache>
            </c:numRef>
          </c:val>
        </c:ser>
        <c:firstSliceAng val="0"/>
      </c:pieChart>
      <c:spPr>
        <a:noFill/>
        <a:ln w="0">
          <a:noFill/>
        </a:ln>
      </c:spPr>
    </c:plotArea>
    <c:plotVisOnly val="1"/>
    <c:dispBlanksAs val="gap"/>
  </c:chart>
  <c:spPr>
    <a:noFill/>
    <a:ln w="0">
      <a:noFill/>
    </a:ln>
  </c:spPr>
  <c:userShapes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ayout>
        <c:manualLayout>
          <c:layoutTarget val="inner"/>
          <c:xMode val="edge"/>
          <c:yMode val="edge"/>
          <c:x val="0.23126091958921"/>
          <c:y val="0.165689643555017"/>
          <c:w val="0.470873993267141"/>
          <c:h val="0.791119196819621"/>
        </c:manualLayout>
      </c:layout>
      <c:barChart>
        <c:barDir val="col"/>
        <c:grouping val="clustered"/>
        <c:varyColors val="0"/>
        <c:axId val="66461887"/>
        <c:axId val="46827398"/>
      </c:barChart>
      <c:catAx>
        <c:axId val="66461887"/>
        <c:scaling>
          <c:orientation val="minMax"/>
        </c:scaling>
        <c:delete val="0"/>
        <c:axPos val="b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b="0" sz="1800" spc="-1"/>
            </a:pPr>
          </a:p>
        </c:txPr>
        <c:crossAx val="46827398"/>
        <c:auto val="1"/>
        <c:lblAlgn val="ctr"/>
        <c:lblOffset val="100"/>
        <c:noMultiLvlLbl val="0"/>
      </c:catAx>
      <c:valAx>
        <c:axId val="46827398"/>
        <c:scaling>
          <c:orientation val="minMax"/>
        </c:scaling>
        <c:delete val="0"/>
        <c:axPos val="l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b="0" sz="1800" spc="-1"/>
            </a:pPr>
          </a:p>
        </c:txPr>
        <c:crossAx val="66461887"/>
        <c:crossBetween val="midCat"/>
      </c:valAx>
      <c:spPr>
        <a:noFill/>
        <a:ln w="0">
          <a:noFill/>
        </a:ln>
      </c:spPr>
    </c:plotArea>
    <c:plotVisOnly val="1"/>
    <c:dispBlanksAs val="gap"/>
  </c:chart>
  <c:spPr>
    <a:noFill/>
    <a:ln w="0">
      <a:noFill/>
    </a:ln>
  </c:spPr>
</c:chartSpace>
</file>

<file path=ppt/drawings/drawing1.xml><?xml version="1.0" encoding="utf-8"?>
<c:userShapes xmlns:cdr="http://schemas.openxmlformats.org/drawingml/2006/chartDrawing" xmlns:a="http://schemas.openxmlformats.org/drawingml/2006/main" xmlns:c="http://schemas.openxmlformats.org/drawingml/2006/chart" xmlns:r="http://schemas.openxmlformats.org/officeDocument/2006/relationships">
  <cdr:relSizeAnchor>
    <cdr:from>
      <cdr:x>0.834954854063134</cdr:x>
      <cdr:y>0.32896691424713</cdr:y>
    </cdr:from>
    <cdr:to>
      <cdr:x>0.92153706166445</cdr:x>
      <cdr:y>0.386900742741391</cdr:y>
    </cdr:to>
    <cdr:sp>
      <cdr:nvSpPr>
        <cdr:cNvPr id="74" name="Прямоугольник 2"/>
        <cdr:cNvSpPr/>
      </cdr:nvSpPr>
      <cdr:spPr>
        <a:xfrm>
          <a:off x="8588880" y="1753920"/>
          <a:ext cx="890640" cy="308880"/>
        </a:xfrm>
        <a:prstGeom prst="rect">
          <a:avLst/>
        </a:prstGeom>
        <a:noFill/>
        <a:ln w="0">
          <a:noFill/>
        </a:ln>
      </cdr:spPr>
      <cdr:style>
        <a:lnRef idx="0"/>
        <a:fillRef idx="0"/>
        <a:effectRef idx="0"/>
        <a:fontRef idx="minor"/>
      </cdr:style>
      <cdr:txBody>
        <a:bodyPr lIns="90000" rIns="90000" tIns="45000" bIns="45000" anchor="t">
          <a:spAutoFit/>
        </a:bodyPr>
        <a:p>
          <a:pPr>
            <a:lnSpc>
              <a:spcPct val="100000"/>
            </a:lnSpc>
          </a:pPr>
          <a:r>
            <a:rPr b="0" lang="ru-RU" sz="1800" spc="-1" strike="noStrike">
              <a:solidFill>
                <a:srgbClr val="ff0000"/>
              </a:solidFill>
              <a:latin typeface="Tahoma"/>
              <a:ea typeface="Tahoma"/>
            </a:rPr>
            <a:t>30%</a:t>
          </a:r>
          <a:endParaRPr b="0" sz="1800" spc="-1" strike="noStrike">
            <a:solidFill>
              <a:srgbClr val="000000"/>
            </a:solidFill>
            <a:latin typeface="Times New Roman"/>
          </a:endParaRPr>
        </a:p>
      </cdr:txBody>
    </cdr:sp>
  </cdr:relSizeAnchor>
  <cdr:relSizeAnchor>
    <cdr:from>
      <cdr:x>0.812171904528592</cdr:x>
      <cdr:y>0.556583389601621</cdr:y>
    </cdr:from>
    <cdr:to>
      <cdr:x>0.976307132358088</cdr:x>
      <cdr:y>0.666306549628629</cdr:y>
    </cdr:to>
    <cdr:sp>
      <cdr:nvSpPr>
        <cdr:cNvPr id="75" name="Прямоугольник 3"/>
        <cdr:cNvSpPr/>
      </cdr:nvSpPr>
      <cdr:spPr>
        <a:xfrm>
          <a:off x="8354520" y="2967480"/>
          <a:ext cx="1688400" cy="585000"/>
        </a:xfrm>
        <a:prstGeom prst="rect">
          <a:avLst/>
        </a:prstGeom>
        <a:noFill/>
        <a:ln w="0">
          <a:noFill/>
        </a:ln>
      </cdr:spPr>
      <cdr:style>
        <a:lnRef idx="0"/>
        <a:fillRef idx="0"/>
        <a:effectRef idx="0"/>
        <a:fontRef idx="minor"/>
      </cdr:style>
      <cdr:txBody>
        <a:bodyPr lIns="90000" rIns="90000" tIns="45000" bIns="45000" anchor="t">
          <a:spAutoFit/>
        </a:bodyPr>
        <a:p>
          <a:pPr>
            <a:lnSpc>
              <a:spcPct val="100000"/>
            </a:lnSpc>
          </a:pPr>
          <a:r>
            <a:rPr b="0" lang="ru-RU" sz="1800" spc="-1" strike="noStrike">
              <a:solidFill>
                <a:srgbClr val="000000"/>
              </a:solidFill>
              <a:latin typeface="Times New Roman"/>
              <a:ea typeface="Calibri"/>
            </a:rPr>
            <a:t>* Иные менее 1%</a:t>
          </a:r>
          <a:endParaRPr b="0" sz="1800" spc="-1" strike="noStrike">
            <a:solidFill>
              <a:srgbClr val="000000"/>
            </a:solidFill>
            <a:latin typeface="Times New Roman"/>
          </a:endParaRPr>
        </a:p>
      </cdr:txBody>
    </cdr:sp>
  </cdr:relSizeAnchor>
</c:userShape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BEB2B83-A33B-4E7B-BF75-4627A4E17F54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sldImg"/>
          </p:nvPr>
        </p:nvSpPr>
        <p:spPr>
          <a:xfrm>
            <a:off x="2925720" y="851040"/>
            <a:ext cx="4074840" cy="2293560"/>
          </a:xfrm>
          <a:prstGeom prst="rect">
            <a:avLst/>
          </a:prstGeom>
          <a:ln w="0">
            <a:noFill/>
          </a:ln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992520" y="3271320"/>
            <a:ext cx="7940880" cy="2676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080" rIns="91080" anchor="t">
            <a:noAutofit/>
          </a:bodyPr>
          <a:p>
            <a:pPr marL="216000"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sldNum" idx="7"/>
          </p:nvPr>
        </p:nvSpPr>
        <p:spPr>
          <a:xfrm>
            <a:off x="5622840" y="6456600"/>
            <a:ext cx="4301280" cy="340560"/>
          </a:xfrm>
          <a:prstGeom prst="rect">
            <a:avLst/>
          </a:prstGeom>
          <a:noFill/>
          <a:ln w="0">
            <a:noFill/>
          </a:ln>
        </p:spPr>
        <p:txBody>
          <a:bodyPr lIns="91080" rIns="9108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E313F8F-F35C-4647-809F-EF75FBD0EB0E}" type="slidenum">
              <a:rPr b="0" lang="ru-RU" sz="1200" spc="-1" strike="noStrike">
                <a:solidFill>
                  <a:srgbClr val="000000"/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107EDF1-64E4-491F-A0ED-5C08C465701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BF99F5E-D61F-4A1D-94AC-6382774E428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87DCCB2-B91A-4B73-8341-9216EA1A45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CDACC94-F641-48D6-A534-E38093FF8C7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EC8501F-D265-4E87-B76E-9B348FF5AC0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EA21100-3A67-4636-8423-05E5E901C81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565BA08-F392-4F65-8C50-30CAA3A5029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54B19BC-109D-495C-8586-70DEF396259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AF5B6BF-3E50-40CD-B22E-1D608ACB378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FAEC12A-258E-462D-BE3C-267FC77BD5F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57F88BC-E822-4647-8983-3428ECA7CB2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3336148-96B7-46E4-B6F9-22A833FE52C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Группа 6"/>
          <p:cNvGrpSpPr/>
          <p:nvPr/>
        </p:nvGrpSpPr>
        <p:grpSpPr>
          <a:xfrm>
            <a:off x="3600" y="0"/>
            <a:ext cx="12187800" cy="6857640"/>
            <a:chOff x="3600" y="0"/>
            <a:chExt cx="12187800" cy="6857640"/>
          </a:xfrm>
        </p:grpSpPr>
        <p:grpSp>
          <p:nvGrpSpPr>
            <p:cNvPr id="1" name="Группа 7"/>
            <p:cNvGrpSpPr/>
            <p:nvPr/>
          </p:nvGrpSpPr>
          <p:grpSpPr>
            <a:xfrm>
              <a:off x="3600" y="0"/>
              <a:ext cx="12187800" cy="6857640"/>
              <a:chOff x="3600" y="0"/>
              <a:chExt cx="12187800" cy="6857640"/>
            </a:xfrm>
          </p:grpSpPr>
          <p:pic>
            <p:nvPicPr>
              <p:cNvPr id="2" name="Рисунок 9" descr=""/>
              <p:cNvPicPr/>
              <p:nvPr/>
            </p:nvPicPr>
            <p:blipFill>
              <a:blip r:embed="rId2"/>
              <a:srcRect l="0" t="0" r="34" b="15588"/>
              <a:stretch/>
            </p:blipFill>
            <p:spPr>
              <a:xfrm>
                <a:off x="3600" y="0"/>
                <a:ext cx="12187800" cy="68576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3" name="Прямоугольник 10"/>
              <p:cNvSpPr/>
              <p:nvPr/>
            </p:nvSpPr>
            <p:spPr>
              <a:xfrm>
                <a:off x="182160" y="157320"/>
                <a:ext cx="11831040" cy="656352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dk1"/>
                  </a:solidFill>
                  <a:latin typeface="Calibri"/>
                </a:endParaRPr>
              </a:p>
            </p:txBody>
          </p:sp>
          <p:pic>
            <p:nvPicPr>
              <p:cNvPr id="4" name="Рисунок 11" descr=""/>
              <p:cNvPicPr/>
              <p:nvPr/>
            </p:nvPicPr>
            <p:blipFill>
              <a:blip r:embed="rId3"/>
              <a:stretch/>
            </p:blipFill>
            <p:spPr>
              <a:xfrm>
                <a:off x="345960" y="269280"/>
                <a:ext cx="645840" cy="810360"/>
              </a:xfrm>
              <a:prstGeom prst="rect">
                <a:avLst/>
              </a:prstGeom>
              <a:ln w="0">
                <a:noFill/>
              </a:ln>
            </p:spPr>
          </p:pic>
        </p:grpSp>
        <p:cxnSp>
          <p:nvCxnSpPr>
            <p:cNvPr id="5" name="Прямая соединительная линия 8"/>
            <p:cNvCxnSpPr/>
            <p:nvPr/>
          </p:nvCxnSpPr>
          <p:spPr>
            <a:xfrm>
              <a:off x="683640" y="1215360"/>
              <a:ext cx="10594080" cy="360"/>
            </a:xfrm>
            <a:prstGeom prst="straightConnector1">
              <a:avLst/>
            </a:prstGeom>
            <a:ln>
              <a:solidFill>
                <a:srgbClr val="4472c4">
                  <a:lumMod val="75000"/>
                </a:srgbClr>
              </a:solidFill>
            </a:ln>
          </p:spPr>
        </p:cxnSp>
      </p:grpSp>
      <p:pic>
        <p:nvPicPr>
          <p:cNvPr id="6" name="Рисунок 12" descr=""/>
          <p:cNvPicPr/>
          <p:nvPr/>
        </p:nvPicPr>
        <p:blipFill>
          <a:blip r:embed="rId4"/>
          <a:stretch/>
        </p:blipFill>
        <p:spPr>
          <a:xfrm>
            <a:off x="9867600" y="258840"/>
            <a:ext cx="1970640" cy="831240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b8b8b"/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02CD164-DC6F-4085-9448-4DF2EC2FFA91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chart" Target="../charts/chart2.xml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chart" Target="../charts/chart3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Группа 2"/>
          <p:cNvGrpSpPr/>
          <p:nvPr/>
        </p:nvGrpSpPr>
        <p:grpSpPr>
          <a:xfrm>
            <a:off x="0" y="0"/>
            <a:ext cx="12191760" cy="6868800"/>
            <a:chOff x="0" y="0"/>
            <a:chExt cx="12191760" cy="6868800"/>
          </a:xfrm>
        </p:grpSpPr>
        <p:grpSp>
          <p:nvGrpSpPr>
            <p:cNvPr id="55" name="Группа 14"/>
            <p:cNvGrpSpPr/>
            <p:nvPr/>
          </p:nvGrpSpPr>
          <p:grpSpPr>
            <a:xfrm>
              <a:off x="360" y="0"/>
              <a:ext cx="12191040" cy="2468160"/>
              <a:chOff x="360" y="0"/>
              <a:chExt cx="12191040" cy="2468160"/>
            </a:xfrm>
          </p:grpSpPr>
          <p:pic>
            <p:nvPicPr>
              <p:cNvPr id="56" name="Рисунок 3" descr=""/>
              <p:cNvPicPr/>
              <p:nvPr/>
            </p:nvPicPr>
            <p:blipFill>
              <a:blip r:embed="rId1"/>
              <a:srcRect l="0" t="7585" r="34" b="28213"/>
              <a:stretch/>
            </p:blipFill>
            <p:spPr>
              <a:xfrm>
                <a:off x="4723560" y="0"/>
                <a:ext cx="7467840" cy="2453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7" name="Рисунок 12" descr=""/>
              <p:cNvPicPr/>
              <p:nvPr/>
            </p:nvPicPr>
            <p:blipFill>
              <a:blip r:embed="rId2"/>
              <a:srcRect l="0" t="8986" r="52667" b="14345"/>
              <a:stretch/>
            </p:blipFill>
            <p:spPr>
              <a:xfrm flipH="1">
                <a:off x="360" y="0"/>
                <a:ext cx="4723200" cy="2468160"/>
              </a:xfrm>
              <a:prstGeom prst="rect">
                <a:avLst/>
              </a:prstGeom>
              <a:ln w="0">
                <a:noFill/>
              </a:ln>
            </p:spPr>
          </p:pic>
        </p:grpSp>
        <p:sp>
          <p:nvSpPr>
            <p:cNvPr id="58" name="Прямоугольник 13"/>
            <p:cNvSpPr/>
            <p:nvPr/>
          </p:nvSpPr>
          <p:spPr>
            <a:xfrm>
              <a:off x="0" y="2453400"/>
              <a:ext cx="12191760" cy="44154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ru-RU" sz="1800" spc="-1" strike="noStrike">
                <a:solidFill>
                  <a:schemeClr val="dk1"/>
                </a:solidFill>
                <a:latin typeface="Calibri"/>
              </a:endParaRPr>
            </a:p>
          </p:txBody>
        </p:sp>
      </p:grpSp>
      <p:sp>
        <p:nvSpPr>
          <p:cNvPr id="59" name="TextBox 15"/>
          <p:cNvSpPr/>
          <p:nvPr/>
        </p:nvSpPr>
        <p:spPr>
          <a:xfrm>
            <a:off x="218880" y="2453400"/>
            <a:ext cx="11754000" cy="280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О развитии добровольческого (волонтерского) движения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</a:t>
            </a:r>
            <a:r>
              <a:rPr b="1" lang="ru-RU" sz="32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в городе Набережные Челны 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по итогам 2023 года 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0" name="Прямая соединительная линия 17"/>
          <p:cNvCxnSpPr/>
          <p:nvPr/>
        </p:nvCxnSpPr>
        <p:spPr>
          <a:xfrm>
            <a:off x="798840" y="5095800"/>
            <a:ext cx="10594080" cy="360"/>
          </a:xfrm>
          <a:prstGeom prst="straightConnector1">
            <a:avLst/>
          </a:prstGeom>
          <a:ln>
            <a:solidFill>
              <a:srgbClr val="4472c4">
                <a:lumMod val="75000"/>
              </a:srgbClr>
            </a:solidFill>
          </a:ln>
        </p:spPr>
      </p:cxnSp>
      <p:sp>
        <p:nvSpPr>
          <p:cNvPr id="61" name="TextBox 18"/>
          <p:cNvSpPr/>
          <p:nvPr/>
        </p:nvSpPr>
        <p:spPr>
          <a:xfrm>
            <a:off x="1785960" y="5096160"/>
            <a:ext cx="8819640" cy="106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B8ED437-76FF-46C5-8287-5E13B3821037}" type="slidenum">
              <a:t>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Заголовок 4"/>
          <p:cNvSpPr/>
          <p:nvPr/>
        </p:nvSpPr>
        <p:spPr>
          <a:xfrm>
            <a:off x="1172880" y="492840"/>
            <a:ext cx="8809200" cy="57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tIns="45360" bIns="4536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Доля жителей города,</a:t>
            </a:r>
            <a:r>
              <a:rPr b="0" lang="ru-RU" sz="2400" spc="-1" strike="noStrike">
                <a:solidFill>
                  <a:srgbClr val="000000"/>
                </a:solidFill>
                <a:latin typeface="Calibri Light"/>
              </a:rPr>
              <a:t> </a:t>
            </a:r>
            <a:r>
              <a:rPr b="1" lang="ru-RU" sz="24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вовлеченных в добровольческую (волонтерскую) деятельность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63" name="Объект 4"/>
          <p:cNvGraphicFramePr/>
          <p:nvPr/>
        </p:nvGraphicFramePr>
        <p:xfrm>
          <a:off x="2173320" y="1514880"/>
          <a:ext cx="7502760" cy="4795560"/>
        </p:xfrm>
        <a:graphic>
          <a:graphicData uri="http://schemas.openxmlformats.org/drawingml/2006/table">
            <a:tbl>
              <a:tblPr/>
              <a:tblGrid>
                <a:gridCol w="3202560"/>
                <a:gridCol w="2082960"/>
                <a:gridCol w="2216880"/>
              </a:tblGrid>
              <a:tr h="100656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ahoma"/>
                        </a:rPr>
                        <a:t>Год</a:t>
                      </a:r>
                      <a:endParaRPr b="0" lang="ru-RU" sz="2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ahoma"/>
                        </a:rPr>
                        <a:t>Количество волонтеров (чел.)</a:t>
                      </a:r>
                      <a:endParaRPr b="0" lang="ru-RU" sz="2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latin typeface="Tahoma"/>
                        </a:rPr>
                        <a:t>Динамика</a:t>
                      </a:r>
                      <a:endParaRPr b="0" lang="ru-RU" sz="2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7500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2018 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8 500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25%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3648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2019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9 180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8%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1344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2020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11 000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19,8%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9004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2021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18 304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66,4%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1632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2022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22 831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24,7%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5700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2023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31 655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/>
                        </a:rPr>
                        <a:t>38,6%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63E99F4-E338-4B28-966F-9C677A5522FF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Заголовок 4"/>
          <p:cNvSpPr/>
          <p:nvPr/>
        </p:nvSpPr>
        <p:spPr>
          <a:xfrm>
            <a:off x="988560" y="295200"/>
            <a:ext cx="8757360" cy="94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tIns="45360" bIns="4536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Количество добровольческих (волонтерских) объединений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Прямоугольник 3"/>
          <p:cNvSpPr/>
          <p:nvPr/>
        </p:nvSpPr>
        <p:spPr>
          <a:xfrm>
            <a:off x="5795640" y="3223440"/>
            <a:ext cx="600120" cy="4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15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ahoma"/>
              </a:rPr>
              <a:t>Год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Прямоугольник 7"/>
          <p:cNvSpPr/>
          <p:nvPr/>
        </p:nvSpPr>
        <p:spPr>
          <a:xfrm>
            <a:off x="5795640" y="3223440"/>
            <a:ext cx="600120" cy="4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15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ahoma"/>
              </a:rPr>
              <a:t>Год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Прямоугольник 9"/>
          <p:cNvSpPr/>
          <p:nvPr/>
        </p:nvSpPr>
        <p:spPr>
          <a:xfrm>
            <a:off x="407520" y="1330920"/>
            <a:ext cx="10715400" cy="228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6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В городе активно работают около </a:t>
            </a:r>
            <a:r>
              <a:rPr b="1" lang="en-US" sz="1800" spc="-1" strike="noStrike">
                <a:solidFill>
                  <a:srgbClr val="ff0000"/>
                </a:solidFill>
                <a:latin typeface="Tahoma"/>
              </a:rPr>
              <a:t>254</a:t>
            </a:r>
            <a:r>
              <a:rPr b="0" lang="ru-RU" sz="1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добровольческих объединений  в учебных заведениях города: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6000"/>
              </a:lnSpc>
              <a:buClr>
                <a:srgbClr val="2f5597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en-US" sz="1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</a:t>
            </a:r>
            <a:r>
              <a:rPr b="1" lang="ru-RU" sz="1600" spc="-1" strike="noStrike">
                <a:solidFill>
                  <a:srgbClr val="ff0000"/>
                </a:solidFill>
                <a:latin typeface="Tahoma"/>
              </a:rPr>
              <a:t>113</a:t>
            </a: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тимуровских отряда (</a:t>
            </a:r>
            <a:r>
              <a:rPr b="0" lang="ru-RU" sz="1600" spc="-1" strike="noStrike">
                <a:solidFill>
                  <a:srgbClr val="ff0000"/>
                </a:solidFill>
                <a:latin typeface="Tahoma"/>
              </a:rPr>
              <a:t>1320 чел.</a:t>
            </a: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)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6000"/>
              </a:lnSpc>
              <a:buClr>
                <a:srgbClr val="2f5597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en-US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</a:t>
            </a:r>
            <a:r>
              <a:rPr b="1" lang="ru-RU" sz="1600" spc="-1" strike="noStrike">
                <a:solidFill>
                  <a:srgbClr val="ff0000"/>
                </a:solidFill>
                <a:latin typeface="Tahoma"/>
              </a:rPr>
              <a:t>104</a:t>
            </a: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 отряда Юных инспекторов дорожного движения (</a:t>
            </a:r>
            <a:r>
              <a:rPr b="0" lang="ru-RU" sz="1600" spc="-1" strike="noStrike">
                <a:solidFill>
                  <a:srgbClr val="ff0000"/>
                </a:solidFill>
                <a:latin typeface="Tahoma"/>
              </a:rPr>
              <a:t>1 560 чел.</a:t>
            </a: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)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6000"/>
              </a:lnSpc>
              <a:buClr>
                <a:srgbClr val="2f5597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en-US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</a:t>
            </a:r>
            <a:r>
              <a:rPr b="1" lang="ru-RU" sz="1600" spc="-1" strike="noStrike">
                <a:solidFill>
                  <a:srgbClr val="ff0000"/>
                </a:solidFill>
                <a:latin typeface="Tahoma"/>
              </a:rPr>
              <a:t>23</a:t>
            </a: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отряда  Всероссийского движения «Волонтеры Победы» (</a:t>
            </a:r>
            <a:r>
              <a:rPr b="0" lang="ru-RU" sz="1600" spc="-1" strike="noStrike">
                <a:solidFill>
                  <a:srgbClr val="ff0000"/>
                </a:solidFill>
                <a:latin typeface="Tahoma"/>
              </a:rPr>
              <a:t>350 чел.</a:t>
            </a: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)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6000"/>
              </a:lnSpc>
              <a:buClr>
                <a:srgbClr val="2f5597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en-US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</a:t>
            </a:r>
            <a:r>
              <a:rPr b="1" lang="ru-RU" sz="1600" spc="-1" strike="noStrike">
                <a:solidFill>
                  <a:srgbClr val="ff0000"/>
                </a:solidFill>
                <a:latin typeface="Tahoma"/>
              </a:rPr>
              <a:t>14</a:t>
            </a: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отрядов  в  учреждениях среднего и высшего образования (</a:t>
            </a:r>
            <a:r>
              <a:rPr b="0" lang="ru-RU" sz="1600" spc="-1" strike="noStrike">
                <a:solidFill>
                  <a:srgbClr val="ff0000"/>
                </a:solidFill>
                <a:latin typeface="Tahoma"/>
              </a:rPr>
              <a:t>525 чел.</a:t>
            </a: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)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6000"/>
              </a:lnSpc>
              <a:buClr>
                <a:srgbClr val="2f5597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</a:t>
            </a:r>
            <a:r>
              <a:rPr b="1" lang="ru-RU" sz="1600" spc="-1" strike="noStrike">
                <a:solidFill>
                  <a:srgbClr val="ff0000"/>
                </a:solidFill>
                <a:latin typeface="Tahoma"/>
              </a:rPr>
              <a:t>37</a:t>
            </a: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 отрядов «Экоактивов» (</a:t>
            </a:r>
            <a:r>
              <a:rPr b="0" lang="ru-RU" sz="1600" spc="-1" strike="noStrike">
                <a:solidFill>
                  <a:srgbClr val="ff0000"/>
                </a:solidFill>
                <a:latin typeface="Tahoma"/>
              </a:rPr>
              <a:t>550 чел.</a:t>
            </a:r>
            <a:r>
              <a:rPr b="0" lang="ru-RU" sz="16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) и др.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6000"/>
              </a:lnSpc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Рисунок 4" descr=""/>
          <p:cNvPicPr/>
          <p:nvPr/>
        </p:nvPicPr>
        <p:blipFill>
          <a:blip r:embed="rId1"/>
          <a:stretch/>
        </p:blipFill>
        <p:spPr>
          <a:xfrm>
            <a:off x="1546560" y="3467160"/>
            <a:ext cx="3820680" cy="3071520"/>
          </a:xfrm>
          <a:prstGeom prst="rect">
            <a:avLst/>
          </a:prstGeom>
          <a:ln w="0">
            <a:noFill/>
          </a:ln>
        </p:spPr>
      </p:pic>
      <p:pic>
        <p:nvPicPr>
          <p:cNvPr id="69" name="Рисунок 5" descr=""/>
          <p:cNvPicPr/>
          <p:nvPr/>
        </p:nvPicPr>
        <p:blipFill>
          <a:blip r:embed="rId2"/>
          <a:srcRect l="0" t="-82" r="14847" b="-2774"/>
          <a:stretch/>
        </p:blipFill>
        <p:spPr>
          <a:xfrm>
            <a:off x="6332400" y="3478680"/>
            <a:ext cx="3649680" cy="314784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13826DC-0642-439A-BDC5-C1DFF7B3D7F9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" name="Диаграмма 2"/>
          <p:cNvGraphicFramePr/>
          <p:nvPr/>
        </p:nvGraphicFramePr>
        <p:xfrm>
          <a:off x="3011040" y="1195920"/>
          <a:ext cx="8447760" cy="534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1" name="Заголовок 4"/>
          <p:cNvSpPr/>
          <p:nvPr/>
        </p:nvSpPr>
        <p:spPr>
          <a:xfrm>
            <a:off x="1166760" y="329400"/>
            <a:ext cx="835704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tIns="45360" bIns="4536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Функционирующие добровольческие (волонтерские) объединения в учреждениях города по направлениям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2" name="Прямая соединительная линия 10"/>
          <p:cNvCxnSpPr/>
          <p:nvPr/>
        </p:nvCxnSpPr>
        <p:spPr>
          <a:xfrm flipH="1" flipV="1">
            <a:off x="5978160" y="5726160"/>
            <a:ext cx="806760" cy="228960"/>
          </a:xfrm>
          <a:prstGeom prst="straightConnector1">
            <a:avLst/>
          </a:prstGeom>
          <a:ln>
            <a:solidFill>
              <a:srgbClr val="ffffff">
                <a:lumMod val="65000"/>
              </a:srgbClr>
            </a:solidFill>
          </a:ln>
        </p:spPr>
      </p:cxnSp>
      <p:graphicFrame>
        <p:nvGraphicFramePr>
          <p:cNvPr id="73" name="Диаграмма 13"/>
          <p:cNvGraphicFramePr/>
          <p:nvPr/>
        </p:nvGraphicFramePr>
        <p:xfrm>
          <a:off x="834840" y="1389960"/>
          <a:ext cx="10286280" cy="5331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6" name="Прямоугольник 16"/>
          <p:cNvSpPr/>
          <p:nvPr/>
        </p:nvSpPr>
        <p:spPr>
          <a:xfrm>
            <a:off x="1989360" y="2188080"/>
            <a:ext cx="78912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ff0000"/>
                </a:solidFill>
                <a:latin typeface="Tahoma"/>
                <a:ea typeface="Tahoma"/>
              </a:rPr>
              <a:t>20%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B086CCF-77DB-4CCF-B00A-A4728683712D}" type="slidenum">
              <a:t>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Заголовок 4"/>
          <p:cNvSpPr/>
          <p:nvPr/>
        </p:nvSpPr>
        <p:spPr>
          <a:xfrm>
            <a:off x="988560" y="295200"/>
            <a:ext cx="8757360" cy="94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tIns="45360" bIns="4536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Добровольческий (волонтесркий) отряд «Экоактив»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Прямоугольник 3"/>
          <p:cNvSpPr/>
          <p:nvPr/>
        </p:nvSpPr>
        <p:spPr>
          <a:xfrm>
            <a:off x="5795640" y="3223440"/>
            <a:ext cx="600120" cy="4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15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ahoma"/>
              </a:rPr>
              <a:t>Год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Прямоугольник 7"/>
          <p:cNvSpPr/>
          <p:nvPr/>
        </p:nvSpPr>
        <p:spPr>
          <a:xfrm>
            <a:off x="5795640" y="3223440"/>
            <a:ext cx="600120" cy="4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15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ahoma"/>
              </a:rPr>
              <a:t>Год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0" name="Рисунок 4" descr=""/>
          <p:cNvPicPr/>
          <p:nvPr/>
        </p:nvPicPr>
        <p:blipFill>
          <a:blip r:embed="rId1"/>
          <a:stretch/>
        </p:blipFill>
        <p:spPr>
          <a:xfrm>
            <a:off x="381960" y="1929600"/>
            <a:ext cx="5509800" cy="3672000"/>
          </a:xfrm>
          <a:prstGeom prst="rect">
            <a:avLst/>
          </a:prstGeom>
          <a:ln w="0">
            <a:noFill/>
          </a:ln>
        </p:spPr>
      </p:pic>
      <p:pic>
        <p:nvPicPr>
          <p:cNvPr id="81" name="Рисунок 6" descr=""/>
          <p:cNvPicPr/>
          <p:nvPr/>
        </p:nvPicPr>
        <p:blipFill>
          <a:blip r:embed="rId2"/>
          <a:stretch/>
        </p:blipFill>
        <p:spPr>
          <a:xfrm>
            <a:off x="6095880" y="1929600"/>
            <a:ext cx="5503680" cy="366768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AFC3219-A3AE-4460-B227-D921676A5B5A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1"/>
          <p:cNvSpPr/>
          <p:nvPr/>
        </p:nvSpPr>
        <p:spPr>
          <a:xfrm>
            <a:off x="2019960" y="5200560"/>
            <a:ext cx="815220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11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TextBox 1"/>
          <p:cNvSpPr/>
          <p:nvPr/>
        </p:nvSpPr>
        <p:spPr>
          <a:xfrm>
            <a:off x="2703960" y="1398960"/>
            <a:ext cx="1385640" cy="60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Tahoma"/>
              <a:ea typeface="Tahoma"/>
            </a:endParaRPr>
          </a:p>
        </p:txBody>
      </p:sp>
      <p:sp>
        <p:nvSpPr>
          <p:cNvPr id="84" name="Заголовок 4"/>
          <p:cNvSpPr/>
          <p:nvPr/>
        </p:nvSpPr>
        <p:spPr>
          <a:xfrm>
            <a:off x="1178640" y="600840"/>
            <a:ext cx="835704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tIns="45360" bIns="4536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Открытие ресурсного центра поддержки добровольчества «Добро центр. Добрые Челны»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5" name="Рисунок 2" descr=""/>
          <p:cNvPicPr/>
          <p:nvPr/>
        </p:nvPicPr>
        <p:blipFill>
          <a:blip r:embed="rId1"/>
          <a:srcRect l="0" t="2787" r="676" b="22717"/>
          <a:stretch/>
        </p:blipFill>
        <p:spPr>
          <a:xfrm>
            <a:off x="412920" y="2183040"/>
            <a:ext cx="5596560" cy="3147840"/>
          </a:xfrm>
          <a:prstGeom prst="rect">
            <a:avLst/>
          </a:prstGeom>
          <a:ln w="0">
            <a:noFill/>
          </a:ln>
        </p:spPr>
      </p:pic>
      <p:pic>
        <p:nvPicPr>
          <p:cNvPr id="86" name="Рисунок 4" descr=""/>
          <p:cNvPicPr/>
          <p:nvPr/>
        </p:nvPicPr>
        <p:blipFill>
          <a:blip r:embed="rId2"/>
          <a:srcRect l="0" t="7794" r="0" b="7794"/>
          <a:stretch/>
        </p:blipFill>
        <p:spPr>
          <a:xfrm>
            <a:off x="6203880" y="2183040"/>
            <a:ext cx="5681880" cy="319608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A5D53F0-1C81-4084-ADB7-96FED90B68E9}" type="slidenum">
              <a:t>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3" descr=""/>
          <p:cNvPicPr/>
          <p:nvPr/>
        </p:nvPicPr>
        <p:blipFill>
          <a:blip r:embed="rId1"/>
          <a:stretch/>
        </p:blipFill>
        <p:spPr>
          <a:xfrm>
            <a:off x="566280" y="1292400"/>
            <a:ext cx="5063400" cy="5063400"/>
          </a:xfrm>
          <a:prstGeom prst="rect">
            <a:avLst/>
          </a:prstGeom>
          <a:ln w="0">
            <a:noFill/>
          </a:ln>
        </p:spPr>
      </p:pic>
      <p:pic>
        <p:nvPicPr>
          <p:cNvPr id="88" name="Рисунок 4" descr=""/>
          <p:cNvPicPr/>
          <p:nvPr/>
        </p:nvPicPr>
        <p:blipFill>
          <a:blip r:embed="rId2"/>
          <a:stretch/>
        </p:blipFill>
        <p:spPr>
          <a:xfrm>
            <a:off x="5991840" y="1292400"/>
            <a:ext cx="5063400" cy="5063400"/>
          </a:xfrm>
          <a:prstGeom prst="rect">
            <a:avLst/>
          </a:prstGeom>
          <a:ln w="0">
            <a:noFill/>
          </a:ln>
        </p:spPr>
      </p:pic>
      <p:sp>
        <p:nvSpPr>
          <p:cNvPr id="89" name="Прямоугольник 5"/>
          <p:cNvSpPr/>
          <p:nvPr/>
        </p:nvSpPr>
        <p:spPr>
          <a:xfrm>
            <a:off x="2289240" y="403920"/>
            <a:ext cx="668124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«</a:t>
            </a:r>
            <a:r>
              <a:rPr b="1" lang="ru-RU" sz="2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Добровольцы России. Добро. РФ»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96C427E-BF73-44D8-89F9-608D78037023}" type="slidenum">
              <a:t>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Заголовок 4"/>
          <p:cNvSpPr/>
          <p:nvPr/>
        </p:nvSpPr>
        <p:spPr>
          <a:xfrm>
            <a:off x="1166760" y="329400"/>
            <a:ext cx="835704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tIns="45360" bIns="4536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Сбор гуманитарного груза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Прямоугольник 3"/>
          <p:cNvSpPr/>
          <p:nvPr/>
        </p:nvSpPr>
        <p:spPr>
          <a:xfrm>
            <a:off x="988560" y="1541520"/>
            <a:ext cx="9402840" cy="67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2" name="Рисунок 4" descr=""/>
          <p:cNvPicPr/>
          <p:nvPr/>
        </p:nvPicPr>
        <p:blipFill>
          <a:blip r:embed="rId1"/>
          <a:stretch/>
        </p:blipFill>
        <p:spPr>
          <a:xfrm>
            <a:off x="1727640" y="1391040"/>
            <a:ext cx="3849840" cy="5132880"/>
          </a:xfrm>
          <a:prstGeom prst="rect">
            <a:avLst/>
          </a:prstGeom>
          <a:ln w="0">
            <a:noFill/>
          </a:ln>
        </p:spPr>
      </p:pic>
      <p:pic>
        <p:nvPicPr>
          <p:cNvPr id="93" name="Рисунок 5" descr=""/>
          <p:cNvPicPr/>
          <p:nvPr/>
        </p:nvPicPr>
        <p:blipFill>
          <a:blip r:embed="rId2"/>
          <a:stretch/>
        </p:blipFill>
        <p:spPr>
          <a:xfrm>
            <a:off x="6394680" y="1391040"/>
            <a:ext cx="3849840" cy="513288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11A0C84-84CD-4CB1-AF0E-94D4C83A770D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Заголовок 4"/>
          <p:cNvSpPr/>
          <p:nvPr/>
        </p:nvSpPr>
        <p:spPr>
          <a:xfrm>
            <a:off x="1166760" y="329400"/>
            <a:ext cx="835704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tIns="45360" bIns="4536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Сбор гуманитарного груза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Прямоугольник 3"/>
          <p:cNvSpPr/>
          <p:nvPr/>
        </p:nvSpPr>
        <p:spPr>
          <a:xfrm>
            <a:off x="988560" y="1541520"/>
            <a:ext cx="9402840" cy="67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6" name="Рисунок 6" descr=""/>
          <p:cNvPicPr/>
          <p:nvPr/>
        </p:nvPicPr>
        <p:blipFill>
          <a:blip r:embed="rId1"/>
          <a:srcRect l="9602" t="324" r="1629" b="0"/>
          <a:stretch/>
        </p:blipFill>
        <p:spPr>
          <a:xfrm>
            <a:off x="538920" y="2010240"/>
            <a:ext cx="5441040" cy="3436560"/>
          </a:xfrm>
          <a:prstGeom prst="rect">
            <a:avLst/>
          </a:prstGeom>
          <a:ln w="0">
            <a:noFill/>
          </a:ln>
        </p:spPr>
      </p:pic>
      <p:pic>
        <p:nvPicPr>
          <p:cNvPr id="97" name="Рисунок 8" descr=""/>
          <p:cNvPicPr/>
          <p:nvPr/>
        </p:nvPicPr>
        <p:blipFill>
          <a:blip r:embed="rId2"/>
          <a:srcRect l="-78" t="14334" r="1442" b="2763"/>
          <a:stretch/>
        </p:blipFill>
        <p:spPr>
          <a:xfrm>
            <a:off x="6257880" y="2010240"/>
            <a:ext cx="5470200" cy="343656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155A2C3-19E5-4D61-8912-E950E6D59EB4}" type="slidenum">
              <a:t>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Заголовок 4"/>
          <p:cNvSpPr/>
          <p:nvPr/>
        </p:nvSpPr>
        <p:spPr>
          <a:xfrm>
            <a:off x="988560" y="329400"/>
            <a:ext cx="835704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tIns="45360" bIns="4536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Экспозиция «Своих не бросаем 16» в Национальном музее РТ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Прямоугольник 3"/>
          <p:cNvSpPr/>
          <p:nvPr/>
        </p:nvSpPr>
        <p:spPr>
          <a:xfrm>
            <a:off x="988560" y="1541520"/>
            <a:ext cx="9402840" cy="67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0" name="Рисунок 4" descr=""/>
          <p:cNvPicPr/>
          <p:nvPr/>
        </p:nvPicPr>
        <p:blipFill>
          <a:blip r:embed="rId1"/>
          <a:stretch/>
        </p:blipFill>
        <p:spPr>
          <a:xfrm>
            <a:off x="718200" y="1736280"/>
            <a:ext cx="5238000" cy="3992760"/>
          </a:xfrm>
          <a:prstGeom prst="rect">
            <a:avLst/>
          </a:prstGeom>
          <a:ln w="0">
            <a:noFill/>
          </a:ln>
        </p:spPr>
      </p:pic>
      <p:pic>
        <p:nvPicPr>
          <p:cNvPr id="101" name="Рисунок 5" descr=""/>
          <p:cNvPicPr/>
          <p:nvPr/>
        </p:nvPicPr>
        <p:blipFill>
          <a:blip r:embed="rId2"/>
          <a:stretch/>
        </p:blipFill>
        <p:spPr>
          <a:xfrm>
            <a:off x="6226920" y="1736280"/>
            <a:ext cx="5335200" cy="399276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C1607D6-2928-43B2-9F63-8D38EC7A2AB8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Прямоугольник 5"/>
          <p:cNvSpPr/>
          <p:nvPr/>
        </p:nvSpPr>
        <p:spPr>
          <a:xfrm>
            <a:off x="1377360" y="351000"/>
            <a:ext cx="8206200" cy="114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23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Муниципальная программа «Поддержка и развитие добровольчества (волонтерства) 2022-2024 гг.»</a:t>
            </a:r>
            <a:endParaRPr b="0" lang="ru-RU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" name="Рисунок 7" descr=""/>
          <p:cNvPicPr/>
          <p:nvPr/>
        </p:nvPicPr>
        <p:blipFill>
          <a:blip r:embed="rId1"/>
          <a:srcRect l="0" t="10083" r="3366" b="9528"/>
          <a:stretch/>
        </p:blipFill>
        <p:spPr>
          <a:xfrm>
            <a:off x="717480" y="1951200"/>
            <a:ext cx="5028840" cy="3137400"/>
          </a:xfrm>
          <a:prstGeom prst="rect">
            <a:avLst/>
          </a:prstGeom>
          <a:ln w="0">
            <a:noFill/>
          </a:ln>
        </p:spPr>
      </p:pic>
      <p:pic>
        <p:nvPicPr>
          <p:cNvPr id="104" name="Рисунок 8" descr=""/>
          <p:cNvPicPr/>
          <p:nvPr/>
        </p:nvPicPr>
        <p:blipFill>
          <a:blip r:embed="rId2"/>
          <a:srcRect l="4580" t="3519" r="1109" b="16147"/>
          <a:stretch/>
        </p:blipFill>
        <p:spPr>
          <a:xfrm>
            <a:off x="6095880" y="1951200"/>
            <a:ext cx="5594760" cy="317556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CE9C642-74CE-4925-B7B7-697B62A45A92}" type="slidenum">
              <a:t>11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" name="Диаграмма 2"/>
          <p:cNvGraphicFramePr/>
          <p:nvPr/>
        </p:nvGraphicFramePr>
        <p:xfrm>
          <a:off x="3011040" y="1195920"/>
          <a:ext cx="8447760" cy="534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6" name="Заголовок 4"/>
          <p:cNvSpPr/>
          <p:nvPr/>
        </p:nvSpPr>
        <p:spPr>
          <a:xfrm>
            <a:off x="1166760" y="329400"/>
            <a:ext cx="835704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tIns="45360" bIns="4536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Достижения добровольческих (волонтерских) движений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7" name="Прямая соединительная линия 10"/>
          <p:cNvCxnSpPr/>
          <p:nvPr/>
        </p:nvCxnSpPr>
        <p:spPr>
          <a:xfrm flipH="1" flipV="1">
            <a:off x="5978160" y="5726160"/>
            <a:ext cx="806760" cy="228960"/>
          </a:xfrm>
          <a:prstGeom prst="straightConnector1">
            <a:avLst/>
          </a:prstGeom>
          <a:ln>
            <a:solidFill>
              <a:srgbClr val="ffffff">
                <a:lumMod val="65000"/>
              </a:srgbClr>
            </a:solidFill>
          </a:ln>
        </p:spPr>
      </p:cxnSp>
      <p:pic>
        <p:nvPicPr>
          <p:cNvPr id="108" name="Рисунок 6" descr=""/>
          <p:cNvPicPr/>
          <p:nvPr/>
        </p:nvPicPr>
        <p:blipFill>
          <a:blip r:embed="rId2"/>
          <a:srcRect l="0" t="4154" r="-185" b="3682"/>
          <a:stretch/>
        </p:blipFill>
        <p:spPr>
          <a:xfrm>
            <a:off x="6591960" y="1695600"/>
            <a:ext cx="3758760" cy="4527720"/>
          </a:xfrm>
          <a:prstGeom prst="rect">
            <a:avLst/>
          </a:prstGeom>
          <a:ln w="0">
            <a:noFill/>
          </a:ln>
        </p:spPr>
      </p:pic>
      <p:pic>
        <p:nvPicPr>
          <p:cNvPr id="109" name="Рисунок 8" descr=""/>
          <p:cNvPicPr/>
          <p:nvPr/>
        </p:nvPicPr>
        <p:blipFill>
          <a:blip r:embed="rId3"/>
          <a:srcRect l="0" t="25585" r="278" b="7400"/>
          <a:stretch/>
        </p:blipFill>
        <p:spPr>
          <a:xfrm>
            <a:off x="1606680" y="1716120"/>
            <a:ext cx="4110840" cy="452772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565D396-D3E1-4BB9-B062-28907A505439}" type="slidenum">
              <a:t>12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Рисунок 5" descr=""/>
          <p:cNvPicPr/>
          <p:nvPr/>
        </p:nvPicPr>
        <p:blipFill>
          <a:blip r:embed="rId1"/>
          <a:stretch/>
        </p:blipFill>
        <p:spPr>
          <a:xfrm>
            <a:off x="740880" y="1701360"/>
            <a:ext cx="5127120" cy="3845160"/>
          </a:xfrm>
          <a:prstGeom prst="rect">
            <a:avLst/>
          </a:prstGeom>
          <a:ln w="0">
            <a:noFill/>
          </a:ln>
        </p:spPr>
      </p:pic>
      <p:pic>
        <p:nvPicPr>
          <p:cNvPr id="111" name="Рисунок 6" descr=""/>
          <p:cNvPicPr/>
          <p:nvPr/>
        </p:nvPicPr>
        <p:blipFill>
          <a:blip r:embed="rId2"/>
          <a:stretch/>
        </p:blipFill>
        <p:spPr>
          <a:xfrm>
            <a:off x="6292800" y="1701360"/>
            <a:ext cx="5154120" cy="3865680"/>
          </a:xfrm>
          <a:prstGeom prst="rect">
            <a:avLst/>
          </a:prstGeom>
          <a:ln w="0">
            <a:noFill/>
          </a:ln>
        </p:spPr>
      </p:pic>
      <p:sp>
        <p:nvSpPr>
          <p:cNvPr id="112" name="Заголовок 4"/>
          <p:cNvSpPr/>
          <p:nvPr/>
        </p:nvSpPr>
        <p:spPr>
          <a:xfrm>
            <a:off x="1062720" y="306000"/>
            <a:ext cx="835704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tIns="45360" bIns="4536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chemeClr val="accent5">
                    <a:lumMod val="75000"/>
                  </a:schemeClr>
                </a:solidFill>
                <a:latin typeface="Tahoma"/>
              </a:rPr>
              <a:t>Достижения добровольческих (волонтерских) движений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53C3EAF-3500-4365-9940-351A39AE7524}" type="slidenum">
              <a:t>13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2302</TotalTime>
  <Application>LibreOffice/7.5.6.2$Linux_X86_64 LibreOffice_project/50$Build-2</Application>
  <AppVersion>15.0000</AppVersion>
  <Words>270</Words>
  <Paragraphs>78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2021-01-15T08:39:23Z</dcterms:created>
  <dc:creator>Регина Гардисламова Алмазовна</dc:creator>
  <dc:description/>
  <dc:language>ru-RU</dc:language>
  <cp:lastModifiedBy/>
  <cp:lastPrinted>2021-02-26T12:19:33Z</cp:lastPrinted>
  <dcterms:modified xsi:type="dcterms:W3CDTF">2024-07-30T10:22:30Z</dcterms:modified>
  <cp:revision>157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13</vt:i4>
  </property>
</Properties>
</file>