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102"/>
    <a:srgbClr val="E57709"/>
    <a:srgbClr val="E3910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754" y="-7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1075334556076405"/>
          <c:y val="2.6975120034919208E-2"/>
          <c:w val="0.75908565994158017"/>
          <c:h val="0.90240069838498504"/>
        </c:manualLayout>
      </c:layout>
      <c:barChart>
        <c:barDir val="bar"/>
        <c:grouping val="clustered"/>
        <c:ser>
          <c:idx val="0"/>
          <c:order val="0"/>
          <c:tx>
            <c:strRef>
              <c:f>label 0</c:f>
              <c:strCache>
                <c:ptCount val="1"/>
              </c:strCache>
            </c:strRef>
          </c:tx>
          <c:spPr>
            <a:solidFill>
              <a:srgbClr val="FFD428"/>
            </a:solidFill>
            <a:ln>
              <a:noFill/>
            </a:ln>
          </c:spPr>
          <c:cat>
            <c:strRef>
              <c:f>categories</c:f>
              <c:strCache>
                <c:ptCount val="5"/>
                <c:pt idx="0">
                  <c:v>Партнеры</c:v>
                </c:pt>
                <c:pt idx="1">
                  <c:v>Эксперты</c:v>
                </c:pt>
                <c:pt idx="2">
                  <c:v>Мероприятия</c:v>
                </c:pt>
                <c:pt idx="3">
                  <c:v>Публикации</c:v>
                </c:pt>
                <c:pt idx="4">
                  <c:v>Участники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40</c:v>
                </c:pt>
                <c:pt idx="3">
                  <c:v>100</c:v>
                </c:pt>
                <c:pt idx="4">
                  <c:v>250</c:v>
                </c:pt>
              </c:numCache>
            </c:numRef>
          </c:val>
        </c:ser>
        <c:gapWidth val="100"/>
        <c:axId val="157060096"/>
        <c:axId val="157070080"/>
      </c:barChart>
      <c:catAx>
        <c:axId val="157060096"/>
        <c:scaling>
          <c:orientation val="minMax"/>
        </c:scaling>
        <c:axPos val="l"/>
        <c:numFmt formatCode="[$-419]dd/mm/yyyy" sourceLinked="1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2000" b="0" strike="noStrike" spc="-1">
                <a:latin typeface="Roboto"/>
              </a:defRPr>
            </a:pPr>
            <a:endParaRPr lang="ru-RU"/>
          </a:p>
        </c:txPr>
        <c:crossAx val="157070080"/>
        <c:crosses val="autoZero"/>
        <c:auto val="1"/>
        <c:lblAlgn val="ctr"/>
        <c:lblOffset val="100"/>
      </c:catAx>
      <c:valAx>
        <c:axId val="157070080"/>
        <c:scaling>
          <c:orientation val="minMax"/>
        </c:scaling>
        <c:axPos val="b"/>
        <c:majorGridlines>
          <c:spPr>
            <a:ln>
              <a:solidFill>
                <a:srgbClr val="B3B3B3"/>
              </a:solidFill>
            </a:ln>
          </c:spPr>
        </c:majorGridlines>
        <c:numFmt formatCode="General" sourceLinked="1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000" b="0" strike="noStrike" spc="-1">
                <a:latin typeface="Arial"/>
              </a:defRPr>
            </a:pPr>
            <a:endParaRPr lang="ru-RU"/>
          </a:p>
        </c:txPr>
        <c:crossAx val="157060096"/>
        <c:crosses val="autoZero"/>
        <c:crossBetween val="between"/>
      </c:valAx>
      <c:spPr>
        <a:noFill/>
        <a:ln>
          <a:solidFill>
            <a:srgbClr val="B3B3B3"/>
          </a:solidFill>
        </a:ln>
      </c:spPr>
    </c:plotArea>
    <c:plotVisOnly val="1"/>
    <c:dispBlanksAs val="gap"/>
  </c:chart>
  <c:spPr>
    <a:noFill/>
    <a:ln>
      <a:noFill/>
    </a:ln>
  </c:spPr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00880"/>
            <a:ext cx="10972440" cy="1289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550" b="0" strike="noStrike" spc="-1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870" b="0" strike="noStrike" spc="-1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87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00880"/>
            <a:ext cx="10972440" cy="1289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55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87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87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87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87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00880"/>
            <a:ext cx="10972440" cy="1289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550" b="0" strike="noStrike" spc="-1"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en-US" sz="3870" b="0" strike="noStrike" spc="-1"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en-US" sz="3870" b="0" strike="noStrike" spc="-1"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en-US" sz="3870" b="0" strike="noStrike" spc="-1"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en-US" sz="3870" b="0" strike="noStrike" spc="-1"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en-US" sz="3870" b="0" strike="noStrike" spc="-1"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en-US" sz="387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00880"/>
            <a:ext cx="10972440" cy="1289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55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00880"/>
            <a:ext cx="10972440" cy="1289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55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87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00880"/>
            <a:ext cx="10972440" cy="1289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55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87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87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00880"/>
            <a:ext cx="10972440" cy="1289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5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subTitle"/>
          </p:nvPr>
        </p:nvSpPr>
        <p:spPr>
          <a:xfrm>
            <a:off x="609480" y="27324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00880"/>
            <a:ext cx="10972440" cy="1289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550" b="0" strike="noStrike" spc="-1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870" b="0" strike="noStrike" spc="-1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870" b="0" strike="noStrike" spc="-1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87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00880"/>
            <a:ext cx="10972440" cy="1289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55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00880"/>
            <a:ext cx="10972440" cy="1289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550" b="0" strike="noStrike" spc="-1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870" b="0" strike="noStrike" spc="-1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870" b="0" strike="noStrike" spc="-1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87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00880"/>
            <a:ext cx="10972440" cy="1289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550" b="0" strike="noStrike" spc="-1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870" b="0" strike="noStrike" spc="-1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870" b="0" strike="noStrike" spc="-1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87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200880"/>
            <a:ext cx="10972440" cy="1289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550" b="0" strike="noStrike" spc="-1"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870" b="0" strike="noStrike" spc="-1"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87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09480" y="200880"/>
            <a:ext cx="10972440" cy="1289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550" b="0" strike="noStrike" spc="-1"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870" b="0" strike="noStrike" spc="-1"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870" b="0" strike="noStrike" spc="-1"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870" b="0" strike="noStrike" spc="-1"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87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00880"/>
            <a:ext cx="10972440" cy="1289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55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en-US" sz="3870" b="0" strike="noStrike" spc="-1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en-US" sz="3870" b="0" strike="noStrike" spc="-1"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en-US" sz="3870" b="0" strike="noStrike" spc="-1"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en-US" sz="3870" b="0" strike="noStrike" spc="-1">
              <a:latin typeface="Arial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en-US" sz="3870" b="0" strike="noStrike" spc="-1">
              <a:latin typeface="Arial"/>
            </a:endParaRPr>
          </a:p>
        </p:txBody>
      </p:sp>
      <p:sp>
        <p:nvSpPr>
          <p:cNvPr id="8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en-US" sz="387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00880"/>
            <a:ext cx="10972440" cy="1289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550" b="0" strike="noStrike" spc="-1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00880"/>
            <a:ext cx="10972440" cy="1289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55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87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00880"/>
            <a:ext cx="10972440" cy="1289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550" b="0" strike="noStrike" spc="-1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870" b="0" strike="noStrike" spc="-1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87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00880"/>
            <a:ext cx="10972440" cy="1289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5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00880"/>
            <a:ext cx="10972440" cy="1289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55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87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subTitle"/>
          </p:nvPr>
        </p:nvSpPr>
        <p:spPr>
          <a:xfrm>
            <a:off x="609480" y="27324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00880"/>
            <a:ext cx="10972440" cy="1289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550" b="0" strike="noStrike" spc="-1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870" b="0" strike="noStrike" spc="-1"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870" b="0" strike="noStrike" spc="-1"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87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480" y="200880"/>
            <a:ext cx="10972440" cy="1289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550" b="0" strike="noStrike" spc="-1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870" b="0" strike="noStrike" spc="-1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870" b="0" strike="noStrike" spc="-1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87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00880"/>
            <a:ext cx="10972440" cy="1289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550" b="0" strike="noStrike" spc="-1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870" b="0" strike="noStrike" spc="-1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870" b="0" strike="noStrike" spc="-1"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87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09480" y="200880"/>
            <a:ext cx="10972440" cy="1289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550" b="0" strike="noStrike" spc="-1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870" b="0" strike="noStrike" spc="-1"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87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480" y="200880"/>
            <a:ext cx="10972440" cy="1289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550" b="0" strike="noStrike" spc="-1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870" b="0" strike="noStrike" spc="-1"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870" b="0" strike="noStrike" spc="-1">
              <a:latin typeface="Arial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870" b="0" strike="noStrike" spc="-1">
              <a:latin typeface="Arial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87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09480" y="200880"/>
            <a:ext cx="10972440" cy="1289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550" b="0" strike="noStrike" spc="-1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en-US" sz="3870" b="0" strike="noStrike" spc="-1"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en-US" sz="3870" b="0" strike="noStrike" spc="-1"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en-US" sz="3870" b="0" strike="noStrike" spc="-1">
              <a:latin typeface="Arial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en-US" sz="3870" b="0" strike="noStrike" spc="-1">
              <a:latin typeface="Arial"/>
            </a:endParaRPr>
          </a:p>
        </p:txBody>
      </p:sp>
      <p:sp>
        <p:nvSpPr>
          <p:cNvPr id="13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en-US" sz="3870" b="0" strike="noStrike" spc="-1">
              <a:latin typeface="Arial"/>
            </a:endParaRPr>
          </a:p>
        </p:txBody>
      </p:sp>
      <p:sp>
        <p:nvSpPr>
          <p:cNvPr id="13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en-US" sz="387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09480" y="200880"/>
            <a:ext cx="10972440" cy="1289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550" b="0" strike="noStrike" spc="-1"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09480" y="200880"/>
            <a:ext cx="10972440" cy="1289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550" b="0" strike="noStrike" spc="-1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87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00880"/>
            <a:ext cx="10972440" cy="1289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55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87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87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09480" y="200880"/>
            <a:ext cx="10972440" cy="1289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550" b="0" strike="noStrike" spc="-1"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870" b="0" strike="noStrike" spc="-1"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87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09480" y="200880"/>
            <a:ext cx="10972440" cy="1289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5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subTitle"/>
          </p:nvPr>
        </p:nvSpPr>
        <p:spPr>
          <a:xfrm>
            <a:off x="609480" y="27324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09480" y="200880"/>
            <a:ext cx="10972440" cy="1289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550" b="0" strike="noStrike" spc="-1"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870" b="0" strike="noStrike" spc="-1"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870" b="0" strike="noStrike" spc="-1">
              <a:latin typeface="Arial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87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09480" y="200880"/>
            <a:ext cx="10972440" cy="1289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550" b="0" strike="noStrike" spc="-1"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870" b="0" strike="noStrike" spc="-1"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870" b="0" strike="noStrike" spc="-1"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87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609480" y="200880"/>
            <a:ext cx="10972440" cy="1289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550" b="0" strike="noStrike" spc="-1"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870" b="0" strike="noStrike" spc="-1"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870" b="0" strike="noStrike" spc="-1">
              <a:latin typeface="Arial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87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609480" y="200880"/>
            <a:ext cx="10972440" cy="1289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550" b="0" strike="noStrike" spc="-1"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870" b="0" strike="noStrike" spc="-1"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87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609480" y="200880"/>
            <a:ext cx="10972440" cy="1289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550" b="0" strike="noStrike" spc="-1"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870" b="0" strike="noStrike" spc="-1"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870" b="0" strike="noStrike" spc="-1"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870" b="0" strike="noStrike" spc="-1">
              <a:latin typeface="Arial"/>
            </a:endParaRPr>
          </a:p>
        </p:txBody>
      </p:sp>
      <p:sp>
        <p:nvSpPr>
          <p:cNvPr id="16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87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609480" y="200880"/>
            <a:ext cx="10972440" cy="1289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550" b="0" strike="noStrike" spc="-1"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en-US" sz="3870" b="0" strike="noStrike" spc="-1"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en-US" sz="3870" b="0" strike="noStrike" spc="-1">
              <a:latin typeface="Arial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en-US" sz="3870" b="0" strike="noStrike" spc="-1">
              <a:latin typeface="Arial"/>
            </a:endParaRPr>
          </a:p>
        </p:txBody>
      </p:sp>
      <p:sp>
        <p:nvSpPr>
          <p:cNvPr id="17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en-US" sz="3870" b="0" strike="noStrike" spc="-1">
              <a:latin typeface="Arial"/>
            </a:endParaRPr>
          </a:p>
        </p:txBody>
      </p:sp>
      <p:sp>
        <p:nvSpPr>
          <p:cNvPr id="17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en-US" sz="3870" b="0" strike="noStrike" spc="-1">
              <a:latin typeface="Arial"/>
            </a:endParaRPr>
          </a:p>
        </p:txBody>
      </p:sp>
      <p:sp>
        <p:nvSpPr>
          <p:cNvPr id="174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en-US" sz="387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00880"/>
            <a:ext cx="10972440" cy="1289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55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609480" y="27324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00880"/>
            <a:ext cx="10972440" cy="1289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55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87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87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87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00880"/>
            <a:ext cx="10972440" cy="1289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55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87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87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87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00880"/>
            <a:ext cx="10972440" cy="1289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55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87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870" b="0" strike="noStrike" spc="-1"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87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8;p12"/>
          <p:cNvPicPr/>
          <p:nvPr/>
        </p:nvPicPr>
        <p:blipFill>
          <a:blip r:embed="rId14" cstate="print"/>
          <a:stretch/>
        </p:blipFill>
        <p:spPr>
          <a:xfrm>
            <a:off x="9552240" y="78840"/>
            <a:ext cx="635040" cy="635040"/>
          </a:xfrm>
          <a:prstGeom prst="rect">
            <a:avLst/>
          </a:prstGeom>
          <a:ln>
            <a:noFill/>
          </a:ln>
        </p:spPr>
      </p:pic>
      <p:pic>
        <p:nvPicPr>
          <p:cNvPr id="8" name="Google Shape;9;p12"/>
          <p:cNvPicPr/>
          <p:nvPr/>
        </p:nvPicPr>
        <p:blipFill>
          <a:blip r:embed="rId15" cstate="print"/>
          <a:stretch/>
        </p:blipFill>
        <p:spPr>
          <a:xfrm>
            <a:off x="10187640" y="78840"/>
            <a:ext cx="1864080" cy="635040"/>
          </a:xfrm>
          <a:prstGeom prst="rect">
            <a:avLst/>
          </a:prstGeom>
          <a:ln>
            <a:noFill/>
          </a:ln>
        </p:spPr>
      </p:pic>
      <p:pic>
        <p:nvPicPr>
          <p:cNvPr id="2" name="Google Shape;10;p12"/>
          <p:cNvPicPr/>
          <p:nvPr/>
        </p:nvPicPr>
        <p:blipFill>
          <a:blip r:embed="rId16" cstate="print"/>
          <a:stretch/>
        </p:blipFill>
        <p:spPr>
          <a:xfrm>
            <a:off x="253800" y="365040"/>
            <a:ext cx="1168560" cy="1168560"/>
          </a:xfrm>
          <a:prstGeom prst="rect">
            <a:avLst/>
          </a:prstGeom>
          <a:ln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465920" y="776160"/>
            <a:ext cx="6422760" cy="789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pic>
        <p:nvPicPr>
          <p:cNvPr id="4" name="Google Shape;14;p13"/>
          <p:cNvPicPr/>
          <p:nvPr/>
        </p:nvPicPr>
        <p:blipFill>
          <a:blip r:embed="rId14" cstate="print"/>
          <a:stretch/>
        </p:blipFill>
        <p:spPr>
          <a:xfrm>
            <a:off x="9552240" y="78840"/>
            <a:ext cx="635040" cy="635040"/>
          </a:xfrm>
          <a:prstGeom prst="rect">
            <a:avLst/>
          </a:prstGeom>
          <a:ln>
            <a:noFill/>
          </a:ln>
        </p:spPr>
      </p:pic>
      <p:pic>
        <p:nvPicPr>
          <p:cNvPr id="5" name="Google Shape;15;p13"/>
          <p:cNvPicPr/>
          <p:nvPr/>
        </p:nvPicPr>
        <p:blipFill>
          <a:blip r:embed="rId15" cstate="print"/>
          <a:stretch/>
        </p:blipFill>
        <p:spPr>
          <a:xfrm>
            <a:off x="10187640" y="78840"/>
            <a:ext cx="1864080" cy="635040"/>
          </a:xfrm>
          <a:prstGeom prst="rect">
            <a:avLst/>
          </a:prstGeom>
          <a:ln>
            <a:noFill/>
          </a:ln>
        </p:spPr>
      </p:pic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8;p12"/>
          <p:cNvPicPr/>
          <p:nvPr/>
        </p:nvPicPr>
        <p:blipFill>
          <a:blip r:embed="rId14" cstate="print"/>
          <a:stretch/>
        </p:blipFill>
        <p:spPr>
          <a:xfrm>
            <a:off x="9552240" y="78840"/>
            <a:ext cx="635040" cy="635040"/>
          </a:xfrm>
          <a:prstGeom prst="rect">
            <a:avLst/>
          </a:prstGeom>
          <a:ln>
            <a:noFill/>
          </a:ln>
        </p:spPr>
      </p:pic>
      <p:pic>
        <p:nvPicPr>
          <p:cNvPr id="44" name="Google Shape;9;p12"/>
          <p:cNvPicPr/>
          <p:nvPr/>
        </p:nvPicPr>
        <p:blipFill>
          <a:blip r:embed="rId15" cstate="print"/>
          <a:stretch/>
        </p:blipFill>
        <p:spPr>
          <a:xfrm>
            <a:off x="10187640" y="78840"/>
            <a:ext cx="1864080" cy="635040"/>
          </a:xfrm>
          <a:prstGeom prst="rect">
            <a:avLst/>
          </a:prstGeom>
          <a:ln>
            <a:noFill/>
          </a:ln>
        </p:spPr>
      </p:pic>
      <p:pic>
        <p:nvPicPr>
          <p:cNvPr id="45" name="Google Shape;10;p12"/>
          <p:cNvPicPr/>
          <p:nvPr/>
        </p:nvPicPr>
        <p:blipFill>
          <a:blip r:embed="rId16" cstate="print"/>
          <a:stretch/>
        </p:blipFill>
        <p:spPr>
          <a:xfrm>
            <a:off x="253800" y="365040"/>
            <a:ext cx="1168560" cy="1168560"/>
          </a:xfrm>
          <a:prstGeom prst="rect">
            <a:avLst/>
          </a:prstGeom>
          <a:ln>
            <a:noFill/>
          </a:ln>
        </p:spPr>
      </p:pic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248840" y="286920"/>
            <a:ext cx="847728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48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50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fld id="{0818E308-DA92-43E0-8A58-0FDAC2DF8DB5}" type="slidenum">
              <a:rPr lang="en-US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pPr>
                <a:lnSpc>
                  <a:spcPct val="100000"/>
                </a:lnSpc>
              </a:pPr>
              <a:t>‹#›</a:t>
            </a:fld>
            <a:endParaRPr lang="en-US" sz="1800" b="0" strike="noStrike" spc="-1">
              <a:latin typeface="Times New Roman"/>
            </a:endParaRPr>
          </a:p>
        </p:txBody>
      </p:sp>
      <p:pic>
        <p:nvPicPr>
          <p:cNvPr id="51" name="Google Shape;22;p14"/>
          <p:cNvPicPr/>
          <p:nvPr/>
        </p:nvPicPr>
        <p:blipFill>
          <a:blip r:embed="rId14" cstate="print"/>
          <a:stretch/>
        </p:blipFill>
        <p:spPr>
          <a:xfrm>
            <a:off x="9552240" y="78840"/>
            <a:ext cx="635040" cy="635040"/>
          </a:xfrm>
          <a:prstGeom prst="rect">
            <a:avLst/>
          </a:prstGeom>
          <a:ln>
            <a:noFill/>
          </a:ln>
        </p:spPr>
      </p:pic>
      <p:pic>
        <p:nvPicPr>
          <p:cNvPr id="52" name="Google Shape;23;p14"/>
          <p:cNvPicPr/>
          <p:nvPr/>
        </p:nvPicPr>
        <p:blipFill>
          <a:blip r:embed="rId15" cstate="print"/>
          <a:stretch/>
        </p:blipFill>
        <p:spPr>
          <a:xfrm>
            <a:off x="10187640" y="78840"/>
            <a:ext cx="1864080" cy="63504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;p12"/>
          <p:cNvPicPr/>
          <p:nvPr/>
        </p:nvPicPr>
        <p:blipFill>
          <a:blip r:embed="rId14" cstate="print"/>
          <a:stretch/>
        </p:blipFill>
        <p:spPr>
          <a:xfrm>
            <a:off x="9552240" y="78840"/>
            <a:ext cx="635040" cy="635040"/>
          </a:xfrm>
          <a:prstGeom prst="rect">
            <a:avLst/>
          </a:prstGeom>
          <a:ln>
            <a:noFill/>
          </a:ln>
        </p:spPr>
      </p:pic>
      <p:pic>
        <p:nvPicPr>
          <p:cNvPr id="90" name="Google Shape;9;p12"/>
          <p:cNvPicPr/>
          <p:nvPr/>
        </p:nvPicPr>
        <p:blipFill>
          <a:blip r:embed="rId15" cstate="print"/>
          <a:stretch/>
        </p:blipFill>
        <p:spPr>
          <a:xfrm>
            <a:off x="10187640" y="78840"/>
            <a:ext cx="1864080" cy="635040"/>
          </a:xfrm>
          <a:prstGeom prst="rect">
            <a:avLst/>
          </a:prstGeom>
          <a:ln>
            <a:noFill/>
          </a:ln>
        </p:spPr>
      </p:pic>
      <p:pic>
        <p:nvPicPr>
          <p:cNvPr id="91" name="Google Shape;10;p12"/>
          <p:cNvPicPr/>
          <p:nvPr/>
        </p:nvPicPr>
        <p:blipFill>
          <a:blip r:embed="rId16" cstate="print"/>
          <a:stretch/>
        </p:blipFill>
        <p:spPr>
          <a:xfrm>
            <a:off x="253800" y="365040"/>
            <a:ext cx="1168560" cy="1168560"/>
          </a:xfrm>
          <a:prstGeom prst="rect">
            <a:avLst/>
          </a:prstGeom>
          <a:ln>
            <a:noFill/>
          </a:ln>
        </p:spPr>
      </p:pic>
      <p:pic>
        <p:nvPicPr>
          <p:cNvPr id="92" name="Google Shape;25;p15"/>
          <p:cNvPicPr/>
          <p:nvPr/>
        </p:nvPicPr>
        <p:blipFill>
          <a:blip r:embed="rId15" cstate="print"/>
          <a:stretch/>
        </p:blipFill>
        <p:spPr>
          <a:xfrm>
            <a:off x="10187640" y="78840"/>
            <a:ext cx="1864080" cy="635040"/>
          </a:xfrm>
          <a:prstGeom prst="rect">
            <a:avLst/>
          </a:prstGeom>
          <a:ln>
            <a:noFill/>
          </a:ln>
        </p:spPr>
      </p:pic>
      <p:pic>
        <p:nvPicPr>
          <p:cNvPr id="93" name="Google Shape;26;p15"/>
          <p:cNvPicPr/>
          <p:nvPr/>
        </p:nvPicPr>
        <p:blipFill>
          <a:blip r:embed="rId14" cstate="print"/>
          <a:stretch/>
        </p:blipFill>
        <p:spPr>
          <a:xfrm>
            <a:off x="9573840" y="78840"/>
            <a:ext cx="635040" cy="635040"/>
          </a:xfrm>
          <a:prstGeom prst="rect">
            <a:avLst/>
          </a:prstGeom>
          <a:ln>
            <a:noFill/>
          </a:ln>
        </p:spPr>
      </p:pic>
      <p:sp>
        <p:nvSpPr>
          <p:cNvPr id="94" name="CustomShape 1"/>
          <p:cNvSpPr/>
          <p:nvPr/>
        </p:nvSpPr>
        <p:spPr>
          <a:xfrm>
            <a:off x="1279440" y="396720"/>
            <a:ext cx="6852600" cy="11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09480" y="27324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55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34" name="TextShape 2"/>
          <p:cNvSpPr txBox="1"/>
          <p:nvPr/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</p:sp>
      <p:sp>
        <p:nvSpPr>
          <p:cNvPr id="135" name="PlaceHolder 3"/>
          <p:cNvSpPr>
            <a:spLocks noGrp="1"/>
          </p:cNvSpPr>
          <p:nvPr>
            <p:ph type="dt"/>
          </p:nvPr>
        </p:nvSpPr>
        <p:spPr>
          <a:xfrm>
            <a:off x="609480" y="6247440"/>
            <a:ext cx="2840400" cy="4723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136" name="PlaceHolder 4"/>
          <p:cNvSpPr>
            <a:spLocks noGrp="1"/>
          </p:cNvSpPr>
          <p:nvPr>
            <p:ph type="ftr"/>
          </p:nvPr>
        </p:nvSpPr>
        <p:spPr>
          <a:xfrm>
            <a:off x="4169520" y="6247440"/>
            <a:ext cx="3864600" cy="4723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en-US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37" name="PlaceHolder 5"/>
          <p:cNvSpPr>
            <a:spLocks noGrp="1"/>
          </p:cNvSpPr>
          <p:nvPr>
            <p:ph type="sldNum"/>
          </p:nvPr>
        </p:nvSpPr>
        <p:spPr>
          <a:xfrm>
            <a:off x="8741520" y="6247440"/>
            <a:ext cx="2840400" cy="4723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fld id="{50333E86-AE29-45D9-807B-43D7AD630100}" type="slidenum">
              <a:rPr lang="en-US" sz="1400" b="0" strike="noStrike" spc="-1">
                <a:latin typeface="Times New Roman"/>
              </a:rPr>
              <a:pPr algn="r"/>
              <a:t>‹#›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138" name="PlaceHolder 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7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87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36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38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102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9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683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2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34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2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34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2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34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2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www.instagram.com/vol_rnimu/" TargetMode="External"/><Relationship Id="rId7" Type="http://schemas.openxmlformats.org/officeDocument/2006/relationships/image" Target="../media/image16.png"/><Relationship Id="rId2" Type="http://schemas.openxmlformats.org/officeDocument/2006/relationships/hyperlink" Target="https://vk.com/volrnimu" TargetMode="Externa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s://studentsrnrmu.tilda.ws/volcentr" TargetMode="External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6F9D4"/>
            </a:gs>
            <a:gs pos="100000">
              <a:srgbClr val="FF972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547560" y="551880"/>
            <a:ext cx="9980280" cy="7891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t/>
            </a:r>
            <a:br/>
            <a:r>
              <a:rPr lang="en-US" sz="6000" b="0" i="1" strike="noStrike" spc="-1">
                <a:solidFill>
                  <a:srgbClr val="000000"/>
                </a:solidFill>
                <a:latin typeface="Roboto"/>
                <a:ea typeface="Arial"/>
              </a:rPr>
              <a:t>Волонтеры добра</a:t>
            </a:r>
            <a:endParaRPr lang="en-US" sz="6000" b="0" strike="noStrike" spc="-1">
              <a:latin typeface="Arial"/>
            </a:endParaRPr>
          </a:p>
        </p:txBody>
      </p:sp>
      <p:sp>
        <p:nvSpPr>
          <p:cNvPr id="176" name="TextShape 2"/>
          <p:cNvSpPr txBox="1"/>
          <p:nvPr/>
        </p:nvSpPr>
        <p:spPr>
          <a:xfrm>
            <a:off x="640440" y="1761480"/>
            <a:ext cx="4763880" cy="9295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8500"/>
          </a:bodyPr>
          <a:lstStyle/>
          <a:p>
            <a:pPr>
              <a:lnSpc>
                <a:spcPct val="9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Roboto"/>
                <a:ea typeface="Arial"/>
              </a:rPr>
              <a:t>Волонтерский центр РНИМУ им. Н.И. Пирогова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177" name="CustomShape 3"/>
          <p:cNvSpPr/>
          <p:nvPr/>
        </p:nvSpPr>
        <p:spPr>
          <a:xfrm>
            <a:off x="663480" y="5688000"/>
            <a:ext cx="5081760" cy="70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Roboto"/>
                <a:ea typeface="Arial"/>
              </a:rPr>
              <a:t>Автор: Сорокина Анастасия</a:t>
            </a:r>
            <a:endParaRPr lang="en-US" sz="2000" b="0" strike="noStrike" spc="-1">
              <a:latin typeface="Roboto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Roboto"/>
                <a:ea typeface="Arial"/>
              </a:rPr>
              <a:t>8(918)012-74-21</a:t>
            </a:r>
            <a:endParaRPr lang="en-US" sz="2000" b="0" strike="noStrike" spc="-1">
              <a:latin typeface="Roboto"/>
            </a:endParaRPr>
          </a:p>
        </p:txBody>
      </p:sp>
      <p:pic>
        <p:nvPicPr>
          <p:cNvPr id="178" name="Google Shape;182;p9"/>
          <p:cNvPicPr/>
          <p:nvPr/>
        </p:nvPicPr>
        <p:blipFill>
          <a:blip r:embed="rId2" cstate="print"/>
          <a:stretch/>
        </p:blipFill>
        <p:spPr>
          <a:xfrm>
            <a:off x="7550280" y="741960"/>
            <a:ext cx="4321800" cy="5762160"/>
          </a:xfrm>
          <a:prstGeom prst="rect">
            <a:avLst/>
          </a:prstGeom>
          <a:ln>
            <a:noFill/>
          </a:ln>
        </p:spPr>
      </p:pic>
      <p:sp>
        <p:nvSpPr>
          <p:cNvPr id="179" name="Line 4"/>
          <p:cNvSpPr/>
          <p:nvPr/>
        </p:nvSpPr>
        <p:spPr>
          <a:xfrm>
            <a:off x="360000" y="534960"/>
            <a:ext cx="0" cy="6323400"/>
          </a:xfrm>
          <a:prstGeom prst="line">
            <a:avLst/>
          </a:prstGeom>
          <a:ln w="360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26" name="Picture 2" descr="C:\Users\А\Desktop\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6424" y="2636912"/>
            <a:ext cx="2371464" cy="808453"/>
          </a:xfrm>
          <a:prstGeom prst="rect">
            <a:avLst/>
          </a:prstGeom>
          <a:noFill/>
        </p:spPr>
      </p:pic>
      <p:pic>
        <p:nvPicPr>
          <p:cNvPr id="10" name="Picture 2" descr="C:\Users\А\Desktop\РНИМУ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400" y="2636912"/>
            <a:ext cx="864096" cy="86409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>
        <p:pull dir="d"/>
      </p:transition>
    </mc:Choice>
    <mc:Fallback>
      <p:transition spd="slow">
        <p:pull dir="d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6F9D4"/>
            </a:gs>
            <a:gs pos="100000">
              <a:srgbClr val="FF972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Line 1"/>
          <p:cNvSpPr/>
          <p:nvPr/>
        </p:nvSpPr>
        <p:spPr>
          <a:xfrm>
            <a:off x="360000" y="535680"/>
            <a:ext cx="0" cy="6323400"/>
          </a:xfrm>
          <a:prstGeom prst="line">
            <a:avLst/>
          </a:prstGeom>
          <a:ln w="360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0" name="TextShape 2"/>
          <p:cNvSpPr txBox="1"/>
          <p:nvPr/>
        </p:nvSpPr>
        <p:spPr>
          <a:xfrm>
            <a:off x="609120" y="129240"/>
            <a:ext cx="847728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 b="0" i="1" strike="noStrike" spc="-1">
                <a:solidFill>
                  <a:srgbClr val="000000"/>
                </a:solidFill>
                <a:latin typeface="Roboto"/>
                <a:ea typeface="Arial"/>
              </a:rPr>
              <a:t>Ожидаемые</a:t>
            </a:r>
            <a:r>
              <a:rPr lang="en-US" sz="4400" b="0" i="1" strike="noStrike" spc="-1">
                <a:solidFill>
                  <a:srgbClr val="000000"/>
                </a:solidFill>
                <a:latin typeface="Roboto"/>
                <a:ea typeface="Arial"/>
              </a:rPr>
              <a:t> </a:t>
            </a:r>
            <a:r>
              <a:rPr lang="en-US" sz="4800" b="0" i="1" strike="noStrike" spc="-1">
                <a:solidFill>
                  <a:srgbClr val="000000"/>
                </a:solidFill>
                <a:latin typeface="Roboto"/>
                <a:ea typeface="Arial"/>
              </a:rPr>
              <a:t>результаты</a:t>
            </a:r>
            <a:endParaRPr lang="en-US" sz="4800" b="0" strike="noStrike" spc="-1">
              <a:latin typeface="Arial"/>
            </a:endParaRPr>
          </a:p>
        </p:txBody>
      </p:sp>
      <p:sp>
        <p:nvSpPr>
          <p:cNvPr id="231" name="TextShape 3"/>
          <p:cNvSpPr txBox="1"/>
          <p:nvPr/>
        </p:nvSpPr>
        <p:spPr>
          <a:xfrm>
            <a:off x="669240" y="1601280"/>
            <a:ext cx="10972440" cy="8048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3200" b="0" strike="noStrike" spc="-1" dirty="0" smtClean="0">
              <a:latin typeface="Roboto"/>
            </a:endParaRPr>
          </a:p>
          <a:p>
            <a:r>
              <a:rPr lang="en-US" sz="3200" b="0" strike="noStrike" spc="-1" dirty="0" err="1" smtClean="0">
                <a:latin typeface="Roboto"/>
              </a:rPr>
              <a:t>Качественные</a:t>
            </a:r>
            <a:r>
              <a:rPr lang="en-US" sz="3200" b="0" strike="noStrike" spc="-1" dirty="0" smtClean="0">
                <a:latin typeface="Roboto"/>
              </a:rPr>
              <a:t> </a:t>
            </a:r>
            <a:r>
              <a:rPr lang="en-US" sz="3200" b="0" strike="noStrike" spc="-1" dirty="0" err="1">
                <a:latin typeface="Roboto"/>
              </a:rPr>
              <a:t>результаты</a:t>
            </a:r>
            <a:endParaRPr lang="en-US" sz="3200" b="0" strike="noStrike" spc="-1" dirty="0">
              <a:latin typeface="Arial"/>
            </a:endParaRPr>
          </a:p>
          <a:p>
            <a:endParaRPr lang="en-US" sz="3200" b="0" strike="noStrike" spc="-1" dirty="0">
              <a:latin typeface="Arial"/>
            </a:endParaRPr>
          </a:p>
          <a:p>
            <a:pPr marL="216000" indent="-216000">
              <a:spcBef>
                <a:spcPts val="12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 err="1">
                <a:latin typeface="Arial"/>
              </a:rPr>
              <a:t>Повышение</a:t>
            </a:r>
            <a:r>
              <a:rPr lang="en-US" sz="2800" b="0" strike="noStrike" spc="-1" dirty="0">
                <a:latin typeface="Arial"/>
              </a:rPr>
              <a:t> </a:t>
            </a:r>
            <a:r>
              <a:rPr lang="en-US" sz="2800" b="0" strike="noStrike" spc="-1" dirty="0" err="1">
                <a:latin typeface="Arial"/>
              </a:rPr>
              <a:t>качества</a:t>
            </a:r>
            <a:r>
              <a:rPr lang="en-US" sz="2800" b="0" strike="noStrike" spc="-1" dirty="0">
                <a:latin typeface="Arial"/>
              </a:rPr>
              <a:t> </a:t>
            </a:r>
            <a:r>
              <a:rPr lang="en-US" sz="2800" b="0" strike="noStrike" spc="-1" dirty="0" err="1">
                <a:latin typeface="Arial"/>
              </a:rPr>
              <a:t>пребывания</a:t>
            </a:r>
            <a:r>
              <a:rPr lang="en-US" sz="2800" b="0" strike="noStrike" spc="-1" dirty="0">
                <a:latin typeface="Arial"/>
              </a:rPr>
              <a:t> </a:t>
            </a:r>
            <a:r>
              <a:rPr lang="en-US" sz="2800" b="0" strike="noStrike" spc="-1" dirty="0" err="1">
                <a:latin typeface="Arial"/>
              </a:rPr>
              <a:t>пациентов</a:t>
            </a:r>
            <a:r>
              <a:rPr lang="en-US" sz="2800" b="0" strike="noStrike" spc="-1" dirty="0">
                <a:latin typeface="Arial"/>
              </a:rPr>
              <a:t> </a:t>
            </a:r>
            <a:r>
              <a:rPr lang="en-US" sz="2800" b="0" strike="noStrike" spc="-1" dirty="0" err="1">
                <a:latin typeface="Arial"/>
              </a:rPr>
              <a:t>во</a:t>
            </a:r>
            <a:r>
              <a:rPr lang="en-US" sz="2800" b="0" strike="noStrike" spc="-1" dirty="0">
                <a:latin typeface="Arial"/>
              </a:rPr>
              <a:t> </a:t>
            </a:r>
            <a:r>
              <a:rPr lang="en-US" sz="2800" b="0" strike="noStrike" spc="-1" dirty="0" err="1">
                <a:latin typeface="Arial"/>
              </a:rPr>
              <a:t>время</a:t>
            </a:r>
            <a:r>
              <a:rPr lang="en-US" sz="2800" b="0" strike="noStrike" spc="-1" dirty="0">
                <a:latin typeface="Arial"/>
              </a:rPr>
              <a:t> </a:t>
            </a:r>
            <a:r>
              <a:rPr lang="en-US" sz="2800" b="0" strike="noStrike" spc="-1" dirty="0" err="1">
                <a:latin typeface="Arial"/>
              </a:rPr>
              <a:t>длительного</a:t>
            </a:r>
            <a:r>
              <a:rPr lang="en-US" sz="2800" b="0" strike="noStrike" spc="-1" dirty="0">
                <a:latin typeface="Arial"/>
              </a:rPr>
              <a:t> </a:t>
            </a:r>
            <a:r>
              <a:rPr lang="en-US" sz="2800" b="0" strike="noStrike" spc="-1" dirty="0" err="1">
                <a:latin typeface="Arial"/>
              </a:rPr>
              <a:t>лечения</a:t>
            </a:r>
            <a:r>
              <a:rPr lang="en-US" sz="2800" b="0" strike="noStrike" spc="-1" dirty="0" smtClean="0">
                <a:latin typeface="Arial"/>
              </a:rPr>
              <a:t>;</a:t>
            </a:r>
            <a:endParaRPr lang="en-US" sz="2800" b="0" strike="noStrike" spc="-1" dirty="0">
              <a:latin typeface="Arial"/>
            </a:endParaRPr>
          </a:p>
          <a:p>
            <a:pPr marL="216000" indent="-216000">
              <a:spcBef>
                <a:spcPts val="12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 err="1" smtClean="0">
                <a:latin typeface="Arial"/>
              </a:rPr>
              <a:t>Улучшение</a:t>
            </a:r>
            <a:r>
              <a:rPr lang="en-US" sz="2800" b="0" strike="noStrike" spc="-1" dirty="0" smtClean="0">
                <a:latin typeface="Arial"/>
              </a:rPr>
              <a:t> </a:t>
            </a:r>
            <a:r>
              <a:rPr lang="en-US" sz="2800" b="0" strike="noStrike" spc="-1" dirty="0" err="1">
                <a:latin typeface="Arial"/>
              </a:rPr>
              <a:t>профессиональных</a:t>
            </a:r>
            <a:r>
              <a:rPr lang="en-US" sz="2800" b="0" strike="noStrike" spc="-1" dirty="0">
                <a:latin typeface="Arial"/>
              </a:rPr>
              <a:t> и </a:t>
            </a:r>
            <a:r>
              <a:rPr lang="en-US" sz="2800" b="0" strike="noStrike" spc="-1" dirty="0" err="1">
                <a:latin typeface="Arial"/>
              </a:rPr>
              <a:t>надпрофессиональных</a:t>
            </a:r>
            <a:r>
              <a:rPr lang="en-US" sz="2800" b="0" strike="noStrike" spc="-1" dirty="0">
                <a:latin typeface="Arial"/>
              </a:rPr>
              <a:t> </a:t>
            </a:r>
            <a:r>
              <a:rPr lang="en-US" sz="2800" b="0" strike="noStrike" spc="-1" dirty="0" err="1">
                <a:latin typeface="Arial"/>
              </a:rPr>
              <a:t>навыков</a:t>
            </a:r>
            <a:r>
              <a:rPr lang="en-US" sz="2800" b="0" strike="noStrike" spc="-1" dirty="0">
                <a:latin typeface="Arial"/>
              </a:rPr>
              <a:t> </a:t>
            </a:r>
            <a:r>
              <a:rPr lang="en-US" sz="2800" b="0" strike="noStrike" spc="-1" dirty="0" err="1">
                <a:latin typeface="Arial"/>
              </a:rPr>
              <a:t>добровольцев</a:t>
            </a:r>
            <a:r>
              <a:rPr lang="en-US" sz="2800" b="0" strike="noStrike" spc="-1" dirty="0">
                <a:latin typeface="Arial"/>
              </a:rPr>
              <a:t> в </a:t>
            </a:r>
            <a:r>
              <a:rPr lang="en-US" sz="2800" b="0" strike="noStrike" spc="-1" dirty="0" err="1">
                <a:latin typeface="Arial"/>
              </a:rPr>
              <a:t>сфере</a:t>
            </a:r>
            <a:r>
              <a:rPr lang="en-US" sz="2800" b="0" strike="noStrike" spc="-1" dirty="0">
                <a:latin typeface="Arial"/>
              </a:rPr>
              <a:t> </a:t>
            </a:r>
            <a:r>
              <a:rPr lang="en-US" sz="2800" b="0" strike="noStrike" spc="-1" dirty="0" err="1">
                <a:latin typeface="Arial"/>
              </a:rPr>
              <a:t>здравоохранения</a:t>
            </a:r>
            <a:r>
              <a:rPr lang="en-US" sz="2800" b="0" strike="noStrike" spc="-1" dirty="0" smtClean="0">
                <a:latin typeface="Arial"/>
              </a:rPr>
              <a:t>;</a:t>
            </a:r>
            <a:endParaRPr lang="en-US" sz="2800" b="0" strike="noStrike" spc="-1" dirty="0">
              <a:latin typeface="Arial"/>
            </a:endParaRPr>
          </a:p>
          <a:p>
            <a:pPr marL="216000" indent="-216000">
              <a:lnSpc>
                <a:spcPct val="150000"/>
              </a:lnSpc>
              <a:spcBef>
                <a:spcPts val="12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 err="1" smtClean="0">
                <a:latin typeface="Arial"/>
              </a:rPr>
              <a:t>Популяризация</a:t>
            </a:r>
            <a:r>
              <a:rPr lang="en-US" sz="2800" b="0" strike="noStrike" spc="-1" dirty="0" smtClean="0">
                <a:latin typeface="Arial"/>
              </a:rPr>
              <a:t> </a:t>
            </a:r>
            <a:r>
              <a:rPr lang="en-US" sz="2800" b="0" strike="noStrike" spc="-1" dirty="0" err="1">
                <a:latin typeface="Arial"/>
              </a:rPr>
              <a:t>идей</a:t>
            </a:r>
            <a:r>
              <a:rPr lang="en-US" sz="2800" b="0" strike="noStrike" spc="-1" dirty="0">
                <a:latin typeface="Arial"/>
              </a:rPr>
              <a:t> </a:t>
            </a:r>
            <a:r>
              <a:rPr lang="en-US" sz="2800" b="0" strike="noStrike" spc="-1" dirty="0" err="1">
                <a:latin typeface="Arial"/>
              </a:rPr>
              <a:t>добровольчества</a:t>
            </a:r>
            <a:r>
              <a:rPr lang="en-US" sz="2800" b="0" strike="noStrike" spc="-1" dirty="0">
                <a:latin typeface="Arial"/>
              </a:rPr>
              <a:t> в </a:t>
            </a:r>
            <a:r>
              <a:rPr lang="en-US" sz="2800" b="0" strike="noStrike" spc="-1" dirty="0" err="1">
                <a:latin typeface="Arial"/>
              </a:rPr>
              <a:t>студенческой</a:t>
            </a:r>
            <a:r>
              <a:rPr lang="en-US" sz="2800" b="0" strike="noStrike" spc="-1" dirty="0">
                <a:latin typeface="Arial"/>
              </a:rPr>
              <a:t> </a:t>
            </a:r>
            <a:r>
              <a:rPr lang="en-US" sz="2800" b="0" strike="noStrike" spc="-1" dirty="0" err="1">
                <a:latin typeface="Arial"/>
              </a:rPr>
              <a:t>среде</a:t>
            </a:r>
            <a:r>
              <a:rPr lang="en-US" sz="2800" b="0" strike="noStrike" spc="-1" dirty="0" smtClean="0">
                <a:latin typeface="Arial"/>
              </a:rPr>
              <a:t>;</a:t>
            </a:r>
            <a:endParaRPr lang="en-US" sz="2800" b="0" strike="noStrike" spc="-1" dirty="0">
              <a:latin typeface="Arial"/>
            </a:endParaRPr>
          </a:p>
          <a:p>
            <a:pPr marL="216000" indent="-216000">
              <a:lnSpc>
                <a:spcPct val="150000"/>
              </a:lnSpc>
              <a:spcBef>
                <a:spcPts val="12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 err="1" smtClean="0">
                <a:latin typeface="Arial"/>
              </a:rPr>
              <a:t>Повышение</a:t>
            </a:r>
            <a:r>
              <a:rPr lang="en-US" sz="2800" b="0" strike="noStrike" spc="-1" dirty="0" smtClean="0">
                <a:latin typeface="Arial"/>
              </a:rPr>
              <a:t> </a:t>
            </a:r>
            <a:r>
              <a:rPr lang="en-US" sz="2800" b="0" strike="noStrike" spc="-1" dirty="0" err="1">
                <a:latin typeface="Arial"/>
              </a:rPr>
              <a:t>престижа</a:t>
            </a:r>
            <a:r>
              <a:rPr lang="en-US" sz="2800" b="0" strike="noStrike" spc="-1" dirty="0">
                <a:latin typeface="Arial"/>
              </a:rPr>
              <a:t> </a:t>
            </a:r>
            <a:r>
              <a:rPr lang="en-US" sz="2800" b="0" strike="noStrike" spc="-1" dirty="0" err="1">
                <a:latin typeface="Arial"/>
              </a:rPr>
              <a:t>Университета</a:t>
            </a:r>
            <a:r>
              <a:rPr lang="en-US" sz="2800" b="0" strike="noStrike" spc="-1" dirty="0">
                <a:latin typeface="Arial"/>
              </a:rPr>
              <a:t> и </a:t>
            </a:r>
            <a:r>
              <a:rPr lang="en-US" sz="2800" b="0" strike="noStrike" spc="-1" dirty="0" err="1">
                <a:latin typeface="Arial"/>
              </a:rPr>
              <a:t>Волонтерского</a:t>
            </a:r>
            <a:r>
              <a:rPr lang="en-US" sz="2800" b="0" strike="noStrike" spc="-1" dirty="0">
                <a:latin typeface="Arial"/>
              </a:rPr>
              <a:t> </a:t>
            </a:r>
            <a:r>
              <a:rPr lang="en-US" sz="2800" b="0" strike="noStrike" spc="-1" dirty="0" err="1">
                <a:latin typeface="Arial"/>
              </a:rPr>
              <a:t>центра</a:t>
            </a:r>
            <a:r>
              <a:rPr lang="en-US" sz="2800" b="0" strike="noStrike" spc="-1" dirty="0">
                <a:latin typeface="Arial"/>
              </a:rPr>
              <a:t>.</a:t>
            </a:r>
          </a:p>
          <a:p>
            <a:endParaRPr lang="en-US" sz="2800" b="0" strike="noStrike" spc="-1" dirty="0">
              <a:latin typeface="Arial"/>
            </a:endParaRPr>
          </a:p>
          <a:p>
            <a:endParaRPr lang="en-US" sz="2800" b="0" strike="noStrike" spc="-1" dirty="0">
              <a:latin typeface="Arial"/>
            </a:endParaRPr>
          </a:p>
          <a:p>
            <a:endParaRPr lang="en-US" sz="2800" b="0" strike="noStrike" spc="-1" dirty="0">
              <a:latin typeface="Arial"/>
            </a:endParaRPr>
          </a:p>
          <a:p>
            <a:endParaRPr lang="en-US" sz="2800" b="0" strike="noStrike" spc="-1" dirty="0">
              <a:latin typeface="Arial"/>
            </a:endParaRPr>
          </a:p>
          <a:p>
            <a:endParaRPr lang="en-US" sz="2800" b="0" strike="noStrike" spc="-1" dirty="0">
              <a:latin typeface="Arial"/>
            </a:endParaRPr>
          </a:p>
          <a:p>
            <a:endParaRPr lang="en-US" sz="2800" b="0" strike="noStrike" spc="-1" dirty="0">
              <a:latin typeface="Arial"/>
            </a:endParaRPr>
          </a:p>
          <a:p>
            <a:endParaRPr lang="en-US" sz="2800" b="0" strike="noStrike" spc="-1" dirty="0">
              <a:latin typeface="Arial"/>
            </a:endParaRPr>
          </a:p>
          <a:p>
            <a:endParaRPr lang="en-US" sz="2800" b="0" strike="noStrike" spc="-1" dirty="0">
              <a:latin typeface="Arial"/>
            </a:endParaRPr>
          </a:p>
          <a:p>
            <a:endParaRPr lang="en-US" sz="2800" b="0" strike="noStrike" spc="-1" dirty="0">
              <a:latin typeface="Arial"/>
            </a:endParaRPr>
          </a:p>
        </p:txBody>
      </p:sp>
      <p:pic>
        <p:nvPicPr>
          <p:cNvPr id="9" name="Picture 2" descr="C:\Users\А\Desktop\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41159" y="267194"/>
            <a:ext cx="2515481" cy="857550"/>
          </a:xfrm>
          <a:prstGeom prst="rect">
            <a:avLst/>
          </a:prstGeom>
          <a:noFill/>
        </p:spPr>
      </p:pic>
      <p:pic>
        <p:nvPicPr>
          <p:cNvPr id="10" name="Picture 2" descr="C:\Users\А\Desktop\РНИМУ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64552" y="5805264"/>
            <a:ext cx="864096" cy="86409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>
        <p:pull dir="d"/>
      </p:transition>
    </mc:Choice>
    <mc:Fallback>
      <p:transition spd="slow">
        <p:pull dir="d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6F9D4"/>
            </a:gs>
            <a:gs pos="100000">
              <a:srgbClr val="FF972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"/>
          <p:cNvSpPr/>
          <p:nvPr/>
        </p:nvSpPr>
        <p:spPr>
          <a:xfrm>
            <a:off x="1620720" y="4467600"/>
            <a:ext cx="3978360" cy="39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u="sng" strike="noStrike" spc="-1">
                <a:solidFill>
                  <a:srgbClr val="000000"/>
                </a:solidFill>
                <a:uFillTx/>
                <a:latin typeface="Calibri"/>
                <a:ea typeface="Calibri"/>
                <a:hlinkClick r:id="rId2"/>
              </a:rPr>
              <a:t>https://vk.com/volrnimu</a:t>
            </a:r>
            <a:r>
              <a:rPr lang="en-US" sz="2000" b="0" strike="noStrike" spc="-1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234" name="CustomShape 2"/>
          <p:cNvSpPr/>
          <p:nvPr/>
        </p:nvSpPr>
        <p:spPr>
          <a:xfrm>
            <a:off x="1606320" y="5221080"/>
            <a:ext cx="4890960" cy="39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u="sng" strike="noStrike" spc="-1">
                <a:solidFill>
                  <a:srgbClr val="000000"/>
                </a:solidFill>
                <a:uFillTx/>
                <a:latin typeface="Calibri"/>
                <a:ea typeface="Calibri"/>
                <a:hlinkClick r:id="rId3"/>
              </a:rPr>
              <a:t>https://www.instagram.com/vol_rnimu/</a:t>
            </a:r>
            <a:r>
              <a:rPr lang="en-US" sz="2000" b="1" strike="noStrike" spc="-1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US" sz="2000" b="0" strike="noStrike" spc="-1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235" name="CustomShape 3"/>
          <p:cNvSpPr/>
          <p:nvPr/>
        </p:nvSpPr>
        <p:spPr>
          <a:xfrm>
            <a:off x="1586520" y="5916960"/>
            <a:ext cx="5271840" cy="39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u="sng" strike="noStrike" spc="-1">
                <a:solidFill>
                  <a:srgbClr val="000000"/>
                </a:solidFill>
                <a:uFillTx/>
                <a:latin typeface="Calibri"/>
                <a:ea typeface="Calibri"/>
                <a:hlinkClick r:id="rId4"/>
              </a:rPr>
              <a:t>https://studentsrnrmu.tilda .ws/volcentr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236" name="Google Shape;202;p11"/>
          <p:cNvPicPr/>
          <p:nvPr/>
        </p:nvPicPr>
        <p:blipFill>
          <a:blip r:embed="rId5" cstate="print"/>
          <a:stretch/>
        </p:blipFill>
        <p:spPr>
          <a:xfrm>
            <a:off x="6858360" y="5090760"/>
            <a:ext cx="1222920" cy="1222920"/>
          </a:xfrm>
          <a:prstGeom prst="rect">
            <a:avLst/>
          </a:prstGeom>
          <a:ln>
            <a:noFill/>
          </a:ln>
        </p:spPr>
      </p:pic>
      <p:sp>
        <p:nvSpPr>
          <p:cNvPr id="237" name="CustomShape 4"/>
          <p:cNvSpPr/>
          <p:nvPr/>
        </p:nvSpPr>
        <p:spPr>
          <a:xfrm>
            <a:off x="524880" y="476672"/>
            <a:ext cx="11526840" cy="101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800" b="0" i="1" strike="noStrike" spc="-1" dirty="0">
                <a:solidFill>
                  <a:srgbClr val="000000"/>
                </a:solidFill>
                <a:latin typeface="Roboto"/>
                <a:ea typeface="Arial"/>
              </a:rPr>
              <a:t>«</a:t>
            </a:r>
            <a:r>
              <a:rPr lang="en-US" sz="4800" b="0" i="1" strike="noStrike" spc="-1" dirty="0" err="1">
                <a:solidFill>
                  <a:srgbClr val="000000"/>
                </a:solidFill>
                <a:latin typeface="Roboto"/>
                <a:ea typeface="Arial"/>
              </a:rPr>
              <a:t>Чтобы</a:t>
            </a:r>
            <a:r>
              <a:rPr lang="en-US" sz="4800" b="0" i="1" strike="noStrike" spc="-1" dirty="0">
                <a:solidFill>
                  <a:srgbClr val="000000"/>
                </a:solidFill>
                <a:latin typeface="Roboto"/>
                <a:ea typeface="Arial"/>
              </a:rPr>
              <a:t> </a:t>
            </a:r>
            <a:r>
              <a:rPr lang="en-US" sz="4800" b="0" i="1" strike="noStrike" spc="-1" dirty="0" err="1">
                <a:solidFill>
                  <a:srgbClr val="000000"/>
                </a:solidFill>
                <a:latin typeface="Roboto"/>
                <a:ea typeface="Arial"/>
              </a:rPr>
              <a:t>поверить</a:t>
            </a:r>
            <a:r>
              <a:rPr lang="en-US" sz="4800" b="0" i="1" strike="noStrike" spc="-1" dirty="0">
                <a:solidFill>
                  <a:srgbClr val="000000"/>
                </a:solidFill>
                <a:latin typeface="Roboto"/>
                <a:ea typeface="Arial"/>
              </a:rPr>
              <a:t> в </a:t>
            </a:r>
            <a:r>
              <a:rPr lang="en-US" sz="4800" b="0" i="1" strike="noStrike" spc="-1" dirty="0" err="1">
                <a:solidFill>
                  <a:srgbClr val="000000"/>
                </a:solidFill>
                <a:latin typeface="Roboto"/>
                <a:ea typeface="Arial"/>
              </a:rPr>
              <a:t>добро</a:t>
            </a:r>
            <a:r>
              <a:rPr lang="en-US" sz="4800" b="0" i="1" strike="noStrike" spc="-1" dirty="0">
                <a:solidFill>
                  <a:srgbClr val="000000"/>
                </a:solidFill>
                <a:latin typeface="Roboto"/>
                <a:ea typeface="Arial"/>
              </a:rPr>
              <a:t>, </a:t>
            </a:r>
            <a:r>
              <a:rPr lang="en-US" sz="4800" b="0" i="1" strike="noStrike" spc="-1" dirty="0" err="1">
                <a:solidFill>
                  <a:srgbClr val="000000"/>
                </a:solidFill>
                <a:latin typeface="Roboto"/>
                <a:ea typeface="Arial"/>
              </a:rPr>
              <a:t>нужно</a:t>
            </a:r>
            <a:r>
              <a:rPr lang="en-US" sz="4800" b="0" i="1" strike="noStrike" spc="-1" dirty="0">
                <a:solidFill>
                  <a:srgbClr val="000000"/>
                </a:solidFill>
                <a:latin typeface="Roboto"/>
                <a:ea typeface="Arial"/>
              </a:rPr>
              <a:t> </a:t>
            </a:r>
            <a:r>
              <a:rPr dirty="0"/>
              <a:t/>
            </a:r>
            <a:br>
              <a:rPr dirty="0"/>
            </a:br>
            <a:r>
              <a:rPr lang="en-US" sz="4800" b="0" i="1" strike="noStrike" spc="-1" dirty="0" err="1">
                <a:solidFill>
                  <a:srgbClr val="000000"/>
                </a:solidFill>
                <a:latin typeface="Roboto"/>
                <a:ea typeface="Arial"/>
              </a:rPr>
              <a:t>сначала</a:t>
            </a:r>
            <a:r>
              <a:rPr lang="en-US" sz="4800" b="0" i="1" strike="noStrike" spc="-1" dirty="0">
                <a:solidFill>
                  <a:srgbClr val="000000"/>
                </a:solidFill>
                <a:latin typeface="Roboto"/>
                <a:ea typeface="Arial"/>
              </a:rPr>
              <a:t> </a:t>
            </a:r>
            <a:r>
              <a:rPr lang="en-US" sz="4800" b="0" i="1" strike="noStrike" spc="-1" dirty="0" err="1">
                <a:solidFill>
                  <a:srgbClr val="000000"/>
                </a:solidFill>
                <a:latin typeface="Roboto"/>
                <a:ea typeface="Arial"/>
              </a:rPr>
              <a:t>делать</a:t>
            </a:r>
            <a:r>
              <a:rPr lang="en-US" sz="4800" b="0" i="1" strike="noStrike" spc="-1" dirty="0">
                <a:solidFill>
                  <a:srgbClr val="000000"/>
                </a:solidFill>
                <a:latin typeface="Roboto"/>
                <a:ea typeface="Arial"/>
              </a:rPr>
              <a:t> </a:t>
            </a:r>
            <a:r>
              <a:rPr lang="en-US" sz="4800" b="0" i="1" strike="noStrike" spc="-1" dirty="0" err="1">
                <a:solidFill>
                  <a:srgbClr val="000000"/>
                </a:solidFill>
                <a:latin typeface="Roboto"/>
                <a:ea typeface="Arial"/>
              </a:rPr>
              <a:t>его</a:t>
            </a:r>
            <a:r>
              <a:rPr lang="en-US" sz="4800" b="0" i="1" strike="noStrike" spc="-1" dirty="0">
                <a:solidFill>
                  <a:srgbClr val="000000"/>
                </a:solidFill>
                <a:latin typeface="Roboto"/>
                <a:ea typeface="Arial"/>
              </a:rPr>
              <a:t>»    </a:t>
            </a:r>
            <a:endParaRPr lang="en-US" sz="4800" b="0" i="1" strike="noStrike" spc="-1" dirty="0">
              <a:latin typeface="Roboto"/>
            </a:endParaRPr>
          </a:p>
          <a:p>
            <a:pPr>
              <a:lnSpc>
                <a:spcPct val="100000"/>
              </a:lnSpc>
            </a:pPr>
            <a:endParaRPr lang="en-US" sz="4800" b="0" i="1" strike="noStrike" spc="-1" dirty="0">
              <a:latin typeface="Roboto"/>
            </a:endParaRPr>
          </a:p>
          <a:p>
            <a:pPr>
              <a:lnSpc>
                <a:spcPct val="100000"/>
              </a:lnSpc>
            </a:pPr>
            <a:r>
              <a:rPr lang="en-US" sz="4800" b="0" i="1" strike="noStrike" spc="-1" dirty="0">
                <a:solidFill>
                  <a:srgbClr val="000000"/>
                </a:solidFill>
                <a:latin typeface="Roboto"/>
                <a:ea typeface="Arial"/>
              </a:rPr>
              <a:t>Л.Н. </a:t>
            </a:r>
            <a:r>
              <a:rPr lang="en-US" sz="4800" b="0" i="1" strike="noStrike" spc="-1" dirty="0" err="1">
                <a:solidFill>
                  <a:srgbClr val="000000"/>
                </a:solidFill>
                <a:latin typeface="Roboto"/>
                <a:ea typeface="Arial"/>
              </a:rPr>
              <a:t>Толстой</a:t>
            </a:r>
            <a:r>
              <a:rPr lang="en-US" sz="4800" b="0" i="1" strike="noStrike" spc="-1" dirty="0">
                <a:solidFill>
                  <a:srgbClr val="000000"/>
                </a:solidFill>
                <a:latin typeface="Roboto"/>
                <a:ea typeface="Arial"/>
              </a:rPr>
              <a:t> </a:t>
            </a:r>
            <a:endParaRPr lang="en-US" sz="4800" b="0" i="1" strike="noStrike" spc="-1" dirty="0">
              <a:latin typeface="Roboto"/>
            </a:endParaRPr>
          </a:p>
          <a:p>
            <a:pPr>
              <a:lnSpc>
                <a:spcPct val="100000"/>
              </a:lnSpc>
            </a:pPr>
            <a:endParaRPr lang="en-US" sz="4800" b="0" i="1" strike="noStrike" spc="-1" dirty="0">
              <a:latin typeface="Roboto"/>
            </a:endParaRPr>
          </a:p>
          <a:p>
            <a:pPr>
              <a:lnSpc>
                <a:spcPct val="100000"/>
              </a:lnSpc>
            </a:pPr>
            <a:r>
              <a:rPr lang="en-US" sz="4800" b="0" i="1" strike="noStrike" spc="-1" dirty="0">
                <a:solidFill>
                  <a:srgbClr val="000000"/>
                </a:solidFill>
                <a:latin typeface="Roboto"/>
                <a:ea typeface="Arial"/>
              </a:rPr>
              <a:t>                                        </a:t>
            </a:r>
            <a:endParaRPr lang="en-US" sz="4800" b="0" i="1" strike="noStrike" spc="-1" dirty="0">
              <a:latin typeface="Roboto"/>
            </a:endParaRPr>
          </a:p>
        </p:txBody>
      </p:sp>
      <p:sp>
        <p:nvSpPr>
          <p:cNvPr id="238" name="Line 5"/>
          <p:cNvSpPr/>
          <p:nvPr/>
        </p:nvSpPr>
        <p:spPr>
          <a:xfrm>
            <a:off x="360000" y="536040"/>
            <a:ext cx="0" cy="6323400"/>
          </a:xfrm>
          <a:prstGeom prst="line">
            <a:avLst/>
          </a:prstGeom>
          <a:ln w="360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39" name="Рисунок 238"/>
          <p:cNvPicPr/>
          <p:nvPr/>
        </p:nvPicPr>
        <p:blipFill>
          <a:blip r:embed="rId6" cstate="print"/>
          <a:stretch/>
        </p:blipFill>
        <p:spPr>
          <a:xfrm>
            <a:off x="8802720" y="3669840"/>
            <a:ext cx="2837880" cy="2837880"/>
          </a:xfrm>
          <a:prstGeom prst="rect">
            <a:avLst/>
          </a:prstGeom>
          <a:ln>
            <a:noFill/>
          </a:ln>
        </p:spPr>
      </p:pic>
      <p:pic>
        <p:nvPicPr>
          <p:cNvPr id="240" name="Рисунок 239"/>
          <p:cNvPicPr/>
          <p:nvPr/>
        </p:nvPicPr>
        <p:blipFill>
          <a:blip r:embed="rId7" cstate="print"/>
          <a:stretch/>
        </p:blipFill>
        <p:spPr>
          <a:xfrm>
            <a:off x="734400" y="4222440"/>
            <a:ext cx="685440" cy="685440"/>
          </a:xfrm>
          <a:prstGeom prst="rect">
            <a:avLst/>
          </a:prstGeom>
          <a:ln>
            <a:noFill/>
          </a:ln>
        </p:spPr>
      </p:pic>
      <p:pic>
        <p:nvPicPr>
          <p:cNvPr id="241" name="Рисунок 240"/>
          <p:cNvPicPr/>
          <p:nvPr/>
        </p:nvPicPr>
        <p:blipFill>
          <a:blip r:embed="rId8" cstate="print"/>
          <a:stretch/>
        </p:blipFill>
        <p:spPr>
          <a:xfrm>
            <a:off x="710280" y="5793480"/>
            <a:ext cx="685440" cy="685440"/>
          </a:xfrm>
          <a:prstGeom prst="rect">
            <a:avLst/>
          </a:prstGeom>
          <a:ln>
            <a:noFill/>
          </a:ln>
        </p:spPr>
      </p:pic>
      <p:pic>
        <p:nvPicPr>
          <p:cNvPr id="242" name="Рисунок 241"/>
          <p:cNvPicPr/>
          <p:nvPr/>
        </p:nvPicPr>
        <p:blipFill>
          <a:blip r:embed="rId9" cstate="print"/>
          <a:stretch/>
        </p:blipFill>
        <p:spPr>
          <a:xfrm>
            <a:off x="721800" y="4981320"/>
            <a:ext cx="694080" cy="69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>
        <p:pull dir="d"/>
      </p:transition>
    </mc:Choice>
    <mc:Fallback>
      <p:transition spd="slow">
        <p:pull dir="d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6F9D4"/>
            </a:gs>
            <a:gs pos="100000">
              <a:srgbClr val="FF972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Line 1"/>
          <p:cNvSpPr/>
          <p:nvPr/>
        </p:nvSpPr>
        <p:spPr>
          <a:xfrm>
            <a:off x="360000" y="536040"/>
            <a:ext cx="0" cy="6323400"/>
          </a:xfrm>
          <a:prstGeom prst="line">
            <a:avLst/>
          </a:prstGeom>
          <a:ln w="360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44" name="Google Shape;194;p11_0"/>
          <p:cNvPicPr/>
          <p:nvPr/>
        </p:nvPicPr>
        <p:blipFill>
          <a:blip r:embed="rId2" cstate="print"/>
          <a:stretch/>
        </p:blipFill>
        <p:spPr>
          <a:xfrm>
            <a:off x="651240" y="1607040"/>
            <a:ext cx="7520040" cy="4980240"/>
          </a:xfrm>
          <a:prstGeom prst="rect">
            <a:avLst/>
          </a:prstGeom>
          <a:ln>
            <a:noFill/>
          </a:ln>
        </p:spPr>
      </p:pic>
      <p:sp>
        <p:nvSpPr>
          <p:cNvPr id="245" name="TextShape 2"/>
          <p:cNvSpPr txBox="1"/>
          <p:nvPr/>
        </p:nvSpPr>
        <p:spPr>
          <a:xfrm>
            <a:off x="609480" y="30924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7200" b="0" i="1" strike="noStrike" spc="-1">
                <a:latin typeface="Roboto"/>
              </a:rPr>
              <a:t>Спасибо за внимание</a:t>
            </a:r>
            <a:endParaRPr lang="en-US" sz="7200" b="0" strike="noStrike" spc="-1">
              <a:latin typeface="Arial"/>
            </a:endParaRPr>
          </a:p>
        </p:txBody>
      </p:sp>
      <p:pic>
        <p:nvPicPr>
          <p:cNvPr id="6" name="Picture 2" descr="C:\Users\А\Desktop\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41159" y="5733256"/>
            <a:ext cx="2515481" cy="8575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>
        <p:pull dir="d"/>
      </p:transition>
    </mc:Choice>
    <mc:Fallback>
      <p:transition spd="slow">
        <p:pull dir="d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6F9D4"/>
            </a:gs>
            <a:gs pos="100000">
              <a:srgbClr val="FF972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Shape 1"/>
          <p:cNvSpPr txBox="1"/>
          <p:nvPr/>
        </p:nvSpPr>
        <p:spPr>
          <a:xfrm>
            <a:off x="609480" y="27324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 b="0" i="1" strike="noStrike" spc="-1">
                <a:solidFill>
                  <a:srgbClr val="000000"/>
                </a:solidFill>
                <a:latin typeface="Roboto"/>
                <a:ea typeface="Arial"/>
              </a:rPr>
              <a:t>Деятельность проекта</a:t>
            </a:r>
            <a:endParaRPr lang="en-US" sz="4800" b="0" strike="noStrike" spc="-1">
              <a:latin typeface="Arial"/>
            </a:endParaRPr>
          </a:p>
        </p:txBody>
      </p:sp>
      <p:sp>
        <p:nvSpPr>
          <p:cNvPr id="182" name="Line 2"/>
          <p:cNvSpPr/>
          <p:nvPr/>
        </p:nvSpPr>
        <p:spPr>
          <a:xfrm>
            <a:off x="360000" y="535680"/>
            <a:ext cx="0" cy="6323400"/>
          </a:xfrm>
          <a:prstGeom prst="line">
            <a:avLst/>
          </a:prstGeom>
          <a:ln w="360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3" name="TextShape 3"/>
          <p:cNvSpPr txBox="1"/>
          <p:nvPr/>
        </p:nvSpPr>
        <p:spPr>
          <a:xfrm>
            <a:off x="609480" y="1669680"/>
            <a:ext cx="10972440" cy="4989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2000" b="0" strike="noStrike" spc="-1" dirty="0" smtClean="0">
              <a:latin typeface="Arial"/>
            </a:endParaRPr>
          </a:p>
          <a:p>
            <a:endParaRPr lang="ru-RU" sz="2000" spc="-1" dirty="0">
              <a:latin typeface="Arial"/>
            </a:endParaRPr>
          </a:p>
          <a:p>
            <a:r>
              <a:rPr lang="en-US" sz="2000" b="0" strike="noStrike" spc="-1" dirty="0" err="1" smtClean="0">
                <a:latin typeface="Arial"/>
              </a:rPr>
              <a:t>Проект</a:t>
            </a:r>
            <a:r>
              <a:rPr lang="en-US" sz="2000" b="0" strike="noStrike" spc="-1" dirty="0" smtClean="0">
                <a:latin typeface="Arial"/>
              </a:rPr>
              <a:t> </a:t>
            </a:r>
            <a:r>
              <a:rPr lang="en-US" sz="2000" b="1" strike="noStrike" spc="-1" dirty="0">
                <a:latin typeface="Arial"/>
              </a:rPr>
              <a:t>«</a:t>
            </a:r>
            <a:r>
              <a:rPr lang="en-US" sz="2000" b="1" strike="noStrike" spc="-1" dirty="0" err="1">
                <a:latin typeface="Arial"/>
              </a:rPr>
              <a:t>Волонтеры</a:t>
            </a:r>
            <a:r>
              <a:rPr lang="en-US" sz="2000" b="1" strike="noStrike" spc="-1" dirty="0">
                <a:latin typeface="Arial"/>
              </a:rPr>
              <a:t> </a:t>
            </a:r>
            <a:r>
              <a:rPr lang="en-US" sz="2000" b="1" strike="noStrike" spc="-1" dirty="0" err="1">
                <a:latin typeface="Arial"/>
              </a:rPr>
              <a:t>добра</a:t>
            </a:r>
            <a:r>
              <a:rPr lang="en-US" sz="2000" b="1" strike="noStrike" spc="-1" dirty="0">
                <a:latin typeface="Arial"/>
              </a:rPr>
              <a:t>»</a:t>
            </a:r>
            <a:r>
              <a:rPr lang="en-US" sz="2000" b="0" strike="noStrike" spc="-1" dirty="0">
                <a:latin typeface="Arial"/>
              </a:rPr>
              <a:t> - </a:t>
            </a:r>
            <a:r>
              <a:rPr lang="en-US" sz="2000" b="0" strike="noStrike" spc="-1" dirty="0" err="1">
                <a:latin typeface="Arial"/>
              </a:rPr>
              <a:t>это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единый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алгоритм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мероприятий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по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социальной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адаптации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пациентов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онкологического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профиля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детских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стационаров</a:t>
            </a:r>
            <a:r>
              <a:rPr lang="en-US" sz="2000" b="0" strike="noStrike" spc="-1" dirty="0">
                <a:latin typeface="Arial"/>
              </a:rPr>
              <a:t>.</a:t>
            </a:r>
          </a:p>
          <a:p>
            <a:r>
              <a:rPr lang="en-US" sz="2000" b="0" strike="noStrike" spc="-1" dirty="0" err="1">
                <a:latin typeface="Arial"/>
              </a:rPr>
              <a:t>Проект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создается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на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базе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реализованного</a:t>
            </a:r>
            <a:r>
              <a:rPr lang="en-US" sz="2000" b="0" strike="noStrike" spc="-1" dirty="0">
                <a:latin typeface="Arial"/>
              </a:rPr>
              <a:t> и </a:t>
            </a:r>
            <a:r>
              <a:rPr lang="en-US" sz="2000" b="0" strike="noStrike" spc="-1" dirty="0" err="1">
                <a:latin typeface="Arial"/>
              </a:rPr>
              <a:t>работающего</a:t>
            </a:r>
            <a:r>
              <a:rPr lang="en-US" sz="2000" b="0" strike="noStrike" spc="-1" dirty="0">
                <a:latin typeface="Arial"/>
              </a:rPr>
              <a:t> в </a:t>
            </a:r>
            <a:r>
              <a:rPr lang="en-US" sz="2000" b="0" strike="noStrike" spc="-1" dirty="0" err="1">
                <a:latin typeface="Arial"/>
              </a:rPr>
              <a:t>течение</a:t>
            </a:r>
            <a:r>
              <a:rPr lang="en-US" sz="2000" b="0" strike="noStrike" spc="-1" dirty="0">
                <a:latin typeface="Arial"/>
              </a:rPr>
              <a:t> 4 </a:t>
            </a:r>
            <a:r>
              <a:rPr lang="en-US" sz="2000" b="0" strike="noStrike" spc="-1" dirty="0" err="1">
                <a:latin typeface="Arial"/>
              </a:rPr>
              <a:t>лет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проекта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1" strike="noStrike" spc="-1" dirty="0">
                <a:latin typeface="Arial"/>
              </a:rPr>
              <a:t>«</a:t>
            </a:r>
            <a:r>
              <a:rPr lang="en-US" sz="2000" b="1" strike="noStrike" spc="-1" dirty="0" err="1">
                <a:latin typeface="Arial"/>
              </a:rPr>
              <a:t>Цветы</a:t>
            </a:r>
            <a:r>
              <a:rPr lang="en-US" sz="2000" b="1" strike="noStrike" spc="-1" dirty="0">
                <a:latin typeface="Arial"/>
              </a:rPr>
              <a:t> </a:t>
            </a:r>
            <a:r>
              <a:rPr lang="en-US" sz="2000" b="1" strike="noStrike" spc="-1" dirty="0" err="1">
                <a:latin typeface="Arial"/>
              </a:rPr>
              <a:t>жизни</a:t>
            </a:r>
            <a:r>
              <a:rPr lang="en-US" sz="2000" b="1" strike="noStrike" spc="-1" dirty="0">
                <a:latin typeface="Arial"/>
              </a:rPr>
              <a:t>»</a:t>
            </a:r>
            <a:r>
              <a:rPr lang="en-US" sz="2000" b="0" strike="noStrike" spc="-1" dirty="0">
                <a:latin typeface="Arial"/>
              </a:rPr>
              <a:t>.</a:t>
            </a:r>
          </a:p>
          <a:p>
            <a:endParaRPr lang="ru-RU" sz="2000" b="0" strike="noStrike" spc="-1" dirty="0" smtClean="0">
              <a:latin typeface="Arial"/>
            </a:endParaRPr>
          </a:p>
          <a:p>
            <a:endParaRPr lang="en-US" sz="2000" b="0" strike="noStrike" spc="-1" dirty="0">
              <a:latin typeface="Arial"/>
            </a:endParaRPr>
          </a:p>
          <a:p>
            <a:r>
              <a:rPr lang="en-US" sz="2000" b="0" strike="noStrike" spc="-1" dirty="0" err="1">
                <a:latin typeface="Arial"/>
              </a:rPr>
              <a:t>За</a:t>
            </a:r>
            <a:r>
              <a:rPr lang="en-US" sz="2000" b="0" strike="noStrike" spc="-1" dirty="0">
                <a:latin typeface="Arial"/>
              </a:rPr>
              <a:t> 4 </a:t>
            </a:r>
            <a:r>
              <a:rPr lang="en-US" sz="2000" b="0" strike="noStrike" spc="-1" dirty="0" err="1">
                <a:latin typeface="Arial"/>
              </a:rPr>
              <a:t>года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работы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проект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1" strike="noStrike" spc="-1" dirty="0">
                <a:latin typeface="Arial"/>
              </a:rPr>
              <a:t>“</a:t>
            </a:r>
            <a:r>
              <a:rPr lang="en-US" sz="2000" b="1" strike="noStrike" spc="-1" dirty="0" err="1">
                <a:latin typeface="Arial"/>
              </a:rPr>
              <a:t>Цветы</a:t>
            </a:r>
            <a:r>
              <a:rPr lang="en-US" sz="2000" b="1" strike="noStrike" spc="-1" dirty="0">
                <a:latin typeface="Arial"/>
              </a:rPr>
              <a:t> </a:t>
            </a:r>
            <a:r>
              <a:rPr lang="en-US" sz="2000" b="1" strike="noStrike" spc="-1" dirty="0" err="1">
                <a:latin typeface="Arial"/>
              </a:rPr>
              <a:t>жизни</a:t>
            </a:r>
            <a:r>
              <a:rPr lang="en-US" sz="2000" b="1" strike="noStrike" spc="-1" dirty="0">
                <a:latin typeface="Arial"/>
              </a:rPr>
              <a:t>”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получил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следующие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результаты</a:t>
            </a:r>
            <a:r>
              <a:rPr lang="en-US" sz="2000" b="0" strike="noStrike" spc="-1" dirty="0" smtClean="0">
                <a:latin typeface="Arial"/>
              </a:rPr>
              <a:t>:</a:t>
            </a:r>
            <a:endParaRPr lang="ru-RU" sz="2000" b="0" strike="noStrike" spc="-1" dirty="0" smtClean="0">
              <a:latin typeface="Arial"/>
            </a:endParaRPr>
          </a:p>
          <a:p>
            <a:endParaRPr lang="ru-RU" sz="2000" b="0" strike="noStrike" spc="-1" dirty="0" smtClean="0">
              <a:latin typeface="Arial"/>
            </a:endParaRPr>
          </a:p>
          <a:p>
            <a:pPr marL="457200" indent="-457200">
              <a:lnSpc>
                <a:spcPct val="150000"/>
              </a:lnSpc>
            </a:pPr>
            <a:r>
              <a:rPr lang="ru-RU" sz="2400" b="1" strike="noStrike" spc="-1" dirty="0" smtClean="0">
                <a:latin typeface="Arial"/>
              </a:rPr>
              <a:t>1419</a:t>
            </a:r>
            <a:r>
              <a:rPr lang="ru-RU" sz="2000" b="0" strike="noStrike" spc="-1" dirty="0" smtClean="0">
                <a:latin typeface="Arial"/>
              </a:rPr>
              <a:t>  </a:t>
            </a:r>
            <a:r>
              <a:rPr lang="en-US" sz="2000" b="0" strike="noStrike" spc="-1" dirty="0" err="1" smtClean="0">
                <a:latin typeface="Arial"/>
              </a:rPr>
              <a:t>часов</a:t>
            </a:r>
            <a:r>
              <a:rPr lang="en-US" sz="2000" b="0" strike="noStrike" spc="-1" dirty="0" smtClean="0">
                <a:latin typeface="Arial"/>
              </a:rPr>
              <a:t> </a:t>
            </a:r>
            <a:r>
              <a:rPr lang="en-US" sz="2000" b="0" strike="noStrike" spc="-1" dirty="0" err="1" smtClean="0">
                <a:latin typeface="Arial"/>
              </a:rPr>
              <a:t>отрабротано</a:t>
            </a:r>
            <a:r>
              <a:rPr lang="en-US" sz="2000" b="0" strike="noStrike" spc="-1" dirty="0" smtClean="0">
                <a:latin typeface="Arial"/>
              </a:rPr>
              <a:t> </a:t>
            </a:r>
            <a:r>
              <a:rPr lang="en-US" sz="2000" b="0" strike="noStrike" spc="-1" dirty="0" err="1" smtClean="0">
                <a:latin typeface="Arial"/>
              </a:rPr>
              <a:t>волонтерами</a:t>
            </a:r>
            <a:r>
              <a:rPr lang="en-US" sz="2000" b="0" strike="noStrike" spc="-1" dirty="0" smtClean="0">
                <a:latin typeface="Arial"/>
              </a:rPr>
              <a:t> в </a:t>
            </a:r>
            <a:r>
              <a:rPr lang="en-US" sz="2000" b="0" strike="noStrike" spc="-1" dirty="0" err="1" smtClean="0">
                <a:latin typeface="Arial"/>
              </a:rPr>
              <a:t>период</a:t>
            </a:r>
            <a:r>
              <a:rPr lang="en-US" sz="2000" b="0" strike="noStrike" spc="-1" dirty="0" smtClean="0">
                <a:latin typeface="Arial"/>
              </a:rPr>
              <a:t> </a:t>
            </a:r>
            <a:r>
              <a:rPr lang="en-US" sz="2000" b="0" strike="noStrike" spc="-1" dirty="0" err="1" smtClean="0">
                <a:latin typeface="Arial"/>
              </a:rPr>
              <a:t>пандемии</a:t>
            </a:r>
            <a:endParaRPr lang="ru-RU" sz="2000" b="0" strike="noStrike" spc="-1" dirty="0" smtClean="0">
              <a:latin typeface="Arial"/>
            </a:endParaRPr>
          </a:p>
          <a:p>
            <a:pPr marL="457200" indent="-457200">
              <a:lnSpc>
                <a:spcPct val="150000"/>
              </a:lnSpc>
            </a:pPr>
            <a:r>
              <a:rPr lang="en-US" sz="2400" b="1" spc="-1" dirty="0"/>
              <a:t>800</a:t>
            </a:r>
            <a:r>
              <a:rPr lang="en-US" sz="2400" spc="-1" dirty="0"/>
              <a:t> </a:t>
            </a:r>
            <a:r>
              <a:rPr lang="en-US" sz="2000" spc="-1" dirty="0"/>
              <a:t>   </a:t>
            </a:r>
            <a:r>
              <a:rPr lang="en-US" sz="2000" spc="-1" dirty="0" err="1"/>
              <a:t>пациентов</a:t>
            </a:r>
            <a:r>
              <a:rPr lang="en-US" sz="2000" spc="-1" dirty="0"/>
              <a:t> </a:t>
            </a:r>
            <a:r>
              <a:rPr lang="en-US" sz="2000" spc="-1" dirty="0" err="1"/>
              <a:t>получили</a:t>
            </a:r>
            <a:r>
              <a:rPr lang="en-US" sz="2000" spc="-1" dirty="0"/>
              <a:t> </a:t>
            </a:r>
            <a:r>
              <a:rPr lang="en-US" sz="2000" spc="-1" dirty="0" err="1"/>
              <a:t>помощь</a:t>
            </a:r>
            <a:endParaRPr lang="en-US" sz="2000" spc="-1" dirty="0"/>
          </a:p>
          <a:p>
            <a:pPr marL="457200" indent="-457200">
              <a:lnSpc>
                <a:spcPct val="150000"/>
              </a:lnSpc>
            </a:pPr>
            <a:r>
              <a:rPr lang="ru-RU" sz="2400" b="1" strike="noStrike" spc="-1" dirty="0" smtClean="0">
                <a:latin typeface="Arial"/>
              </a:rPr>
              <a:t>551</a:t>
            </a:r>
            <a:r>
              <a:rPr lang="ru-RU" sz="2400" b="0" strike="noStrike" spc="-1" dirty="0" smtClean="0">
                <a:latin typeface="Arial"/>
              </a:rPr>
              <a:t> </a:t>
            </a:r>
            <a:r>
              <a:rPr lang="ru-RU" sz="2000" b="0" strike="noStrike" spc="-1" dirty="0" smtClean="0">
                <a:latin typeface="Arial"/>
              </a:rPr>
              <a:t>   </a:t>
            </a:r>
            <a:r>
              <a:rPr lang="en-US" sz="2000" b="0" strike="noStrike" spc="-1" dirty="0" err="1" smtClean="0">
                <a:latin typeface="Arial"/>
              </a:rPr>
              <a:t>заказ</a:t>
            </a:r>
            <a:r>
              <a:rPr lang="en-US" sz="2000" b="0" strike="noStrike" spc="-1" dirty="0" smtClean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от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пациентов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 smtClean="0">
                <a:latin typeface="Arial"/>
              </a:rPr>
              <a:t>выполнен</a:t>
            </a:r>
            <a:endParaRPr lang="ru-RU" sz="2000" b="0" strike="noStrike" spc="-1" dirty="0" smtClean="0">
              <a:latin typeface="Arial"/>
            </a:endParaRPr>
          </a:p>
          <a:p>
            <a:pPr marL="457200" indent="-457200">
              <a:lnSpc>
                <a:spcPct val="150000"/>
              </a:lnSpc>
            </a:pPr>
            <a:r>
              <a:rPr lang="en-US" sz="2400" b="1" spc="-1" dirty="0"/>
              <a:t>120</a:t>
            </a:r>
            <a:r>
              <a:rPr lang="en-US" sz="2000" spc="-1" dirty="0"/>
              <a:t>    </a:t>
            </a:r>
            <a:r>
              <a:rPr lang="en-US" sz="2000" spc="-1" dirty="0" err="1"/>
              <a:t>волонтеров</a:t>
            </a:r>
            <a:r>
              <a:rPr lang="en-US" sz="2000" spc="-1" dirty="0"/>
              <a:t> </a:t>
            </a:r>
            <a:r>
              <a:rPr lang="en-US" sz="2000" spc="-1" dirty="0" err="1"/>
              <a:t>прошли</a:t>
            </a:r>
            <a:r>
              <a:rPr lang="en-US" sz="2000" spc="-1" dirty="0"/>
              <a:t> </a:t>
            </a:r>
            <a:r>
              <a:rPr lang="en-US" sz="2000" spc="-1" dirty="0" err="1"/>
              <a:t>курс</a:t>
            </a:r>
            <a:r>
              <a:rPr lang="en-US" sz="2000" spc="-1" dirty="0"/>
              <a:t> </a:t>
            </a:r>
            <a:r>
              <a:rPr lang="en-US" sz="2000" spc="-1" dirty="0" err="1"/>
              <a:t>обучения</a:t>
            </a:r>
            <a:r>
              <a:rPr lang="en-US" sz="2000" spc="-1" dirty="0"/>
              <a:t> и </a:t>
            </a:r>
            <a:r>
              <a:rPr lang="en-US" sz="2000" spc="-1" dirty="0" err="1"/>
              <a:t>оказывали</a:t>
            </a:r>
            <a:r>
              <a:rPr lang="en-US" sz="2000" spc="-1" dirty="0"/>
              <a:t> </a:t>
            </a:r>
            <a:r>
              <a:rPr lang="en-US" sz="2000" spc="-1" dirty="0" err="1"/>
              <a:t>помощь</a:t>
            </a:r>
            <a:endParaRPr lang="en-US" sz="2000" spc="-1" dirty="0"/>
          </a:p>
          <a:p>
            <a:pPr>
              <a:lnSpc>
                <a:spcPct val="150000"/>
              </a:lnSpc>
            </a:pPr>
            <a:r>
              <a:rPr lang="en-US" sz="2400" b="1" strike="noStrike" spc="-1" dirty="0" smtClean="0">
                <a:latin typeface="Arial"/>
              </a:rPr>
              <a:t>21</a:t>
            </a:r>
            <a:r>
              <a:rPr lang="en-US" sz="2000" b="0" strike="noStrike" spc="-1" dirty="0" smtClean="0">
                <a:latin typeface="Arial"/>
              </a:rPr>
              <a:t>      </a:t>
            </a:r>
            <a:r>
              <a:rPr lang="en-US" sz="2000" b="0" strike="noStrike" spc="-1" dirty="0" err="1">
                <a:latin typeface="Arial"/>
              </a:rPr>
              <a:t>отделение</a:t>
            </a:r>
            <a:r>
              <a:rPr lang="en-US" sz="2000" b="0" strike="noStrike" spc="-1" dirty="0">
                <a:latin typeface="Arial"/>
              </a:rPr>
              <a:t> </a:t>
            </a:r>
            <a:r>
              <a:rPr lang="en-US" sz="2000" b="0" strike="noStrike" spc="-1" dirty="0" err="1">
                <a:latin typeface="Arial"/>
              </a:rPr>
              <a:t>обслужено</a:t>
            </a:r>
            <a:r>
              <a:rPr lang="en-US" sz="2000" b="0" strike="noStrike" spc="-1" dirty="0">
                <a:latin typeface="Arial"/>
              </a:rPr>
              <a:t> </a:t>
            </a:r>
          </a:p>
          <a:p>
            <a:endParaRPr lang="en-US" sz="2400" b="0" strike="noStrike" spc="-1" dirty="0">
              <a:latin typeface="Arial"/>
            </a:endParaRPr>
          </a:p>
          <a:p>
            <a:endParaRPr lang="en-US" sz="2400" b="0" strike="noStrike" spc="-1" dirty="0">
              <a:latin typeface="Arial"/>
            </a:endParaRPr>
          </a:p>
        </p:txBody>
      </p:sp>
      <p:pic>
        <p:nvPicPr>
          <p:cNvPr id="6" name="Picture 2" descr="C:\Users\А\Desktop\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41159" y="188640"/>
            <a:ext cx="2515481" cy="857550"/>
          </a:xfrm>
          <a:prstGeom prst="rect">
            <a:avLst/>
          </a:prstGeom>
          <a:noFill/>
        </p:spPr>
      </p:pic>
      <p:pic>
        <p:nvPicPr>
          <p:cNvPr id="16" name="Picture 2" descr="C:\Users\А\Desktop\РНИМУ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64552" y="5805264"/>
            <a:ext cx="864096" cy="86409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>
        <p:pull dir="d"/>
      </p:transition>
    </mc:Choice>
    <mc:Fallback>
      <p:transition spd="slow">
        <p:pull dir="d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6F9D4"/>
            </a:gs>
            <a:gs pos="100000">
              <a:srgbClr val="FF972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8;p10"/>
          <p:cNvPicPr/>
          <p:nvPr/>
        </p:nvPicPr>
        <p:blipFill>
          <a:blip r:embed="rId2" cstate="print"/>
          <a:stretch/>
        </p:blipFill>
        <p:spPr>
          <a:xfrm>
            <a:off x="7694632" y="1340768"/>
            <a:ext cx="3729960" cy="4979880"/>
          </a:xfrm>
          <a:prstGeom prst="rect">
            <a:avLst/>
          </a:prstGeom>
          <a:ln>
            <a:noFill/>
          </a:ln>
          <a:effectLst>
            <a:outerShdw blurRad="50800" dist="241300" dir="2700000" algn="tl" rotWithShape="0">
              <a:schemeClr val="accent2">
                <a:lumMod val="50000"/>
                <a:alpha val="40000"/>
              </a:schemeClr>
            </a:outerShdw>
          </a:effectLst>
        </p:spPr>
      </p:pic>
      <p:pic>
        <p:nvPicPr>
          <p:cNvPr id="186" name="Google Shape;189;p10"/>
          <p:cNvPicPr/>
          <p:nvPr/>
        </p:nvPicPr>
        <p:blipFill>
          <a:blip r:embed="rId3" cstate="print"/>
          <a:stretch/>
        </p:blipFill>
        <p:spPr>
          <a:xfrm>
            <a:off x="810720" y="786456"/>
            <a:ext cx="6116040" cy="4586760"/>
          </a:xfrm>
          <a:prstGeom prst="rect">
            <a:avLst/>
          </a:prstGeom>
          <a:ln>
            <a:noFill/>
          </a:ln>
          <a:effectLst>
            <a:outerShdw blurRad="50800" dist="241300" dir="2700000" algn="tl" rotWithShape="0">
              <a:schemeClr val="accent2">
                <a:lumMod val="50000"/>
                <a:alpha val="40000"/>
              </a:schemeClr>
            </a:outerShdw>
          </a:effectLst>
        </p:spPr>
      </p:pic>
      <p:sp>
        <p:nvSpPr>
          <p:cNvPr id="187" name="Line 1"/>
          <p:cNvSpPr/>
          <p:nvPr/>
        </p:nvSpPr>
        <p:spPr>
          <a:xfrm>
            <a:off x="360000" y="536040"/>
            <a:ext cx="0" cy="6323400"/>
          </a:xfrm>
          <a:prstGeom prst="line">
            <a:avLst/>
          </a:prstGeom>
          <a:ln w="360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>
        <p:pull dir="d"/>
      </p:transition>
    </mc:Choice>
    <mc:Fallback>
      <p:transition spd="slow">
        <p:pull dir="d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6F9D4"/>
            </a:gs>
            <a:gs pos="100000">
              <a:srgbClr val="FF972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>
          <a:xfrm>
            <a:off x="688680" y="27324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 b="0" i="1" strike="noStrike" spc="-1">
                <a:solidFill>
                  <a:srgbClr val="000000"/>
                </a:solidFill>
                <a:latin typeface="Roboto"/>
                <a:ea typeface="Arial"/>
              </a:rPr>
              <a:t>Цель проекта</a:t>
            </a:r>
            <a:endParaRPr lang="en-US" sz="4800" b="0" strike="noStrike" spc="-1">
              <a:latin typeface="Arial"/>
            </a:endParaRPr>
          </a:p>
        </p:txBody>
      </p:sp>
      <p:sp>
        <p:nvSpPr>
          <p:cNvPr id="191" name="CustomShape 2"/>
          <p:cNvSpPr/>
          <p:nvPr/>
        </p:nvSpPr>
        <p:spPr>
          <a:xfrm>
            <a:off x="1248840" y="4398120"/>
            <a:ext cx="1004400" cy="60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2" name="CustomShape 3"/>
          <p:cNvSpPr/>
          <p:nvPr/>
        </p:nvSpPr>
        <p:spPr>
          <a:xfrm>
            <a:off x="1248840" y="5293800"/>
            <a:ext cx="9591480" cy="522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3" name="CustomShape 4"/>
          <p:cNvSpPr/>
          <p:nvPr/>
        </p:nvSpPr>
        <p:spPr>
          <a:xfrm>
            <a:off x="1248840" y="2016720"/>
            <a:ext cx="9686160" cy="4524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4" name="TextShape 5"/>
          <p:cNvSpPr txBox="1"/>
          <p:nvPr/>
        </p:nvSpPr>
        <p:spPr>
          <a:xfrm>
            <a:off x="731536" y="1664640"/>
            <a:ext cx="10909080" cy="3977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2800" b="0" strike="noStrike" spc="-1" dirty="0" err="1">
                <a:solidFill>
                  <a:srgbClr val="000000"/>
                </a:solidFill>
                <a:latin typeface="Roboto"/>
                <a:ea typeface="Microsoft YaHei"/>
              </a:rPr>
              <a:t>Улучшение</a:t>
            </a:r>
            <a:r>
              <a:rPr lang="en-US" sz="2800" b="0" strike="noStrike" spc="-1" dirty="0">
                <a:solidFill>
                  <a:srgbClr val="000000"/>
                </a:solidFill>
                <a:latin typeface="Roboto"/>
                <a:ea typeface="Microsoft YaHei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Roboto"/>
                <a:ea typeface="Microsoft YaHei"/>
              </a:rPr>
              <a:t>качества</a:t>
            </a:r>
            <a:r>
              <a:rPr lang="en-US" sz="2800" b="0" strike="noStrike" spc="-1" dirty="0">
                <a:solidFill>
                  <a:srgbClr val="000000"/>
                </a:solidFill>
                <a:latin typeface="Roboto"/>
                <a:ea typeface="Microsoft YaHei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Roboto"/>
                <a:ea typeface="Microsoft YaHei"/>
              </a:rPr>
              <a:t>лечения</a:t>
            </a:r>
            <a:r>
              <a:rPr lang="en-US" sz="2800" b="0" strike="noStrike" spc="-1" dirty="0">
                <a:solidFill>
                  <a:srgbClr val="000000"/>
                </a:solidFill>
                <a:latin typeface="Roboto"/>
                <a:ea typeface="Microsoft YaHei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Roboto"/>
                <a:ea typeface="Microsoft YaHei"/>
              </a:rPr>
              <a:t>не</a:t>
            </a:r>
            <a:r>
              <a:rPr lang="en-US" sz="2800" b="0" strike="noStrike" spc="-1" dirty="0">
                <a:solidFill>
                  <a:srgbClr val="000000"/>
                </a:solidFill>
                <a:latin typeface="Roboto"/>
                <a:ea typeface="Microsoft YaHei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Roboto"/>
                <a:ea typeface="Microsoft YaHei"/>
              </a:rPr>
              <a:t>менее</a:t>
            </a:r>
            <a:r>
              <a:rPr lang="en-US" sz="2800" b="0" strike="noStrike" spc="-1" dirty="0">
                <a:solidFill>
                  <a:srgbClr val="000000"/>
                </a:solidFill>
                <a:latin typeface="Roboto"/>
                <a:ea typeface="Microsoft YaHei"/>
              </a:rPr>
              <a:t> 200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Roboto"/>
                <a:ea typeface="Microsoft YaHei"/>
              </a:rPr>
              <a:t>пациентов</a:t>
            </a:r>
            <a:r>
              <a:rPr lang="en-US" sz="2800" b="0" strike="noStrike" spc="-1" dirty="0">
                <a:solidFill>
                  <a:srgbClr val="000000"/>
                </a:solidFill>
                <a:latin typeface="Roboto"/>
                <a:ea typeface="Microsoft YaHei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Roboto"/>
                <a:ea typeface="Microsoft YaHei"/>
              </a:rPr>
              <a:t>онкологического</a:t>
            </a:r>
            <a:r>
              <a:rPr lang="en-US" sz="2800" b="0" strike="noStrike" spc="-1" dirty="0">
                <a:solidFill>
                  <a:srgbClr val="000000"/>
                </a:solidFill>
                <a:latin typeface="Roboto"/>
                <a:ea typeface="Microsoft YaHei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Roboto"/>
                <a:ea typeface="Microsoft YaHei"/>
              </a:rPr>
              <a:t>профиля</a:t>
            </a:r>
            <a:r>
              <a:rPr lang="en-US" sz="2800" b="0" strike="noStrike" spc="-1" dirty="0">
                <a:solidFill>
                  <a:srgbClr val="000000"/>
                </a:solidFill>
                <a:latin typeface="Roboto"/>
                <a:ea typeface="Microsoft YaHei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Roboto"/>
                <a:ea typeface="Microsoft YaHei"/>
              </a:rPr>
              <a:t>детских</a:t>
            </a:r>
            <a:r>
              <a:rPr lang="en-US" sz="2800" b="0" strike="noStrike" spc="-1" dirty="0">
                <a:solidFill>
                  <a:srgbClr val="000000"/>
                </a:solidFill>
                <a:latin typeface="Roboto"/>
                <a:ea typeface="Microsoft YaHei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Roboto"/>
                <a:ea typeface="Microsoft YaHei"/>
              </a:rPr>
              <a:t>стационаров</a:t>
            </a:r>
            <a:r>
              <a:rPr lang="en-US" sz="2800" b="0" strike="noStrike" spc="-1" dirty="0">
                <a:solidFill>
                  <a:srgbClr val="000000"/>
                </a:solidFill>
                <a:latin typeface="Roboto"/>
                <a:ea typeface="Microsoft YaHei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Roboto"/>
                <a:ea typeface="Microsoft YaHei"/>
              </a:rPr>
              <a:t>посредством</a:t>
            </a:r>
            <a:r>
              <a:rPr lang="en-US" sz="2800" b="0" strike="noStrike" spc="-1" dirty="0">
                <a:solidFill>
                  <a:srgbClr val="000000"/>
                </a:solidFill>
                <a:latin typeface="Roboto"/>
                <a:ea typeface="Microsoft YaHei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Roboto"/>
                <a:ea typeface="Microsoft YaHei"/>
              </a:rPr>
              <a:t>проведения</a:t>
            </a:r>
            <a:r>
              <a:rPr lang="en-US" sz="2800" b="0" strike="noStrike" spc="-1" dirty="0">
                <a:solidFill>
                  <a:srgbClr val="000000"/>
                </a:solidFill>
                <a:latin typeface="Roboto"/>
                <a:ea typeface="Microsoft YaHei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Roboto"/>
                <a:ea typeface="Microsoft YaHei"/>
              </a:rPr>
              <a:t>единого</a:t>
            </a:r>
            <a:r>
              <a:rPr lang="en-US" sz="2800" b="0" strike="noStrike" spc="-1" dirty="0">
                <a:solidFill>
                  <a:srgbClr val="000000"/>
                </a:solidFill>
                <a:latin typeface="Roboto"/>
                <a:ea typeface="Microsoft YaHei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Roboto"/>
                <a:ea typeface="Microsoft YaHei"/>
              </a:rPr>
              <a:t>алгоритма</a:t>
            </a:r>
            <a:r>
              <a:rPr lang="en-US" sz="2800" b="0" strike="noStrike" spc="-1" dirty="0">
                <a:solidFill>
                  <a:srgbClr val="000000"/>
                </a:solidFill>
                <a:latin typeface="Roboto"/>
                <a:ea typeface="Microsoft YaHei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Roboto"/>
                <a:ea typeface="Microsoft YaHei"/>
              </a:rPr>
              <a:t>мероприятий</a:t>
            </a:r>
            <a:r>
              <a:rPr lang="en-US" sz="2800" b="0" strike="noStrike" spc="-1" dirty="0">
                <a:solidFill>
                  <a:srgbClr val="000000"/>
                </a:solidFill>
                <a:latin typeface="Roboto"/>
                <a:ea typeface="Microsoft YaHei"/>
              </a:rPr>
              <a:t> с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Roboto"/>
                <a:ea typeface="Microsoft YaHei"/>
              </a:rPr>
              <a:t>участием</a:t>
            </a:r>
            <a:r>
              <a:rPr lang="en-US" sz="2800" b="0" strike="noStrike" spc="-1" dirty="0">
                <a:solidFill>
                  <a:srgbClr val="000000"/>
                </a:solidFill>
                <a:latin typeface="Roboto"/>
                <a:ea typeface="Microsoft YaHei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Roboto"/>
                <a:ea typeface="Microsoft YaHei"/>
              </a:rPr>
              <a:t>добровольцев</a:t>
            </a:r>
            <a:r>
              <a:rPr lang="en-US" sz="2800" b="0" strike="noStrike" spc="-1" dirty="0">
                <a:solidFill>
                  <a:srgbClr val="000000"/>
                </a:solidFill>
                <a:latin typeface="Roboto"/>
                <a:ea typeface="Microsoft YaHei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Roboto"/>
                <a:ea typeface="Microsoft YaHei"/>
              </a:rPr>
              <a:t>Волонтерского</a:t>
            </a:r>
            <a:r>
              <a:rPr lang="en-US" sz="2800" b="0" strike="noStrike" spc="-1" dirty="0">
                <a:solidFill>
                  <a:srgbClr val="000000"/>
                </a:solidFill>
                <a:latin typeface="Roboto"/>
                <a:ea typeface="Microsoft YaHei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Roboto"/>
                <a:ea typeface="Microsoft YaHei"/>
              </a:rPr>
              <a:t>центра</a:t>
            </a:r>
            <a:r>
              <a:rPr lang="en-US" sz="2800" b="0" strike="noStrike" spc="-1" dirty="0">
                <a:solidFill>
                  <a:srgbClr val="000000"/>
                </a:solidFill>
                <a:latin typeface="Roboto"/>
                <a:ea typeface="Microsoft YaHei"/>
              </a:rPr>
              <a:t>,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Roboto"/>
                <a:ea typeface="Microsoft YaHei"/>
              </a:rPr>
              <a:t>сотрудников</a:t>
            </a:r>
            <a:r>
              <a:rPr lang="en-US" sz="2800" b="0" strike="noStrike" spc="-1" dirty="0">
                <a:solidFill>
                  <a:srgbClr val="000000"/>
                </a:solidFill>
                <a:latin typeface="Roboto"/>
                <a:ea typeface="Microsoft YaHei"/>
              </a:rPr>
              <a:t> РДКБ и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Roboto"/>
                <a:ea typeface="Microsoft YaHei"/>
              </a:rPr>
              <a:t>Фонда</a:t>
            </a:r>
            <a:r>
              <a:rPr lang="en-US" sz="2800" b="0" strike="noStrike" spc="-1" dirty="0">
                <a:solidFill>
                  <a:srgbClr val="000000"/>
                </a:solidFill>
                <a:latin typeface="Roboto"/>
                <a:ea typeface="Microsoft YaHei"/>
              </a:rPr>
              <a:t> в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Roboto"/>
                <a:ea typeface="Microsoft YaHei"/>
              </a:rPr>
              <a:t>течение</a:t>
            </a:r>
            <a:r>
              <a:rPr lang="en-US" sz="2800" b="0" strike="noStrike" spc="-1" dirty="0">
                <a:solidFill>
                  <a:srgbClr val="000000"/>
                </a:solidFill>
                <a:latin typeface="Roboto"/>
                <a:ea typeface="Microsoft YaHei"/>
              </a:rPr>
              <a:t> 18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Roboto"/>
                <a:ea typeface="Microsoft YaHei"/>
              </a:rPr>
              <a:t>месяцев</a:t>
            </a:r>
            <a:r>
              <a:rPr lang="en-US" sz="2800" b="0" strike="noStrike" spc="-1" dirty="0">
                <a:solidFill>
                  <a:srgbClr val="000000"/>
                </a:solidFill>
                <a:latin typeface="Roboto"/>
                <a:ea typeface="Microsoft YaHei"/>
              </a:rPr>
              <a:t>.</a:t>
            </a:r>
            <a:r>
              <a:rPr lang="en-US" sz="2800" b="1" strike="noStrike" spc="-1" dirty="0">
                <a:latin typeface="Roboto"/>
                <a:ea typeface="Microsoft YaHei"/>
              </a:rPr>
              <a:t> </a:t>
            </a:r>
            <a:endParaRPr lang="en-US" sz="2800" b="0" strike="noStrike" spc="-1" dirty="0">
              <a:latin typeface="Arial"/>
            </a:endParaRPr>
          </a:p>
        </p:txBody>
      </p:sp>
      <p:sp>
        <p:nvSpPr>
          <p:cNvPr id="195" name="Line 6"/>
          <p:cNvSpPr/>
          <p:nvPr/>
        </p:nvSpPr>
        <p:spPr>
          <a:xfrm>
            <a:off x="360000" y="534600"/>
            <a:ext cx="0" cy="6323400"/>
          </a:xfrm>
          <a:prstGeom prst="line">
            <a:avLst/>
          </a:prstGeom>
          <a:ln w="360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" name="Picture 2" descr="C:\Users\А\Desktop\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41159" y="267194"/>
            <a:ext cx="2515481" cy="857550"/>
          </a:xfrm>
          <a:prstGeom prst="rect">
            <a:avLst/>
          </a:prstGeom>
          <a:noFill/>
        </p:spPr>
      </p:pic>
      <p:pic>
        <p:nvPicPr>
          <p:cNvPr id="11" name="Picture 2" descr="C:\Users\А\Desktop\РНИМУ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64552" y="5805264"/>
            <a:ext cx="864096" cy="86409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>
        <p:pull dir="d"/>
      </p:transition>
    </mc:Choice>
    <mc:Fallback>
      <p:transition spd="slow">
        <p:pull dir="d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6F9D4"/>
            </a:gs>
            <a:gs pos="100000">
              <a:srgbClr val="FF972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Shape 1"/>
          <p:cNvSpPr txBox="1"/>
          <p:nvPr/>
        </p:nvSpPr>
        <p:spPr>
          <a:xfrm>
            <a:off x="609480" y="27324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4800" b="0" i="1" strike="noStrike" spc="-1">
                <a:latin typeface="Roboto"/>
              </a:rPr>
              <a:t>Целевая группа проекта</a:t>
            </a:r>
            <a:endParaRPr lang="en-US" sz="4800" b="0" strike="noStrike" spc="-1">
              <a:latin typeface="Arial"/>
            </a:endParaRPr>
          </a:p>
        </p:txBody>
      </p:sp>
      <p:sp>
        <p:nvSpPr>
          <p:cNvPr id="199" name="TextShape 2"/>
          <p:cNvSpPr txBox="1"/>
          <p:nvPr/>
        </p:nvSpPr>
        <p:spPr>
          <a:xfrm>
            <a:off x="586032" y="1604520"/>
            <a:ext cx="7238160" cy="4659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95000"/>
          </a:bodyPr>
          <a:lstStyle/>
          <a:p>
            <a:r>
              <a:rPr lang="en-US" sz="2800" b="0" strike="noStrike" spc="-1" dirty="0">
                <a:solidFill>
                  <a:srgbClr val="000000"/>
                </a:solidFill>
                <a:latin typeface="Roboto"/>
              </a:rPr>
              <a:t>1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Roboto"/>
              </a:rPr>
              <a:t>.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600" b="0" strike="noStrike" spc="-1" dirty="0" err="1" smtClean="0">
                <a:solidFill>
                  <a:srgbClr val="000000"/>
                </a:solidFill>
                <a:latin typeface="Roboto"/>
              </a:rPr>
              <a:t>Пациенты</a:t>
            </a:r>
            <a:r>
              <a:rPr lang="en-US" sz="2600" b="0" strike="noStrike" spc="-1" dirty="0" smtClean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Roboto"/>
              </a:rPr>
              <a:t>детского</a:t>
            </a:r>
            <a:r>
              <a:rPr lang="en-US" sz="2600" b="0" strike="noStrike" spc="-1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Roboto"/>
              </a:rPr>
              <a:t>онкологического</a:t>
            </a:r>
            <a:r>
              <a:rPr lang="en-US" sz="2600" b="0" strike="noStrike" spc="-1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Roboto"/>
              </a:rPr>
              <a:t>профиля</a:t>
            </a:r>
            <a:r>
              <a:rPr lang="en-US" sz="2600" b="0" strike="noStrike" spc="-1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600" b="0" strike="noStrike" spc="-1" dirty="0" smtClean="0">
                <a:solidFill>
                  <a:srgbClr val="000000"/>
                </a:solidFill>
                <a:latin typeface="Roboto"/>
              </a:rPr>
              <a:t>РДКБ</a:t>
            </a:r>
            <a:r>
              <a:rPr lang="ru-RU" sz="2600" b="1" spc="-1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sz="2600" spc="-1" dirty="0" smtClean="0">
                <a:solidFill>
                  <a:srgbClr val="000000"/>
                </a:solidFill>
                <a:latin typeface="Roboto"/>
              </a:rPr>
              <a:t>в возрасте от 4 до 17 лет</a:t>
            </a:r>
            <a:r>
              <a:rPr lang="en-US" sz="2600" b="0" strike="noStrike" spc="-1" dirty="0" smtClean="0">
                <a:solidFill>
                  <a:srgbClr val="000000"/>
                </a:solidFill>
                <a:latin typeface="Roboto"/>
              </a:rPr>
              <a:t>.</a:t>
            </a:r>
            <a:endParaRPr lang="ru-RU" sz="2600" b="0" strike="noStrike" spc="-1" dirty="0" smtClean="0">
              <a:solidFill>
                <a:srgbClr val="000000"/>
              </a:solidFill>
              <a:latin typeface="Roboto"/>
            </a:endParaRPr>
          </a:p>
          <a:p>
            <a:endParaRPr lang="en-US" sz="2600" b="0" strike="noStrike" spc="-1" dirty="0">
              <a:latin typeface="Arial"/>
            </a:endParaRPr>
          </a:p>
          <a:p>
            <a:r>
              <a:rPr lang="en-US" sz="2600" b="0" strike="noStrike" spc="-1" dirty="0" smtClean="0">
                <a:solidFill>
                  <a:srgbClr val="000000"/>
                </a:solidFill>
                <a:latin typeface="Roboto"/>
              </a:rPr>
              <a:t>2</a:t>
            </a:r>
            <a:r>
              <a:rPr lang="en-US" sz="2600" b="0" strike="noStrike" spc="-1" dirty="0">
                <a:solidFill>
                  <a:srgbClr val="000000"/>
                </a:solidFill>
                <a:latin typeface="Roboto"/>
              </a:rPr>
              <a:t>. </a:t>
            </a:r>
            <a:r>
              <a:rPr lang="en-US" sz="2600" b="0" strike="noStrike" spc="-1" dirty="0" err="1" smtClean="0">
                <a:solidFill>
                  <a:srgbClr val="000000"/>
                </a:solidFill>
                <a:latin typeface="Roboto"/>
              </a:rPr>
              <a:t>Родители</a:t>
            </a:r>
            <a:r>
              <a:rPr lang="en-US" sz="2600" b="0" strike="noStrike" spc="-1" dirty="0" smtClean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Roboto"/>
              </a:rPr>
              <a:t>пациентов</a:t>
            </a:r>
            <a:r>
              <a:rPr lang="en-US" sz="2600" b="0" strike="noStrike" spc="-1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Roboto"/>
              </a:rPr>
              <a:t>онкологического</a:t>
            </a:r>
            <a:r>
              <a:rPr lang="en-US" sz="2600" b="0" strike="noStrike" spc="-1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Roboto"/>
              </a:rPr>
              <a:t>профиля</a:t>
            </a:r>
            <a:r>
              <a:rPr lang="en-US" sz="2600" b="0" strike="noStrike" spc="-1" dirty="0">
                <a:solidFill>
                  <a:srgbClr val="000000"/>
                </a:solidFill>
                <a:latin typeface="Roboto"/>
              </a:rPr>
              <a:t>  РДКБ</a:t>
            </a:r>
            <a:r>
              <a:rPr lang="en-US" sz="2600" b="0" strike="noStrike" spc="-1" dirty="0" smtClean="0">
                <a:solidFill>
                  <a:srgbClr val="000000"/>
                </a:solidFill>
                <a:latin typeface="Roboto"/>
              </a:rPr>
              <a:t>.</a:t>
            </a:r>
            <a:endParaRPr lang="ru-RU" sz="2600" b="0" strike="noStrike" spc="-1" dirty="0" smtClean="0">
              <a:solidFill>
                <a:srgbClr val="000000"/>
              </a:solidFill>
              <a:latin typeface="Roboto"/>
            </a:endParaRPr>
          </a:p>
          <a:p>
            <a:endParaRPr lang="en-US" sz="2600" b="0" strike="noStrike" spc="-1" dirty="0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en-US" sz="2600" b="0" strike="noStrike" spc="-1" dirty="0" smtClean="0">
                <a:solidFill>
                  <a:srgbClr val="000000"/>
                </a:solidFill>
                <a:latin typeface="Roboto"/>
              </a:rPr>
              <a:t>3</a:t>
            </a:r>
            <a:r>
              <a:rPr lang="en-US" sz="2600" b="0" strike="noStrike" spc="-1" dirty="0">
                <a:solidFill>
                  <a:srgbClr val="000000"/>
                </a:solidFill>
                <a:latin typeface="Roboto"/>
              </a:rPr>
              <a:t>. 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Roboto"/>
              </a:rPr>
              <a:t>Добровольцы</a:t>
            </a:r>
            <a:r>
              <a:rPr lang="en-US" sz="2600" b="0" strike="noStrike" spc="-1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Roboto"/>
              </a:rPr>
              <a:t>Волонтерского</a:t>
            </a:r>
            <a:r>
              <a:rPr lang="en-US" sz="2600" b="0" strike="noStrike" spc="-1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600" b="0" strike="noStrike" spc="-1" dirty="0" err="1">
                <a:solidFill>
                  <a:srgbClr val="000000"/>
                </a:solidFill>
                <a:latin typeface="Roboto"/>
              </a:rPr>
              <a:t>центра</a:t>
            </a:r>
            <a:r>
              <a:rPr lang="en-US" sz="2600" b="0" strike="noStrike" spc="-1" dirty="0" smtClean="0">
                <a:solidFill>
                  <a:srgbClr val="000000"/>
                </a:solidFill>
                <a:latin typeface="Roboto"/>
              </a:rPr>
              <a:t>.</a:t>
            </a:r>
            <a:endParaRPr lang="ru-RU" sz="2600" b="0" strike="noStrike" spc="-1" dirty="0" smtClean="0">
              <a:solidFill>
                <a:srgbClr val="000000"/>
              </a:solidFill>
              <a:latin typeface="Roboto"/>
            </a:endParaRPr>
          </a:p>
          <a:p>
            <a:pPr>
              <a:lnSpc>
                <a:spcPct val="150000"/>
              </a:lnSpc>
            </a:pPr>
            <a:endParaRPr lang="ru-RU" sz="2600" b="0" strike="noStrike" spc="-1" dirty="0" smtClean="0">
              <a:solidFill>
                <a:srgbClr val="000000"/>
              </a:solidFill>
              <a:latin typeface="Roboto"/>
            </a:endParaRPr>
          </a:p>
          <a:p>
            <a:r>
              <a:rPr lang="ru-RU" sz="2600" spc="-1" dirty="0" smtClean="0">
                <a:solidFill>
                  <a:srgbClr val="000000"/>
                </a:solidFill>
                <a:latin typeface="Roboto"/>
              </a:rPr>
              <a:t>4. Средний и младший медицинский персонал онкологического профиля РДКБ.</a:t>
            </a:r>
            <a:endParaRPr lang="ru-RU" sz="2600" b="0" strike="noStrike" spc="-1" dirty="0" smtClean="0">
              <a:solidFill>
                <a:srgbClr val="000000"/>
              </a:solidFill>
              <a:latin typeface="Roboto"/>
            </a:endParaRPr>
          </a:p>
          <a:p>
            <a:pPr>
              <a:lnSpc>
                <a:spcPct val="150000"/>
              </a:lnSpc>
            </a:pPr>
            <a:endParaRPr lang="ru-RU" sz="2600" b="0" strike="noStrike" spc="-1" dirty="0" smtClean="0">
              <a:solidFill>
                <a:srgbClr val="000000"/>
              </a:solidFill>
              <a:latin typeface="Roboto"/>
            </a:endParaRPr>
          </a:p>
          <a:p>
            <a:pPr>
              <a:lnSpc>
                <a:spcPct val="150000"/>
              </a:lnSpc>
            </a:pPr>
            <a:endParaRPr lang="en-US" sz="2600" b="0" strike="noStrike" spc="-1" dirty="0">
              <a:latin typeface="Arial"/>
            </a:endParaRPr>
          </a:p>
          <a:p>
            <a:pPr marL="457200">
              <a:lnSpc>
                <a:spcPct val="120000"/>
              </a:lnSpc>
              <a:buClr>
                <a:srgbClr val="000000"/>
              </a:buClr>
              <a:buFont typeface="StarSymbol"/>
              <a:buAutoNum type="arabicPeriod"/>
            </a:pPr>
            <a:endParaRPr lang="en-US" sz="2600" b="0" strike="noStrike" spc="-1" dirty="0">
              <a:latin typeface="Arial"/>
            </a:endParaRPr>
          </a:p>
          <a:p>
            <a:pPr marL="457200">
              <a:lnSpc>
                <a:spcPct val="120000"/>
              </a:lnSpc>
              <a:buClr>
                <a:srgbClr val="000000"/>
              </a:buClr>
              <a:buFont typeface="StarSymbol"/>
              <a:buAutoNum type="arabicPeriod"/>
            </a:pPr>
            <a:endParaRPr lang="en-US" sz="2600" b="0" strike="noStrike" spc="-1" dirty="0">
              <a:latin typeface="Arial"/>
            </a:endParaRPr>
          </a:p>
          <a:p>
            <a:pPr marL="457200">
              <a:lnSpc>
                <a:spcPct val="120000"/>
              </a:lnSpc>
              <a:buClr>
                <a:srgbClr val="000000"/>
              </a:buClr>
            </a:pPr>
            <a:endParaRPr lang="en-US" sz="2600" b="0" strike="noStrike" spc="-1" dirty="0">
              <a:latin typeface="Arial"/>
            </a:endParaRPr>
          </a:p>
        </p:txBody>
      </p:sp>
      <p:sp>
        <p:nvSpPr>
          <p:cNvPr id="200" name="Line 3"/>
          <p:cNvSpPr/>
          <p:nvPr/>
        </p:nvSpPr>
        <p:spPr>
          <a:xfrm>
            <a:off x="360000" y="535320"/>
            <a:ext cx="0" cy="6323400"/>
          </a:xfrm>
          <a:prstGeom prst="line">
            <a:avLst/>
          </a:prstGeom>
          <a:ln w="360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1" name="Google Shape;97;p1_0"/>
          <p:cNvPicPr/>
          <p:nvPr/>
        </p:nvPicPr>
        <p:blipFill>
          <a:blip r:embed="rId2" cstate="print"/>
          <a:stretch/>
        </p:blipFill>
        <p:spPr>
          <a:xfrm>
            <a:off x="8186400" y="1662840"/>
            <a:ext cx="3320640" cy="4433040"/>
          </a:xfrm>
          <a:prstGeom prst="rect">
            <a:avLst/>
          </a:prstGeom>
          <a:ln>
            <a:noFill/>
          </a:ln>
        </p:spPr>
      </p:pic>
      <p:pic>
        <p:nvPicPr>
          <p:cNvPr id="7" name="Picture 2" descr="C:\Users\А\Desktop\РНИМУ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64552" y="5805264"/>
            <a:ext cx="864096" cy="864096"/>
          </a:xfrm>
          <a:prstGeom prst="rect">
            <a:avLst/>
          </a:prstGeom>
          <a:noFill/>
        </p:spPr>
      </p:pic>
      <p:pic>
        <p:nvPicPr>
          <p:cNvPr id="8" name="Picture 2" descr="C:\Users\А\Desktop\2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41159" y="267194"/>
            <a:ext cx="2515481" cy="8575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>
        <p:pull dir="d"/>
      </p:transition>
    </mc:Choice>
    <mc:Fallback>
      <p:transition spd="slow">
        <p:pull dir="d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6F9D4"/>
            </a:gs>
            <a:gs pos="100000">
              <a:srgbClr val="FF972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Shape 1"/>
          <p:cNvSpPr txBox="1"/>
          <p:nvPr/>
        </p:nvSpPr>
        <p:spPr>
          <a:xfrm>
            <a:off x="702720" y="550800"/>
            <a:ext cx="5848560" cy="1362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4800" b="0" i="1" strike="noStrike" spc="-1">
                <a:latin typeface="Roboto"/>
              </a:rPr>
              <a:t>Задачи проекта</a:t>
            </a:r>
            <a:r>
              <a:t/>
            </a:r>
            <a:br/>
            <a:endParaRPr lang="en-US" sz="4800" b="0" strike="noStrike" spc="-1">
              <a:latin typeface="Arial"/>
            </a:endParaRPr>
          </a:p>
        </p:txBody>
      </p:sp>
      <p:sp>
        <p:nvSpPr>
          <p:cNvPr id="204" name="Line 2"/>
          <p:cNvSpPr/>
          <p:nvPr/>
        </p:nvSpPr>
        <p:spPr>
          <a:xfrm>
            <a:off x="360000" y="534960"/>
            <a:ext cx="0" cy="6323400"/>
          </a:xfrm>
          <a:prstGeom prst="line">
            <a:avLst/>
          </a:prstGeom>
          <a:ln w="360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5" name="TextShape 3"/>
          <p:cNvSpPr txBox="1"/>
          <p:nvPr/>
        </p:nvSpPr>
        <p:spPr>
          <a:xfrm>
            <a:off x="233280" y="1737360"/>
            <a:ext cx="10972440" cy="480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marL="457200">
              <a:lnSpc>
                <a:spcPct val="12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strike="noStrike" spc="-1" dirty="0" smtClean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200" b="0" strike="noStrike" spc="-1" dirty="0" err="1" smtClean="0">
                <a:solidFill>
                  <a:srgbClr val="000000"/>
                </a:solidFill>
                <a:latin typeface="Roboto"/>
              </a:rPr>
              <a:t>оказание</a:t>
            </a:r>
            <a:r>
              <a:rPr lang="en-US" sz="2200" b="0" strike="noStrike" spc="-1" dirty="0" smtClean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Roboto"/>
              </a:rPr>
              <a:t>помощи</a:t>
            </a:r>
            <a:r>
              <a:rPr lang="en-US" sz="2200" b="0" strike="noStrike" spc="-1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Roboto"/>
              </a:rPr>
              <a:t>среднему</a:t>
            </a:r>
            <a:r>
              <a:rPr lang="en-US" sz="2200" b="0" strike="noStrike" spc="-1" dirty="0">
                <a:solidFill>
                  <a:srgbClr val="000000"/>
                </a:solidFill>
                <a:latin typeface="Roboto"/>
              </a:rPr>
              <a:t> и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Roboto"/>
              </a:rPr>
              <a:t>младшему</a:t>
            </a:r>
            <a:r>
              <a:rPr lang="en-US" sz="2200" b="0" strike="noStrike" spc="-1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Roboto"/>
              </a:rPr>
              <a:t>медицинскому</a:t>
            </a:r>
            <a:r>
              <a:rPr lang="en-US" sz="2200" b="0" strike="noStrike" spc="-1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Roboto"/>
              </a:rPr>
              <a:t>персоналу</a:t>
            </a:r>
            <a:r>
              <a:rPr lang="en-US" sz="2200" b="0" strike="noStrike" spc="-1" dirty="0">
                <a:solidFill>
                  <a:srgbClr val="000000"/>
                </a:solidFill>
                <a:latin typeface="Roboto"/>
              </a:rPr>
              <a:t>;</a:t>
            </a:r>
            <a:endParaRPr lang="en-US" sz="2200" b="0" strike="noStrike" spc="-1" dirty="0">
              <a:latin typeface="Arial"/>
            </a:endParaRPr>
          </a:p>
          <a:p>
            <a:pPr marL="457200">
              <a:lnSpc>
                <a:spcPct val="12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strike="noStrike" spc="-1" dirty="0" smtClean="0">
                <a:latin typeface="Roboto"/>
              </a:rPr>
              <a:t> </a:t>
            </a:r>
            <a:r>
              <a:rPr lang="en-US" sz="2200" b="0" strike="noStrike" spc="-1" dirty="0" err="1" smtClean="0">
                <a:latin typeface="Roboto"/>
              </a:rPr>
              <a:t>организация</a:t>
            </a:r>
            <a:r>
              <a:rPr lang="en-US" sz="2200" b="0" strike="noStrike" spc="-1" dirty="0" smtClean="0">
                <a:latin typeface="Roboto"/>
              </a:rPr>
              <a:t> </a:t>
            </a:r>
            <a:r>
              <a:rPr lang="en-US" sz="2200" b="0" strike="noStrike" spc="-1" dirty="0">
                <a:latin typeface="Roboto"/>
              </a:rPr>
              <a:t>и </a:t>
            </a:r>
            <a:r>
              <a:rPr lang="en-US" sz="2200" b="0" strike="noStrike" spc="-1" dirty="0" err="1">
                <a:latin typeface="Roboto"/>
              </a:rPr>
              <a:t>проведение</a:t>
            </a:r>
            <a:r>
              <a:rPr lang="en-US" sz="2200" b="0" strike="noStrike" spc="-1" dirty="0">
                <a:latin typeface="Roboto"/>
              </a:rPr>
              <a:t> </a:t>
            </a:r>
            <a:r>
              <a:rPr lang="en-US" sz="2200" b="0" strike="noStrike" spc="-1" dirty="0" err="1">
                <a:latin typeface="Roboto"/>
              </a:rPr>
              <a:t>добровольцами</a:t>
            </a:r>
            <a:r>
              <a:rPr lang="en-US" sz="2200" b="0" strike="noStrike" spc="-1" dirty="0">
                <a:latin typeface="Roboto"/>
              </a:rPr>
              <a:t> </a:t>
            </a:r>
            <a:r>
              <a:rPr lang="en-US" sz="2200" b="0" strike="noStrike" spc="-1" dirty="0" err="1">
                <a:latin typeface="Roboto"/>
              </a:rPr>
              <a:t>досуговой</a:t>
            </a:r>
            <a:r>
              <a:rPr lang="en-US" sz="2200" b="0" strike="noStrike" spc="-1" dirty="0">
                <a:latin typeface="Roboto"/>
              </a:rPr>
              <a:t> </a:t>
            </a:r>
            <a:r>
              <a:rPr lang="en-US" sz="2200" b="0" strike="noStrike" spc="-1" dirty="0" err="1">
                <a:latin typeface="Roboto"/>
              </a:rPr>
              <a:t>деятельности</a:t>
            </a:r>
            <a:r>
              <a:rPr lang="en-US" sz="2200" b="0" strike="noStrike" spc="-1" dirty="0">
                <a:latin typeface="Roboto"/>
              </a:rPr>
              <a:t> с </a:t>
            </a:r>
            <a:r>
              <a:rPr lang="en-US" sz="2200" b="0" strike="noStrike" spc="-1" dirty="0" err="1">
                <a:latin typeface="Roboto"/>
              </a:rPr>
              <a:t>мастер-классами</a:t>
            </a:r>
            <a:r>
              <a:rPr lang="en-US" sz="2200" b="0" strike="noStrike" spc="-1" dirty="0">
                <a:latin typeface="Roboto"/>
              </a:rPr>
              <a:t> и </a:t>
            </a:r>
            <a:r>
              <a:rPr lang="en-US" sz="2200" b="0" strike="noStrike" spc="-1" dirty="0" err="1">
                <a:latin typeface="Roboto"/>
              </a:rPr>
              <a:t>театральными</a:t>
            </a:r>
            <a:r>
              <a:rPr lang="en-US" sz="2200" b="0" strike="noStrike" spc="-1" dirty="0">
                <a:latin typeface="Roboto"/>
              </a:rPr>
              <a:t> </a:t>
            </a:r>
            <a:r>
              <a:rPr lang="en-US" sz="2200" b="0" strike="noStrike" spc="-1" dirty="0" err="1">
                <a:latin typeface="Roboto"/>
              </a:rPr>
              <a:t>постановками</a:t>
            </a:r>
            <a:r>
              <a:rPr lang="en-US" sz="2200" b="0" strike="noStrike" spc="-1" dirty="0">
                <a:latin typeface="Roboto"/>
              </a:rPr>
              <a:t>;</a:t>
            </a:r>
            <a:endParaRPr lang="en-US" sz="2200" b="0" strike="noStrike" spc="-1" dirty="0">
              <a:latin typeface="Arial"/>
            </a:endParaRPr>
          </a:p>
          <a:p>
            <a:pPr marL="457200">
              <a:lnSpc>
                <a:spcPct val="12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strike="noStrike" spc="-1" dirty="0" smtClean="0">
                <a:latin typeface="Roboto"/>
              </a:rPr>
              <a:t> </a:t>
            </a:r>
            <a:r>
              <a:rPr lang="en-US" sz="2200" b="0" strike="noStrike" spc="-1" dirty="0" err="1" smtClean="0">
                <a:latin typeface="Roboto"/>
              </a:rPr>
              <a:t>образовательные</a:t>
            </a:r>
            <a:r>
              <a:rPr lang="en-US" sz="2200" b="0" strike="noStrike" spc="-1" dirty="0" smtClean="0">
                <a:latin typeface="Roboto"/>
              </a:rPr>
              <a:t> </a:t>
            </a:r>
            <a:r>
              <a:rPr lang="en-US" sz="2200" b="0" strike="noStrike" spc="-1" dirty="0" err="1">
                <a:latin typeface="Roboto"/>
              </a:rPr>
              <a:t>тренинги</a:t>
            </a:r>
            <a:r>
              <a:rPr lang="en-US" sz="2200" b="0" strike="noStrike" spc="-1" dirty="0">
                <a:latin typeface="Roboto"/>
              </a:rPr>
              <a:t> и </a:t>
            </a:r>
            <a:r>
              <a:rPr lang="en-US" sz="2200" b="0" strike="noStrike" spc="-1" dirty="0" err="1">
                <a:latin typeface="Roboto"/>
              </a:rPr>
              <a:t>видеоуроки</a:t>
            </a:r>
            <a:r>
              <a:rPr lang="en-US" sz="2200" b="0" strike="noStrike" spc="-1" dirty="0">
                <a:latin typeface="Roboto"/>
              </a:rPr>
              <a:t> </a:t>
            </a:r>
            <a:r>
              <a:rPr lang="en-US" sz="2200" b="0" strike="noStrike" spc="-1" dirty="0" err="1">
                <a:latin typeface="Roboto"/>
              </a:rPr>
              <a:t>по</a:t>
            </a:r>
            <a:r>
              <a:rPr lang="en-US" sz="2200" b="0" strike="noStrike" spc="-1" dirty="0">
                <a:latin typeface="Roboto"/>
              </a:rPr>
              <a:t> </a:t>
            </a:r>
            <a:r>
              <a:rPr lang="en-US" sz="2200" b="0" strike="noStrike" spc="-1" dirty="0" err="1">
                <a:latin typeface="Roboto"/>
              </a:rPr>
              <a:t>социальной</a:t>
            </a:r>
            <a:r>
              <a:rPr lang="en-US" sz="2200" b="0" strike="noStrike" spc="-1" dirty="0">
                <a:latin typeface="Roboto"/>
              </a:rPr>
              <a:t> </a:t>
            </a:r>
            <a:r>
              <a:rPr lang="en-US" sz="2200" b="0" strike="noStrike" spc="-1" dirty="0" err="1">
                <a:latin typeface="Roboto"/>
              </a:rPr>
              <a:t>адаптации</a:t>
            </a:r>
            <a:r>
              <a:rPr lang="en-US" sz="2200" b="0" strike="noStrike" spc="-1" dirty="0">
                <a:latin typeface="Roboto"/>
              </a:rPr>
              <a:t> </a:t>
            </a:r>
            <a:r>
              <a:rPr lang="en-US" sz="2200" b="0" strike="noStrike" spc="-1" dirty="0" err="1">
                <a:latin typeface="Roboto"/>
              </a:rPr>
              <a:t>для</a:t>
            </a:r>
            <a:r>
              <a:rPr lang="en-US" sz="2200" b="0" strike="noStrike" spc="-1" dirty="0">
                <a:latin typeface="Roboto"/>
              </a:rPr>
              <a:t> </a:t>
            </a:r>
            <a:r>
              <a:rPr lang="en-US" sz="2200" b="0" strike="noStrike" spc="-1" dirty="0" err="1">
                <a:latin typeface="Roboto"/>
              </a:rPr>
              <a:t>родителей</a:t>
            </a:r>
            <a:r>
              <a:rPr lang="en-US" sz="2200" b="0" strike="noStrike" spc="-1" dirty="0">
                <a:latin typeface="Roboto"/>
              </a:rPr>
              <a:t> </a:t>
            </a:r>
            <a:r>
              <a:rPr lang="en-US" sz="2200" b="0" strike="noStrike" spc="-1" dirty="0" err="1">
                <a:latin typeface="Roboto"/>
              </a:rPr>
              <a:t>пациентов</a:t>
            </a:r>
            <a:r>
              <a:rPr lang="en-US" sz="2200" b="0" strike="noStrike" spc="-1" dirty="0">
                <a:latin typeface="Roboto"/>
              </a:rPr>
              <a:t>;</a:t>
            </a:r>
            <a:endParaRPr lang="en-US" sz="2200" b="0" strike="noStrike" spc="-1" dirty="0">
              <a:latin typeface="Arial"/>
            </a:endParaRPr>
          </a:p>
          <a:p>
            <a:pPr marL="457200">
              <a:lnSpc>
                <a:spcPct val="12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strike="noStrike" spc="-1" dirty="0" smtClean="0">
                <a:latin typeface="Roboto"/>
              </a:rPr>
              <a:t> </a:t>
            </a:r>
            <a:r>
              <a:rPr lang="en-US" sz="2200" b="0" strike="noStrike" spc="-1" dirty="0" err="1" smtClean="0">
                <a:latin typeface="Roboto"/>
              </a:rPr>
              <a:t>помощь</a:t>
            </a:r>
            <a:r>
              <a:rPr lang="en-US" sz="2200" b="0" strike="noStrike" spc="-1" dirty="0" smtClean="0">
                <a:latin typeface="Roboto"/>
              </a:rPr>
              <a:t> </a:t>
            </a:r>
            <a:r>
              <a:rPr lang="en-US" sz="2200" b="0" strike="noStrike" spc="-1" dirty="0">
                <a:latin typeface="Roboto"/>
              </a:rPr>
              <a:t>с </a:t>
            </a:r>
            <a:r>
              <a:rPr lang="en-US" sz="2200" b="0" strike="noStrike" spc="-1" dirty="0" err="1">
                <a:latin typeface="Roboto"/>
              </a:rPr>
              <a:t>уроками</a:t>
            </a:r>
            <a:r>
              <a:rPr lang="en-US" sz="2200" b="0" strike="noStrike" spc="-1" dirty="0">
                <a:latin typeface="Roboto"/>
              </a:rPr>
              <a:t> </a:t>
            </a:r>
            <a:r>
              <a:rPr lang="en-US" sz="2200" b="0" strike="noStrike" spc="-1" dirty="0" err="1">
                <a:latin typeface="Roboto"/>
              </a:rPr>
              <a:t>пациентам</a:t>
            </a:r>
            <a:r>
              <a:rPr lang="en-US" sz="2200" b="0" strike="noStrike" spc="-1" dirty="0">
                <a:latin typeface="Roboto"/>
              </a:rPr>
              <a:t> </a:t>
            </a:r>
            <a:r>
              <a:rPr lang="en-US" sz="2200" b="0" strike="noStrike" spc="-1" dirty="0" err="1">
                <a:latin typeface="Roboto"/>
              </a:rPr>
              <a:t>младшего</a:t>
            </a:r>
            <a:r>
              <a:rPr lang="en-US" sz="2200" b="0" strike="noStrike" spc="-1" dirty="0">
                <a:latin typeface="Roboto"/>
              </a:rPr>
              <a:t> </a:t>
            </a:r>
            <a:r>
              <a:rPr lang="en-US" sz="2200" b="0" strike="noStrike" spc="-1" dirty="0" err="1">
                <a:latin typeface="Roboto"/>
              </a:rPr>
              <a:t>школьного</a:t>
            </a:r>
            <a:r>
              <a:rPr lang="en-US" sz="2200" b="0" strike="noStrike" spc="-1" dirty="0">
                <a:latin typeface="Roboto"/>
              </a:rPr>
              <a:t> </a:t>
            </a:r>
            <a:r>
              <a:rPr lang="en-US" sz="2200" b="0" strike="noStrike" spc="-1" dirty="0" err="1">
                <a:latin typeface="Roboto"/>
              </a:rPr>
              <a:t>возраста</a:t>
            </a:r>
            <a:r>
              <a:rPr lang="en-US" sz="2200" b="0" strike="noStrike" spc="-1" dirty="0">
                <a:latin typeface="Roboto"/>
              </a:rPr>
              <a:t>;</a:t>
            </a:r>
            <a:endParaRPr lang="en-US" sz="2200" b="0" strike="noStrike" spc="-1" dirty="0">
              <a:latin typeface="Arial"/>
            </a:endParaRPr>
          </a:p>
          <a:p>
            <a:pPr marL="457200">
              <a:lnSpc>
                <a:spcPct val="120000"/>
              </a:lnSpc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strike="noStrike" spc="-1" dirty="0" smtClean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200" b="0" strike="noStrike" spc="-1" dirty="0" err="1" smtClean="0">
                <a:solidFill>
                  <a:srgbClr val="000000"/>
                </a:solidFill>
                <a:latin typeface="Roboto"/>
              </a:rPr>
              <a:t>осуществление</a:t>
            </a:r>
            <a:r>
              <a:rPr lang="en-US" sz="2200" b="0" strike="noStrike" spc="-1" dirty="0" smtClean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Roboto"/>
              </a:rPr>
              <a:t>физической</a:t>
            </a:r>
            <a:r>
              <a:rPr lang="en-US" sz="2200" b="0" strike="noStrike" spc="-1" dirty="0">
                <a:solidFill>
                  <a:srgbClr val="000000"/>
                </a:solidFill>
                <a:latin typeface="Roboto"/>
              </a:rPr>
              <a:t> </a:t>
            </a:r>
            <a:r>
              <a:rPr lang="en-US" sz="2200" b="0" strike="noStrike" spc="-1" dirty="0" err="1" smtClean="0">
                <a:solidFill>
                  <a:srgbClr val="000000"/>
                </a:solidFill>
                <a:latin typeface="Roboto"/>
              </a:rPr>
              <a:t>реабилитации</a:t>
            </a:r>
            <a:r>
              <a:rPr lang="ru-RU" sz="2200" b="1" spc="-1" dirty="0" smtClean="0">
                <a:solidFill>
                  <a:srgbClr val="000000"/>
                </a:solidFill>
                <a:latin typeface="Roboto"/>
              </a:rPr>
              <a:t>, </a:t>
            </a:r>
            <a:r>
              <a:rPr lang="ru-RU" sz="2200" spc="-1" dirty="0" smtClean="0">
                <a:solidFill>
                  <a:srgbClr val="000000"/>
                </a:solidFill>
                <a:latin typeface="Roboto"/>
              </a:rPr>
              <a:t>что является новым видом волонтерской практики для данной категории </a:t>
            </a:r>
            <a:r>
              <a:rPr lang="ru-RU" sz="2200" spc="-1" dirty="0" err="1" smtClean="0">
                <a:solidFill>
                  <a:srgbClr val="000000"/>
                </a:solidFill>
                <a:latin typeface="Roboto"/>
              </a:rPr>
              <a:t>благополучателей</a:t>
            </a:r>
            <a:r>
              <a:rPr lang="ru-RU" sz="2200" spc="-1" dirty="0" smtClean="0">
                <a:solidFill>
                  <a:srgbClr val="000000"/>
                </a:solidFill>
                <a:latin typeface="Roboto"/>
              </a:rPr>
              <a:t>.</a:t>
            </a:r>
            <a:endParaRPr lang="en-US" sz="2200" b="0" strike="noStrike" spc="-1" dirty="0">
              <a:latin typeface="Arial"/>
            </a:endParaRPr>
          </a:p>
          <a:p>
            <a:pPr marL="457200">
              <a:lnSpc>
                <a:spcPct val="12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200" b="0" strike="noStrike" spc="-1" dirty="0">
              <a:latin typeface="Arial"/>
            </a:endParaRPr>
          </a:p>
          <a:p>
            <a:pPr marL="457200">
              <a:lnSpc>
                <a:spcPct val="120000"/>
              </a:lnSpc>
              <a:buClr>
                <a:srgbClr val="000000"/>
              </a:buClr>
              <a:buSzPct val="45000"/>
            </a:pPr>
            <a:endParaRPr lang="en-US" sz="2200" b="0" strike="noStrike" spc="-1" dirty="0">
              <a:latin typeface="Arial"/>
            </a:endParaRPr>
          </a:p>
          <a:p>
            <a:pPr marL="457200">
              <a:lnSpc>
                <a:spcPct val="120000"/>
              </a:lnSpc>
              <a:buClr>
                <a:srgbClr val="000000"/>
              </a:buClr>
              <a:buSzPct val="45000"/>
            </a:pPr>
            <a:endParaRPr lang="en-US" sz="2200" b="0" strike="noStrike" spc="-1" dirty="0">
              <a:latin typeface="Arial"/>
            </a:endParaRPr>
          </a:p>
        </p:txBody>
      </p:sp>
      <p:pic>
        <p:nvPicPr>
          <p:cNvPr id="6" name="Picture 2" descr="C:\Users\А\Desktop\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41159" y="267194"/>
            <a:ext cx="2515481" cy="857550"/>
          </a:xfrm>
          <a:prstGeom prst="rect">
            <a:avLst/>
          </a:prstGeom>
          <a:noFill/>
        </p:spPr>
      </p:pic>
      <p:pic>
        <p:nvPicPr>
          <p:cNvPr id="7" name="Picture 2" descr="C:\Users\А\Desktop\РНИМУ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64552" y="5805264"/>
            <a:ext cx="864096" cy="86409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>
        <p:pull dir="d"/>
      </p:transition>
    </mc:Choice>
    <mc:Fallback>
      <p:transition spd="slow">
        <p:pull dir="d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6F9D4"/>
            </a:gs>
            <a:gs pos="100000">
              <a:srgbClr val="FF972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Shape 1"/>
          <p:cNvSpPr txBox="1"/>
          <p:nvPr/>
        </p:nvSpPr>
        <p:spPr>
          <a:xfrm>
            <a:off x="609480" y="27324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 b="0" i="1" strike="noStrike" spc="-1">
                <a:solidFill>
                  <a:srgbClr val="000000"/>
                </a:solidFill>
                <a:latin typeface="Roboto"/>
                <a:ea typeface="Arial"/>
              </a:rPr>
              <a:t>Современный подход</a:t>
            </a:r>
            <a:endParaRPr lang="en-US" sz="4800" b="0" strike="noStrike" spc="-1">
              <a:latin typeface="Arial"/>
            </a:endParaRPr>
          </a:p>
        </p:txBody>
      </p:sp>
      <p:sp>
        <p:nvSpPr>
          <p:cNvPr id="208" name="Line 2"/>
          <p:cNvSpPr/>
          <p:nvPr/>
        </p:nvSpPr>
        <p:spPr>
          <a:xfrm>
            <a:off x="360000" y="535680"/>
            <a:ext cx="0" cy="6323400"/>
          </a:xfrm>
          <a:prstGeom prst="line">
            <a:avLst/>
          </a:prstGeom>
          <a:ln w="360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9" name="TextShape 3"/>
          <p:cNvSpPr txBox="1"/>
          <p:nvPr/>
        </p:nvSpPr>
        <p:spPr>
          <a:xfrm>
            <a:off x="689400" y="1688760"/>
            <a:ext cx="10972440" cy="4972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2800" b="0" strike="noStrike" spc="-1" dirty="0" smtClean="0">
              <a:latin typeface="Arial"/>
            </a:endParaRPr>
          </a:p>
          <a:p>
            <a:r>
              <a:rPr lang="en-US" sz="2800" b="0" strike="noStrike" spc="-1" dirty="0" err="1" smtClean="0">
                <a:latin typeface="Arial"/>
              </a:rPr>
              <a:t>Особенность</a:t>
            </a:r>
            <a:r>
              <a:rPr lang="en-US" sz="2800" b="0" strike="noStrike" spc="-1" dirty="0" smtClean="0">
                <a:latin typeface="Arial"/>
              </a:rPr>
              <a:t> </a:t>
            </a:r>
            <a:r>
              <a:rPr lang="en-US" sz="2800" b="0" strike="noStrike" spc="-1" dirty="0" err="1">
                <a:latin typeface="Arial"/>
              </a:rPr>
              <a:t>всех</a:t>
            </a:r>
            <a:r>
              <a:rPr lang="en-US" sz="2800" b="0" strike="noStrike" spc="-1" dirty="0">
                <a:latin typeface="Arial"/>
              </a:rPr>
              <a:t> </a:t>
            </a:r>
            <a:r>
              <a:rPr lang="en-US" sz="2800" b="0" strike="noStrike" spc="-1" dirty="0" err="1">
                <a:latin typeface="Arial"/>
              </a:rPr>
              <a:t>мероприятий</a:t>
            </a:r>
            <a:r>
              <a:rPr lang="en-US" sz="2800" b="0" strike="noStrike" spc="-1" dirty="0">
                <a:latin typeface="Arial"/>
              </a:rPr>
              <a:t>:</a:t>
            </a:r>
          </a:p>
          <a:p>
            <a:endParaRPr lang="en-US" sz="2800" b="0" strike="noStrike" spc="-1" dirty="0">
              <a:latin typeface="Arial"/>
            </a:endParaRPr>
          </a:p>
          <a:p>
            <a:pPr marL="216000" indent="-216000"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 err="1">
                <a:latin typeface="Arial"/>
                <a:ea typeface="Microsoft YaHei"/>
              </a:rPr>
              <a:t>корректировка</a:t>
            </a:r>
            <a:r>
              <a:rPr lang="en-US" sz="2800" b="0" strike="noStrike" spc="-1" dirty="0">
                <a:latin typeface="Arial"/>
                <a:ea typeface="Microsoft YaHei"/>
              </a:rPr>
              <a:t> </a:t>
            </a:r>
            <a:r>
              <a:rPr lang="en-US" sz="2800" b="0" strike="noStrike" spc="-1" dirty="0" err="1">
                <a:latin typeface="Arial"/>
                <a:ea typeface="Microsoft YaHei"/>
              </a:rPr>
              <a:t>алгоритма</a:t>
            </a:r>
            <a:r>
              <a:rPr lang="en-US" sz="2800" b="0" strike="noStrike" spc="-1" dirty="0">
                <a:latin typeface="Arial"/>
                <a:ea typeface="Microsoft YaHei"/>
              </a:rPr>
              <a:t> в </a:t>
            </a:r>
            <a:r>
              <a:rPr lang="en-US" sz="2800" b="0" strike="noStrike" spc="-1" dirty="0" err="1">
                <a:latin typeface="Arial"/>
                <a:ea typeface="Microsoft YaHei"/>
              </a:rPr>
              <a:t>ходе</a:t>
            </a:r>
            <a:r>
              <a:rPr lang="en-US" sz="2800" b="0" strike="noStrike" spc="-1" dirty="0">
                <a:latin typeface="Arial"/>
                <a:ea typeface="Microsoft YaHei"/>
              </a:rPr>
              <a:t> </a:t>
            </a:r>
            <a:r>
              <a:rPr lang="en-US" sz="2800" b="0" strike="noStrike" spc="-1" dirty="0" err="1">
                <a:latin typeface="Arial"/>
                <a:ea typeface="Microsoft YaHei"/>
              </a:rPr>
              <a:t>реализации</a:t>
            </a:r>
            <a:r>
              <a:rPr lang="en-US" sz="2800" b="0" strike="noStrike" spc="-1" dirty="0">
                <a:latin typeface="Arial"/>
                <a:ea typeface="Microsoft YaHei"/>
              </a:rPr>
              <a:t> в </a:t>
            </a:r>
            <a:r>
              <a:rPr lang="en-US" sz="2800" b="0" strike="noStrike" spc="-1" dirty="0" err="1">
                <a:latin typeface="Arial"/>
                <a:ea typeface="Microsoft YaHei"/>
              </a:rPr>
              <a:t>зависимости</a:t>
            </a:r>
            <a:r>
              <a:rPr lang="en-US" sz="2800" b="0" strike="noStrike" spc="-1" dirty="0">
                <a:latin typeface="Arial"/>
                <a:ea typeface="Microsoft YaHei"/>
              </a:rPr>
              <a:t> </a:t>
            </a:r>
            <a:r>
              <a:rPr lang="en-US" sz="2800" b="0" strike="noStrike" spc="-1" dirty="0" err="1">
                <a:latin typeface="Arial"/>
                <a:ea typeface="Microsoft YaHei"/>
              </a:rPr>
              <a:t>от</a:t>
            </a:r>
            <a:r>
              <a:rPr lang="en-US" sz="2800" b="0" strike="noStrike" spc="-1" dirty="0">
                <a:latin typeface="Arial"/>
                <a:ea typeface="Microsoft YaHei"/>
              </a:rPr>
              <a:t> </a:t>
            </a:r>
            <a:r>
              <a:rPr lang="en-US" sz="2800" b="0" strike="noStrike" spc="-1" dirty="0" err="1">
                <a:latin typeface="Arial"/>
                <a:ea typeface="Microsoft YaHei"/>
              </a:rPr>
              <a:t>обратной</a:t>
            </a:r>
            <a:r>
              <a:rPr lang="en-US" sz="2800" b="0" strike="noStrike" spc="-1" dirty="0">
                <a:latin typeface="Arial"/>
                <a:ea typeface="Microsoft YaHei"/>
              </a:rPr>
              <a:t> </a:t>
            </a:r>
            <a:r>
              <a:rPr lang="en-US" sz="2800" b="0" strike="noStrike" spc="-1" dirty="0" err="1">
                <a:latin typeface="Arial"/>
                <a:ea typeface="Microsoft YaHei"/>
              </a:rPr>
              <a:t>связи</a:t>
            </a:r>
            <a:r>
              <a:rPr lang="en-US" sz="2800" b="0" strike="noStrike" spc="-1" dirty="0">
                <a:latin typeface="Arial"/>
                <a:ea typeface="Microsoft YaHei"/>
              </a:rPr>
              <a:t> </a:t>
            </a:r>
            <a:r>
              <a:rPr lang="en-US" sz="2800" b="0" strike="noStrike" spc="-1" dirty="0" err="1">
                <a:latin typeface="Arial"/>
                <a:ea typeface="Microsoft YaHei"/>
              </a:rPr>
              <a:t>пациентов</a:t>
            </a:r>
            <a:r>
              <a:rPr lang="en-US" sz="2800" b="0" strike="noStrike" spc="-1" dirty="0" smtClean="0">
                <a:latin typeface="Arial"/>
                <a:ea typeface="Microsoft YaHei"/>
              </a:rPr>
              <a:t>;</a:t>
            </a:r>
            <a:endParaRPr lang="ru-RU" sz="2800" b="0" strike="noStrike" spc="-1" dirty="0" smtClean="0">
              <a:latin typeface="Arial"/>
              <a:ea typeface="Microsoft YaHei"/>
            </a:endParaRPr>
          </a:p>
          <a:p>
            <a:pPr marL="216000" indent="-216000"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</a:pPr>
            <a:endParaRPr lang="en-US" sz="2800" b="0" strike="noStrike" spc="-1" dirty="0">
              <a:latin typeface="Arial"/>
            </a:endParaRPr>
          </a:p>
          <a:p>
            <a:pPr marL="216000" indent="-216000"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 err="1">
                <a:latin typeface="Arial"/>
                <a:ea typeface="Microsoft YaHei"/>
              </a:rPr>
              <a:t>проведение</a:t>
            </a:r>
            <a:r>
              <a:rPr lang="en-US" sz="2800" b="0" strike="noStrike" spc="-1" dirty="0">
                <a:latin typeface="Arial"/>
                <a:ea typeface="Microsoft YaHei"/>
              </a:rPr>
              <a:t> </a:t>
            </a:r>
            <a:r>
              <a:rPr lang="en-US" sz="2800" b="0" strike="noStrike" spc="-1" dirty="0" err="1">
                <a:latin typeface="Arial"/>
                <a:ea typeface="Microsoft YaHei"/>
              </a:rPr>
              <a:t>мероприятий</a:t>
            </a:r>
            <a:r>
              <a:rPr lang="en-US" sz="2800" b="0" strike="noStrike" spc="-1" dirty="0">
                <a:latin typeface="Arial"/>
                <a:ea typeface="Microsoft YaHei"/>
              </a:rPr>
              <a:t> с </a:t>
            </a:r>
            <a:r>
              <a:rPr lang="en-US" sz="2800" b="0" strike="noStrike" spc="-1" dirty="0" err="1">
                <a:latin typeface="Arial"/>
                <a:ea typeface="Microsoft YaHei"/>
              </a:rPr>
              <a:t>учетом</a:t>
            </a:r>
            <a:r>
              <a:rPr lang="en-US" sz="2800" b="0" strike="noStrike" spc="-1" dirty="0">
                <a:latin typeface="Arial"/>
                <a:ea typeface="Microsoft YaHei"/>
              </a:rPr>
              <a:t> </a:t>
            </a:r>
            <a:r>
              <a:rPr lang="en-US" sz="2800" b="0" strike="noStrike" spc="-1" dirty="0" err="1">
                <a:latin typeface="Arial"/>
                <a:ea typeface="Microsoft YaHei"/>
              </a:rPr>
              <a:t>возраста</a:t>
            </a:r>
            <a:r>
              <a:rPr lang="en-US" sz="2800" b="0" strike="noStrike" spc="-1" dirty="0">
                <a:latin typeface="Arial"/>
                <a:ea typeface="Microsoft YaHei"/>
              </a:rPr>
              <a:t> </a:t>
            </a:r>
            <a:r>
              <a:rPr lang="en-US" sz="2800" b="0" strike="noStrike" spc="-1" dirty="0" err="1">
                <a:latin typeface="Arial"/>
                <a:ea typeface="Microsoft YaHei"/>
              </a:rPr>
              <a:t>пациентов</a:t>
            </a:r>
            <a:r>
              <a:rPr lang="en-US" sz="2800" b="0" strike="noStrike" spc="-1" dirty="0">
                <a:latin typeface="Arial"/>
                <a:ea typeface="Microsoft YaHei"/>
              </a:rPr>
              <a:t>;  </a:t>
            </a:r>
            <a:endParaRPr lang="ru-RU" sz="2800" b="0" strike="noStrike" spc="-1" dirty="0" smtClean="0">
              <a:latin typeface="Arial"/>
              <a:ea typeface="Microsoft YaHei"/>
            </a:endParaRPr>
          </a:p>
          <a:p>
            <a:pPr marL="216000" indent="-216000"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</a:pPr>
            <a:endParaRPr lang="en-US" sz="2800" b="0" strike="noStrike" spc="-1" dirty="0">
              <a:latin typeface="Arial"/>
            </a:endParaRPr>
          </a:p>
          <a:p>
            <a:pPr marL="216000" indent="-216000"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 err="1" smtClean="0">
                <a:latin typeface="Arial"/>
                <a:ea typeface="Microsoft YaHei"/>
              </a:rPr>
              <a:t>привлечение</a:t>
            </a:r>
            <a:r>
              <a:rPr lang="en-US" sz="2800" b="0" strike="noStrike" spc="-1" dirty="0" smtClean="0">
                <a:latin typeface="Arial"/>
                <a:ea typeface="Microsoft YaHei"/>
              </a:rPr>
              <a:t> </a:t>
            </a:r>
            <a:r>
              <a:rPr lang="en-US" sz="2800" b="0" strike="noStrike" spc="-1" dirty="0" err="1">
                <a:latin typeface="Arial"/>
                <a:ea typeface="Microsoft YaHei"/>
              </a:rPr>
              <a:t>внеучебных</a:t>
            </a:r>
            <a:r>
              <a:rPr lang="en-US" sz="2800" b="0" strike="noStrike" spc="-1" dirty="0">
                <a:latin typeface="Arial"/>
                <a:ea typeface="Microsoft YaHei"/>
              </a:rPr>
              <a:t> </a:t>
            </a:r>
            <a:r>
              <a:rPr lang="en-US" sz="2800" b="0" strike="noStrike" spc="-1" dirty="0" err="1">
                <a:latin typeface="Arial"/>
                <a:ea typeface="Microsoft YaHei"/>
              </a:rPr>
              <a:t>подразделений</a:t>
            </a:r>
            <a:r>
              <a:rPr lang="en-US" sz="2800" b="0" strike="noStrike" spc="-1" dirty="0">
                <a:latin typeface="Arial"/>
                <a:ea typeface="Microsoft YaHei"/>
              </a:rPr>
              <a:t> ФГАОУ ВО РНИМУ </a:t>
            </a:r>
            <a:r>
              <a:rPr lang="en-US" sz="2800" b="0" strike="noStrike" spc="-1" dirty="0" err="1">
                <a:latin typeface="Arial"/>
                <a:ea typeface="Microsoft YaHei"/>
              </a:rPr>
              <a:t>им</a:t>
            </a:r>
            <a:r>
              <a:rPr lang="en-US" sz="2800" b="0" strike="noStrike" spc="-1" dirty="0">
                <a:latin typeface="Arial"/>
                <a:ea typeface="Microsoft YaHei"/>
              </a:rPr>
              <a:t>. Н.И. </a:t>
            </a:r>
            <a:r>
              <a:rPr lang="en-US" sz="2800" b="0" strike="noStrike" spc="-1" dirty="0" err="1">
                <a:latin typeface="Arial"/>
                <a:ea typeface="Microsoft YaHei"/>
              </a:rPr>
              <a:t>Пирогова</a:t>
            </a:r>
            <a:r>
              <a:rPr lang="en-US" sz="2800" b="0" strike="noStrike" spc="-1" dirty="0">
                <a:latin typeface="Arial"/>
                <a:ea typeface="Microsoft YaHei"/>
              </a:rPr>
              <a:t> </a:t>
            </a:r>
            <a:r>
              <a:rPr lang="en-US" sz="2800" b="0" strike="noStrike" spc="-1" dirty="0" err="1">
                <a:latin typeface="Arial"/>
                <a:ea typeface="Microsoft YaHei"/>
              </a:rPr>
              <a:t>Минздрава</a:t>
            </a:r>
            <a:r>
              <a:rPr lang="en-US" sz="2800" b="0" strike="noStrike" spc="-1" dirty="0">
                <a:latin typeface="Arial"/>
                <a:ea typeface="Microsoft YaHei"/>
              </a:rPr>
              <a:t> </a:t>
            </a:r>
            <a:r>
              <a:rPr lang="en-US" sz="2800" b="0" strike="noStrike" spc="-1" dirty="0" err="1" smtClean="0">
                <a:latin typeface="Arial"/>
                <a:ea typeface="Microsoft YaHei"/>
              </a:rPr>
              <a:t>России</a:t>
            </a:r>
            <a:r>
              <a:rPr lang="ru-RU" sz="2800" spc="-1" dirty="0" smtClean="0">
                <a:latin typeface="Arial"/>
                <a:ea typeface="Microsoft YaHei"/>
              </a:rPr>
              <a:t>: хоровая и театральная студии, оркестр, клуб рисовая «Тео».</a:t>
            </a:r>
            <a:endParaRPr lang="en-US" sz="2800" b="0" strike="noStrike" spc="-1" dirty="0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800" b="0" strike="noStrike" spc="-1" dirty="0">
              <a:latin typeface="Arial"/>
            </a:endParaRPr>
          </a:p>
          <a:p>
            <a:endParaRPr lang="en-US" sz="2800" b="0" strike="noStrike" spc="-1" dirty="0">
              <a:latin typeface="Arial"/>
            </a:endParaRPr>
          </a:p>
          <a:p>
            <a:endParaRPr lang="en-US" sz="2800" b="0" strike="noStrike" spc="-1" dirty="0">
              <a:latin typeface="Arial"/>
            </a:endParaRPr>
          </a:p>
        </p:txBody>
      </p:sp>
      <p:pic>
        <p:nvPicPr>
          <p:cNvPr id="7" name="Picture 2" descr="C:\Users\А\Desktop\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41159" y="267194"/>
            <a:ext cx="2515481" cy="857550"/>
          </a:xfrm>
          <a:prstGeom prst="rect">
            <a:avLst/>
          </a:prstGeom>
          <a:noFill/>
        </p:spPr>
      </p:pic>
      <p:pic>
        <p:nvPicPr>
          <p:cNvPr id="8" name="Picture 2" descr="C:\Users\А\Desktop\РНИМУ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64552" y="5805264"/>
            <a:ext cx="864096" cy="86409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>
        <p:pull dir="d"/>
      </p:transition>
    </mc:Choice>
    <mc:Fallback>
      <p:transition spd="slow">
        <p:pull dir="d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6F9D4"/>
            </a:gs>
            <a:gs pos="100000">
              <a:srgbClr val="FF972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Shape 1"/>
          <p:cNvSpPr txBox="1"/>
          <p:nvPr/>
        </p:nvSpPr>
        <p:spPr>
          <a:xfrm>
            <a:off x="655200" y="168120"/>
            <a:ext cx="847728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 b="0" i="1" strike="noStrike" spc="-1">
                <a:solidFill>
                  <a:srgbClr val="000000"/>
                </a:solidFill>
                <a:latin typeface="Roboto"/>
                <a:ea typeface="Arial"/>
              </a:rPr>
              <a:t>Наши партнеры</a:t>
            </a:r>
            <a:endParaRPr lang="en-US" sz="4800" b="0" strike="noStrike" spc="-1">
              <a:latin typeface="Arial"/>
            </a:endParaRPr>
          </a:p>
        </p:txBody>
      </p:sp>
      <p:sp>
        <p:nvSpPr>
          <p:cNvPr id="222" name="Line 12"/>
          <p:cNvSpPr/>
          <p:nvPr/>
        </p:nvSpPr>
        <p:spPr>
          <a:xfrm>
            <a:off x="360000" y="535320"/>
            <a:ext cx="0" cy="6323400"/>
          </a:xfrm>
          <a:prstGeom prst="line">
            <a:avLst/>
          </a:prstGeom>
          <a:ln w="360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" name="CustomShape 3"/>
          <p:cNvSpPr/>
          <p:nvPr/>
        </p:nvSpPr>
        <p:spPr>
          <a:xfrm>
            <a:off x="869600" y="5013176"/>
            <a:ext cx="9186840" cy="1252240"/>
          </a:xfrm>
          <a:prstGeom prst="roundRect">
            <a:avLst>
              <a:gd name="adj" fmla="val 10000"/>
            </a:avLst>
          </a:prstGeom>
          <a:solidFill>
            <a:srgbClr val="E57709"/>
          </a:solidFill>
          <a:ln w="12600">
            <a:solidFill>
              <a:srgbClr val="455F5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" name="CustomShape 3"/>
          <p:cNvSpPr/>
          <p:nvPr/>
        </p:nvSpPr>
        <p:spPr>
          <a:xfrm>
            <a:off x="839416" y="3472904"/>
            <a:ext cx="9186840" cy="1252240"/>
          </a:xfrm>
          <a:prstGeom prst="roundRect">
            <a:avLst>
              <a:gd name="adj" fmla="val 10000"/>
            </a:avLst>
          </a:prstGeom>
          <a:solidFill>
            <a:srgbClr val="E57709"/>
          </a:solidFill>
          <a:ln w="12600">
            <a:solidFill>
              <a:srgbClr val="455F5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3" name="CustomShape 3"/>
          <p:cNvSpPr/>
          <p:nvPr/>
        </p:nvSpPr>
        <p:spPr>
          <a:xfrm>
            <a:off x="839416" y="1844824"/>
            <a:ext cx="9186840" cy="1252240"/>
          </a:xfrm>
          <a:prstGeom prst="roundRect">
            <a:avLst>
              <a:gd name="adj" fmla="val 10000"/>
            </a:avLst>
          </a:prstGeom>
          <a:solidFill>
            <a:srgbClr val="E57709"/>
          </a:solidFill>
          <a:ln w="12600">
            <a:solidFill>
              <a:srgbClr val="455F5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6" name="Группа 25"/>
          <p:cNvGrpSpPr/>
          <p:nvPr/>
        </p:nvGrpSpPr>
        <p:grpSpPr>
          <a:xfrm>
            <a:off x="1305694" y="1916832"/>
            <a:ext cx="8676138" cy="4276016"/>
            <a:chOff x="1305694" y="1916832"/>
            <a:chExt cx="8676138" cy="4276016"/>
          </a:xfrm>
        </p:grpSpPr>
        <p:sp>
          <p:nvSpPr>
            <p:cNvPr id="214" name="CustomShape 4"/>
            <p:cNvSpPr/>
            <p:nvPr/>
          </p:nvSpPr>
          <p:spPr>
            <a:xfrm>
              <a:off x="2783632" y="1916832"/>
              <a:ext cx="7198200" cy="1080120"/>
            </a:xfrm>
            <a:prstGeom prst="rect">
              <a:avLst/>
            </a:prstGeom>
            <a:solidFill>
              <a:srgbClr val="E5770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sz="2800" b="1" strike="noStrike" spc="-1" dirty="0" err="1">
                  <a:solidFill>
                    <a:srgbClr val="455F51"/>
                  </a:solidFill>
                  <a:latin typeface="Arial"/>
                  <a:ea typeface="Arial"/>
                </a:rPr>
                <a:t>Российская</a:t>
              </a:r>
              <a:r>
                <a:rPr lang="en-US" sz="2800" b="1" strike="noStrike" spc="-1" dirty="0">
                  <a:solidFill>
                    <a:srgbClr val="455F51"/>
                  </a:solidFill>
                  <a:latin typeface="Arial"/>
                  <a:ea typeface="Arial"/>
                </a:rPr>
                <a:t> </a:t>
              </a:r>
              <a:r>
                <a:rPr lang="en-US" sz="2800" b="1" strike="noStrike" spc="-1" dirty="0" err="1">
                  <a:solidFill>
                    <a:srgbClr val="455F51"/>
                  </a:solidFill>
                  <a:latin typeface="Arial"/>
                  <a:ea typeface="Arial"/>
                </a:rPr>
                <a:t>детская</a:t>
              </a:r>
              <a:r>
                <a:rPr lang="en-US" sz="2800" b="1" strike="noStrike" spc="-1" dirty="0">
                  <a:solidFill>
                    <a:srgbClr val="455F51"/>
                  </a:solidFill>
                  <a:latin typeface="Arial"/>
                  <a:ea typeface="Arial"/>
                </a:rPr>
                <a:t> </a:t>
              </a:r>
              <a:r>
                <a:rPr lang="en-US" sz="2800" b="1" strike="noStrike" spc="-1" dirty="0" err="1">
                  <a:solidFill>
                    <a:srgbClr val="455F51"/>
                  </a:solidFill>
                  <a:latin typeface="Arial"/>
                  <a:ea typeface="Arial"/>
                </a:rPr>
                <a:t>клиническая</a:t>
              </a:r>
              <a:r>
                <a:rPr lang="en-US" sz="2800" b="1" strike="noStrike" spc="-1" dirty="0">
                  <a:solidFill>
                    <a:srgbClr val="455F51"/>
                  </a:solidFill>
                  <a:latin typeface="Arial"/>
                  <a:ea typeface="Arial"/>
                </a:rPr>
                <a:t> </a:t>
              </a:r>
              <a:r>
                <a:rPr lang="en-US" sz="2800" b="1" strike="noStrike" spc="-1" dirty="0" err="1">
                  <a:solidFill>
                    <a:srgbClr val="455F51"/>
                  </a:solidFill>
                  <a:latin typeface="Arial"/>
                  <a:ea typeface="Arial"/>
                </a:rPr>
                <a:t>больница</a:t>
              </a:r>
              <a:endParaRPr lang="en-US" sz="2800" b="1" strike="noStrike" spc="-1" dirty="0">
                <a:latin typeface="Arial"/>
              </a:endParaRPr>
            </a:p>
          </p:txBody>
        </p:sp>
        <p:sp>
          <p:nvSpPr>
            <p:cNvPr id="220" name="CustomShape 10"/>
            <p:cNvSpPr/>
            <p:nvPr/>
          </p:nvSpPr>
          <p:spPr>
            <a:xfrm>
              <a:off x="2711624" y="5085184"/>
              <a:ext cx="6410264" cy="1107664"/>
            </a:xfrm>
            <a:prstGeom prst="rect">
              <a:avLst/>
            </a:prstGeom>
            <a:solidFill>
              <a:srgbClr val="E5770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sz="2800" b="1" strike="noStrike" spc="-1" dirty="0">
                  <a:solidFill>
                    <a:srgbClr val="455F51"/>
                  </a:solidFill>
                  <a:latin typeface="Arial"/>
                  <a:ea typeface="Arial"/>
                </a:rPr>
                <a:t>НИКИ </a:t>
              </a:r>
              <a:r>
                <a:rPr lang="en-US" sz="2800" b="1" strike="noStrike" spc="-1" dirty="0" err="1">
                  <a:solidFill>
                    <a:srgbClr val="455F51"/>
                  </a:solidFill>
                  <a:latin typeface="Arial"/>
                  <a:ea typeface="Arial"/>
                </a:rPr>
                <a:t>педиатрии</a:t>
              </a:r>
              <a:r>
                <a:rPr lang="en-US" sz="2800" b="1" strike="noStrike" spc="-1" dirty="0">
                  <a:solidFill>
                    <a:srgbClr val="455F51"/>
                  </a:solidFill>
                  <a:latin typeface="Arial"/>
                  <a:ea typeface="Arial"/>
                </a:rPr>
                <a:t> </a:t>
              </a:r>
              <a:r>
                <a:rPr lang="en-US" sz="2800" b="1" strike="noStrike" spc="-1" dirty="0" err="1">
                  <a:solidFill>
                    <a:srgbClr val="455F51"/>
                  </a:solidFill>
                  <a:latin typeface="Arial"/>
                  <a:ea typeface="Arial"/>
                </a:rPr>
                <a:t>им</a:t>
              </a:r>
              <a:r>
                <a:rPr lang="en-US" sz="2800" b="1" strike="noStrike" spc="-1" dirty="0">
                  <a:solidFill>
                    <a:srgbClr val="455F51"/>
                  </a:solidFill>
                  <a:latin typeface="Arial"/>
                  <a:ea typeface="Arial"/>
                </a:rPr>
                <a:t>. </a:t>
              </a:r>
              <a:r>
                <a:rPr lang="en-US" sz="2800" b="1" strike="noStrike" spc="-1" dirty="0" err="1">
                  <a:solidFill>
                    <a:srgbClr val="455F51"/>
                  </a:solidFill>
                  <a:latin typeface="Arial"/>
                  <a:ea typeface="Arial"/>
                </a:rPr>
                <a:t>академика</a:t>
              </a:r>
              <a:r>
                <a:rPr lang="en-US" sz="2800" b="1" strike="noStrike" spc="-1" dirty="0">
                  <a:solidFill>
                    <a:srgbClr val="455F51"/>
                  </a:solidFill>
                  <a:latin typeface="Arial"/>
                  <a:ea typeface="Arial"/>
                </a:rPr>
                <a:t> Ю.Е. </a:t>
              </a:r>
              <a:r>
                <a:rPr lang="en-US" sz="2800" b="1" strike="noStrike" spc="-1" dirty="0" err="1">
                  <a:solidFill>
                    <a:srgbClr val="455F51"/>
                  </a:solidFill>
                  <a:latin typeface="Arial"/>
                  <a:ea typeface="Arial"/>
                </a:rPr>
                <a:t>Вельтищева</a:t>
              </a:r>
              <a:endParaRPr lang="en-US" sz="2800" b="1" strike="noStrike" spc="-1" dirty="0">
                <a:latin typeface="Arial"/>
              </a:endParaRPr>
            </a:p>
          </p:txBody>
        </p:sp>
        <p:sp>
          <p:nvSpPr>
            <p:cNvPr id="217" name="CustomShape 7"/>
            <p:cNvSpPr/>
            <p:nvPr/>
          </p:nvSpPr>
          <p:spPr>
            <a:xfrm>
              <a:off x="2783632" y="3681032"/>
              <a:ext cx="6626288" cy="900096"/>
            </a:xfrm>
            <a:prstGeom prst="rect">
              <a:avLst/>
            </a:prstGeom>
            <a:solidFill>
              <a:srgbClr val="E5770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sz="2800" b="1" strike="noStrike" spc="-1" dirty="0">
                  <a:solidFill>
                    <a:srgbClr val="455F51"/>
                  </a:solidFill>
                  <a:latin typeface="Arial"/>
                  <a:ea typeface="Arial"/>
                </a:rPr>
                <a:t>НМИЦ ДГОИ </a:t>
              </a:r>
              <a:r>
                <a:rPr lang="en-US" sz="2800" b="1" strike="noStrike" spc="-1" dirty="0" err="1">
                  <a:solidFill>
                    <a:srgbClr val="455F51"/>
                  </a:solidFill>
                  <a:latin typeface="Arial"/>
                  <a:ea typeface="Arial"/>
                </a:rPr>
                <a:t>им</a:t>
              </a:r>
              <a:r>
                <a:rPr lang="en-US" sz="2800" b="1" strike="noStrike" spc="-1" dirty="0">
                  <a:solidFill>
                    <a:srgbClr val="455F51"/>
                  </a:solidFill>
                  <a:latin typeface="Arial"/>
                  <a:ea typeface="Arial"/>
                </a:rPr>
                <a:t>. </a:t>
              </a:r>
              <a:r>
                <a:rPr lang="en-US" sz="2800" b="1" strike="noStrike" spc="-1" dirty="0" err="1">
                  <a:solidFill>
                    <a:srgbClr val="455F51"/>
                  </a:solidFill>
                  <a:latin typeface="Arial"/>
                  <a:ea typeface="Arial"/>
                </a:rPr>
                <a:t>Дмитрия</a:t>
              </a:r>
              <a:r>
                <a:rPr lang="en-US" sz="2800" b="1" strike="noStrike" spc="-1" dirty="0">
                  <a:solidFill>
                    <a:srgbClr val="455F51"/>
                  </a:solidFill>
                  <a:latin typeface="Arial"/>
                  <a:ea typeface="Arial"/>
                </a:rPr>
                <a:t> </a:t>
              </a:r>
              <a:r>
                <a:rPr lang="en-US" sz="2800" b="1" strike="noStrike" spc="-1" dirty="0" err="1">
                  <a:solidFill>
                    <a:srgbClr val="455F51"/>
                  </a:solidFill>
                  <a:latin typeface="Arial"/>
                  <a:ea typeface="Arial"/>
                </a:rPr>
                <a:t>Рогачева</a:t>
              </a:r>
              <a:endParaRPr lang="en-US" sz="2800" b="1" strike="noStrike" spc="-1" dirty="0">
                <a:latin typeface="Arial"/>
              </a:endParaRPr>
            </a:p>
          </p:txBody>
        </p:sp>
        <p:pic>
          <p:nvPicPr>
            <p:cNvPr id="3077" name="Picture 5" descr="C:\Users\А\Desktop\kisspng-computer-icons-portable-network-graphics-aspire-2b-i-want-to-change-my-career-my-career-portfolio-2-5b6d8a4f0fae80.981613781533905487064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43472" y="2060848"/>
              <a:ext cx="1184850" cy="895220"/>
            </a:xfrm>
            <a:prstGeom prst="rect">
              <a:avLst/>
            </a:prstGeom>
            <a:noFill/>
          </p:spPr>
        </p:pic>
        <p:pic>
          <p:nvPicPr>
            <p:cNvPr id="3081" name="Picture 9" descr="C:\Users\А\Desktop\logo1 (1).png.crdownloa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05694" y="3649744"/>
              <a:ext cx="1189906" cy="859376"/>
            </a:xfrm>
            <a:prstGeom prst="rect">
              <a:avLst/>
            </a:prstGeom>
            <a:noFill/>
          </p:spPr>
        </p:pic>
        <p:pic>
          <p:nvPicPr>
            <p:cNvPr id="3082" name="Picture 10" descr="C:\Users\А\Desktop\unnamed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43472" y="5157192"/>
              <a:ext cx="1025864" cy="913284"/>
            </a:xfrm>
            <a:prstGeom prst="rect">
              <a:avLst/>
            </a:prstGeom>
            <a:noFill/>
          </p:spPr>
        </p:pic>
      </p:grpSp>
      <p:pic>
        <p:nvPicPr>
          <p:cNvPr id="27" name="Picture 2" descr="C:\Users\А\Desktop\2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41159" y="267194"/>
            <a:ext cx="2515481" cy="857550"/>
          </a:xfrm>
          <a:prstGeom prst="rect">
            <a:avLst/>
          </a:prstGeom>
          <a:noFill/>
        </p:spPr>
      </p:pic>
      <p:pic>
        <p:nvPicPr>
          <p:cNvPr id="28" name="Picture 2" descr="C:\Users\А\Desktop\РНИМУ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064552" y="5805264"/>
            <a:ext cx="864096" cy="86409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>
        <p:pull dir="d"/>
      </p:transition>
    </mc:Choice>
    <mc:Fallback>
      <p:transition spd="slow">
        <p:pull dir="d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6F9D4"/>
            </a:gs>
            <a:gs pos="100000">
              <a:srgbClr val="FF972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extShape 1"/>
          <p:cNvSpPr txBox="1"/>
          <p:nvPr/>
        </p:nvSpPr>
        <p:spPr>
          <a:xfrm>
            <a:off x="609480" y="27324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 b="0" i="1" strike="noStrike" spc="-1">
                <a:solidFill>
                  <a:srgbClr val="000000"/>
                </a:solidFill>
                <a:latin typeface="Roboto"/>
                <a:ea typeface="Arial"/>
              </a:rPr>
              <a:t>Ожидаемые</a:t>
            </a:r>
            <a:r>
              <a:rPr lang="en-US" sz="4400" b="0" i="1" strike="noStrike" spc="-1">
                <a:solidFill>
                  <a:srgbClr val="000000"/>
                </a:solidFill>
                <a:latin typeface="Roboto"/>
                <a:ea typeface="Arial"/>
              </a:rPr>
              <a:t> </a:t>
            </a:r>
            <a:r>
              <a:rPr lang="en-US" sz="4800" b="0" i="1" strike="noStrike" spc="-1">
                <a:solidFill>
                  <a:srgbClr val="000000"/>
                </a:solidFill>
                <a:latin typeface="Roboto"/>
                <a:ea typeface="Arial"/>
              </a:rPr>
              <a:t>результаты</a:t>
            </a:r>
            <a:endParaRPr lang="en-US" sz="4800" b="0" strike="noStrike" spc="-1">
              <a:latin typeface="Arial"/>
            </a:endParaRPr>
          </a:p>
        </p:txBody>
      </p:sp>
      <p:sp>
        <p:nvSpPr>
          <p:cNvPr id="225" name="Line 2"/>
          <p:cNvSpPr/>
          <p:nvPr/>
        </p:nvSpPr>
        <p:spPr>
          <a:xfrm>
            <a:off x="360000" y="535680"/>
            <a:ext cx="0" cy="6323400"/>
          </a:xfrm>
          <a:prstGeom prst="line">
            <a:avLst/>
          </a:prstGeom>
          <a:ln w="360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6" name="TextShape 3"/>
          <p:cNvSpPr txBox="1"/>
          <p:nvPr/>
        </p:nvSpPr>
        <p:spPr>
          <a:xfrm>
            <a:off x="678960" y="1533240"/>
            <a:ext cx="10972440" cy="4120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3200" b="0" strike="noStrike" spc="-1">
                <a:latin typeface="Roboto"/>
              </a:rPr>
              <a:t>Количественные результаты</a:t>
            </a:r>
            <a:endParaRPr lang="en-US" sz="3200" b="0" strike="noStrike" spc="-1">
              <a:latin typeface="Arial"/>
            </a:endParaRPr>
          </a:p>
          <a:p>
            <a:endParaRPr lang="en-US" sz="3200" b="0" strike="noStrike" spc="-1">
              <a:latin typeface="Arial"/>
            </a:endParaRPr>
          </a:p>
          <a:p>
            <a:endParaRPr lang="en-US" sz="3200" b="0" strike="noStrike" spc="-1">
              <a:latin typeface="Arial"/>
            </a:endParaRPr>
          </a:p>
          <a:p>
            <a:endParaRPr lang="en-US" sz="3200" b="0" strike="noStrike" spc="-1">
              <a:latin typeface="Arial"/>
            </a:endParaRPr>
          </a:p>
          <a:p>
            <a:endParaRPr lang="en-US" sz="3200" b="0" strike="noStrike" spc="-1">
              <a:latin typeface="Arial"/>
            </a:endParaRPr>
          </a:p>
          <a:p>
            <a:endParaRPr lang="en-US" sz="3200" b="0" strike="noStrike" spc="-1">
              <a:latin typeface="Arial"/>
            </a:endParaRPr>
          </a:p>
          <a:p>
            <a:endParaRPr lang="en-US" sz="3200" b="0" strike="noStrike" spc="-1">
              <a:latin typeface="Arial"/>
            </a:endParaRPr>
          </a:p>
          <a:p>
            <a:endParaRPr lang="en-US" sz="3200" b="0" strike="noStrike" spc="-1">
              <a:latin typeface="Arial"/>
            </a:endParaRPr>
          </a:p>
          <a:p>
            <a:endParaRPr lang="en-US" sz="3200" b="0" strike="noStrike" spc="-1">
              <a:latin typeface="Arial"/>
            </a:endParaRPr>
          </a:p>
        </p:txBody>
      </p:sp>
      <p:graphicFrame>
        <p:nvGraphicFramePr>
          <p:cNvPr id="227" name="Диаграмма 226"/>
          <p:cNvGraphicFramePr/>
          <p:nvPr/>
        </p:nvGraphicFramePr>
        <p:xfrm>
          <a:off x="732240" y="2454120"/>
          <a:ext cx="10598760" cy="4123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2" descr="C:\Users\А\Desktop\РНИМУ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64552" y="5805264"/>
            <a:ext cx="864096" cy="864096"/>
          </a:xfrm>
          <a:prstGeom prst="rect">
            <a:avLst/>
          </a:prstGeom>
          <a:noFill/>
        </p:spPr>
      </p:pic>
      <p:pic>
        <p:nvPicPr>
          <p:cNvPr id="8" name="Picture 2" descr="C:\Users\А\Desktop\2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41159" y="267194"/>
            <a:ext cx="2515481" cy="8575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>
        <p:pull dir="d"/>
      </p:transition>
    </mc:Choice>
    <mc:Fallback>
      <p:transition spd="slow">
        <p:pull dir="d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</TotalTime>
  <Words>361</Words>
  <Application>Microsoft Office PowerPoint</Application>
  <PresentationFormat>Произвольный</PresentationFormat>
  <Paragraphs>84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Office Theme</vt:lpstr>
      <vt:lpstr>Office Theme</vt:lpstr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Ирина Брагина</dc:creator>
  <dc:description/>
  <cp:lastModifiedBy>А</cp:lastModifiedBy>
  <cp:revision>11</cp:revision>
  <dcterms:created xsi:type="dcterms:W3CDTF">2019-10-22T17:20:12Z</dcterms:created>
  <dcterms:modified xsi:type="dcterms:W3CDTF">2021-07-05T14:19:11Z</dcterms:modified>
  <dc:language>ru-RU</dc:language>
</cp:coreProperties>
</file>