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75" r:id="rId5"/>
    <p:sldId id="276" r:id="rId6"/>
    <p:sldId id="277" r:id="rId7"/>
    <p:sldId id="279" r:id="rId8"/>
    <p:sldId id="281" r:id="rId9"/>
    <p:sldId id="264" r:id="rId10"/>
    <p:sldId id="28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78F"/>
    <a:srgbClr val="665EB8"/>
    <a:srgbClr val="9B5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0F293-C959-445D-84D1-57D856F34E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30E19-B678-4E60-B448-1161390DCAB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проекта </a:t>
          </a:r>
        </a:p>
      </dgm:t>
    </dgm:pt>
    <dgm:pt modelId="{263214C0-5B31-4EC7-89D0-FBCF67D8A8D8}" type="parTrans" cxnId="{7FB0ADC3-7974-4A98-960D-59B8DDF24742}">
      <dgm:prSet/>
      <dgm:spPr/>
      <dgm:t>
        <a:bodyPr/>
        <a:lstStyle/>
        <a:p>
          <a:endParaRPr lang="ru-RU"/>
        </a:p>
      </dgm:t>
    </dgm:pt>
    <dgm:pt modelId="{F5E99EDA-B8BF-4785-A268-B9C05F5ADBFC}" type="sibTrans" cxnId="{7FB0ADC3-7974-4A98-960D-59B8DDF24742}">
      <dgm:prSet/>
      <dgm:spPr/>
      <dgm:t>
        <a:bodyPr/>
        <a:lstStyle/>
        <a:p>
          <a:endParaRPr lang="ru-RU"/>
        </a:p>
      </dgm:t>
    </dgm:pt>
    <dgm:pt modelId="{73249F15-4DE5-4A1B-AC55-09A10F68A1F1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курирует работу проекта, распределяет обязанности.</a:t>
          </a:r>
        </a:p>
      </dgm:t>
    </dgm:pt>
    <dgm:pt modelId="{F875A5E7-A9D4-42DC-A85F-275F228C5463}" type="parTrans" cxnId="{DE3232B8-BD96-4E00-AA71-F58AAE56C751}">
      <dgm:prSet/>
      <dgm:spPr/>
      <dgm:t>
        <a:bodyPr/>
        <a:lstStyle/>
        <a:p>
          <a:endParaRPr lang="ru-RU"/>
        </a:p>
      </dgm:t>
    </dgm:pt>
    <dgm:pt modelId="{8FD49E9B-8402-4CC9-91CC-119B1F598FD9}" type="sibTrans" cxnId="{DE3232B8-BD96-4E00-AA71-F58AAE56C751}">
      <dgm:prSet/>
      <dgm:spPr/>
      <dgm:t>
        <a:bodyPr/>
        <a:lstStyle/>
        <a:p>
          <a:endParaRPr lang="ru-RU"/>
        </a:p>
      </dgm:t>
    </dgm:pt>
    <dgm:pt modelId="{79B9C3AD-993F-4B31-A3F9-B0E304DD8AD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руководителя проекта </a:t>
          </a:r>
        </a:p>
      </dgm:t>
    </dgm:pt>
    <dgm:pt modelId="{4AC40D59-434D-4E4A-94B7-3772FAD740CE}" type="parTrans" cxnId="{2A19BFB5-0C8E-47C8-BC18-20B5FF3DD885}">
      <dgm:prSet/>
      <dgm:spPr/>
      <dgm:t>
        <a:bodyPr/>
        <a:lstStyle/>
        <a:p>
          <a:endParaRPr lang="ru-RU"/>
        </a:p>
      </dgm:t>
    </dgm:pt>
    <dgm:pt modelId="{56ECADCA-7E73-447F-A0C2-2C95E6554B5A}" type="sibTrans" cxnId="{2A19BFB5-0C8E-47C8-BC18-20B5FF3DD885}">
      <dgm:prSet/>
      <dgm:spPr/>
      <dgm:t>
        <a:bodyPr/>
        <a:lstStyle/>
        <a:p>
          <a:endParaRPr lang="ru-RU"/>
        </a:p>
      </dgm:t>
    </dgm:pt>
    <dgm:pt modelId="{472F1141-CDA9-420E-AB3E-0C03A8C0B9F8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учебного материала, тренингов</a:t>
          </a:r>
        </a:p>
      </dgm:t>
    </dgm:pt>
    <dgm:pt modelId="{25BB9183-F516-42DB-9619-14BBA9A4F8E8}" type="parTrans" cxnId="{693E4EAF-B46C-442E-BCA1-8EA515FFD14E}">
      <dgm:prSet/>
      <dgm:spPr/>
      <dgm:t>
        <a:bodyPr/>
        <a:lstStyle/>
        <a:p>
          <a:endParaRPr lang="ru-RU"/>
        </a:p>
      </dgm:t>
    </dgm:pt>
    <dgm:pt modelId="{996EDDD6-D9C7-4DA4-8DF2-434726242356}" type="sibTrans" cxnId="{693E4EAF-B46C-442E-BCA1-8EA515FFD14E}">
      <dgm:prSet/>
      <dgm:spPr/>
      <dgm:t>
        <a:bodyPr/>
        <a:lstStyle/>
        <a:p>
          <a:endParaRPr lang="ru-RU"/>
        </a:p>
      </dgm:t>
    </dgm:pt>
    <dgm:pt modelId="{6CE9A67B-FAE0-4CB0-8EE1-2C199A255196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Волонтеры, участники проекта </a:t>
          </a:r>
        </a:p>
      </dgm:t>
    </dgm:pt>
    <dgm:pt modelId="{165330CA-0F73-4D63-81F5-5B94CC009197}" type="parTrans" cxnId="{7AC0CBFE-8CF0-49AA-B835-13E303D3A550}">
      <dgm:prSet/>
      <dgm:spPr/>
      <dgm:t>
        <a:bodyPr/>
        <a:lstStyle/>
        <a:p>
          <a:endParaRPr lang="ru-RU"/>
        </a:p>
      </dgm:t>
    </dgm:pt>
    <dgm:pt modelId="{CE3025D9-102B-42A0-981C-E327DC5F634F}" type="sibTrans" cxnId="{7AC0CBFE-8CF0-49AA-B835-13E303D3A550}">
      <dgm:prSet/>
      <dgm:spPr/>
      <dgm:t>
        <a:bodyPr/>
        <a:lstStyle/>
        <a:p>
          <a:endParaRPr lang="ru-RU"/>
        </a:p>
      </dgm:t>
    </dgm:pt>
    <dgm:pt modelId="{ED2DE350-22AF-417C-9BE5-445BA4459DA4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помощь в проведении занятий, тренингов</a:t>
          </a:r>
        </a:p>
      </dgm:t>
    </dgm:pt>
    <dgm:pt modelId="{BB0DC2ED-928A-403D-AF8E-8BD780DBDF9D}" type="parTrans" cxnId="{0E20F131-AAA0-4E11-B3B1-DA4E72CF8E05}">
      <dgm:prSet/>
      <dgm:spPr/>
      <dgm:t>
        <a:bodyPr/>
        <a:lstStyle/>
        <a:p>
          <a:endParaRPr lang="ru-RU"/>
        </a:p>
      </dgm:t>
    </dgm:pt>
    <dgm:pt modelId="{2D875397-1A2F-4487-9AE5-1DA7ABA48108}" type="sibTrans" cxnId="{0E20F131-AAA0-4E11-B3B1-DA4E72CF8E05}">
      <dgm:prSet/>
      <dgm:spPr/>
      <dgm:t>
        <a:bodyPr/>
        <a:lstStyle/>
        <a:p>
          <a:endParaRPr lang="ru-RU"/>
        </a:p>
      </dgm:t>
    </dgm:pt>
    <dgm:pt modelId="{76B7A18E-7A51-4494-BBE4-5D9BC09AAB63}" type="pres">
      <dgm:prSet presAssocID="{95B0F293-C959-445D-84D1-57D856F34E48}" presName="rootnode" presStyleCnt="0">
        <dgm:presLayoutVars>
          <dgm:chMax/>
          <dgm:chPref/>
          <dgm:dir/>
          <dgm:animLvl val="lvl"/>
        </dgm:presLayoutVars>
      </dgm:prSet>
      <dgm:spPr/>
    </dgm:pt>
    <dgm:pt modelId="{F29F9C94-99BF-4290-B961-7620404DBA04}" type="pres">
      <dgm:prSet presAssocID="{39030E19-B678-4E60-B448-1161390DCABB}" presName="composite" presStyleCnt="0"/>
      <dgm:spPr/>
    </dgm:pt>
    <dgm:pt modelId="{2CF67ED3-7776-48E9-B415-30F19EDB5EBE}" type="pres">
      <dgm:prSet presAssocID="{39030E19-B678-4E60-B448-1161390DCABB}" presName="bentUpArrow1" presStyleLbl="alignImgPlace1" presStyleIdx="0" presStyleCnt="2"/>
      <dgm:spPr/>
    </dgm:pt>
    <dgm:pt modelId="{3C2DB5C8-4AF8-4987-B0F8-7886AB340F3F}" type="pres">
      <dgm:prSet presAssocID="{39030E19-B678-4E60-B448-1161390DCAB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1B281CB-B4D4-40B8-BC3B-7ADEEEF94967}" type="pres">
      <dgm:prSet presAssocID="{39030E19-B678-4E60-B448-1161390DCABB}" presName="ChildText" presStyleLbl="revTx" presStyleIdx="0" presStyleCnt="3" custScaleX="391234" custLinFactX="43993" custLinFactNeighborX="100000" custLinFactNeighborY="-3387">
        <dgm:presLayoutVars>
          <dgm:chMax val="0"/>
          <dgm:chPref val="0"/>
          <dgm:bulletEnabled val="1"/>
        </dgm:presLayoutVars>
      </dgm:prSet>
      <dgm:spPr/>
    </dgm:pt>
    <dgm:pt modelId="{148EB476-52C5-42B1-9561-5A4E3B41C3D4}" type="pres">
      <dgm:prSet presAssocID="{F5E99EDA-B8BF-4785-A268-B9C05F5ADBFC}" presName="sibTrans" presStyleCnt="0"/>
      <dgm:spPr/>
    </dgm:pt>
    <dgm:pt modelId="{D79C30E6-9900-4353-BBFC-BAF6C0624B87}" type="pres">
      <dgm:prSet presAssocID="{79B9C3AD-993F-4B31-A3F9-B0E304DD8ADC}" presName="composite" presStyleCnt="0"/>
      <dgm:spPr/>
    </dgm:pt>
    <dgm:pt modelId="{1CC38BDA-1A44-495C-B853-AF21852277EE}" type="pres">
      <dgm:prSet presAssocID="{79B9C3AD-993F-4B31-A3F9-B0E304DD8ADC}" presName="bentUpArrow1" presStyleLbl="alignImgPlace1" presStyleIdx="1" presStyleCnt="2"/>
      <dgm:spPr/>
    </dgm:pt>
    <dgm:pt modelId="{814ABB5B-9F06-4855-8EE8-7C420DAD3087}" type="pres">
      <dgm:prSet presAssocID="{79B9C3AD-993F-4B31-A3F9-B0E304DD8ADC}" presName="ParentText" presStyleLbl="node1" presStyleIdx="1" presStyleCnt="3" custLinFactNeighborX="-28736" custLinFactNeighborY="-3649">
        <dgm:presLayoutVars>
          <dgm:chMax val="1"/>
          <dgm:chPref val="1"/>
          <dgm:bulletEnabled val="1"/>
        </dgm:presLayoutVars>
      </dgm:prSet>
      <dgm:spPr/>
    </dgm:pt>
    <dgm:pt modelId="{9CC0A734-A05C-48F5-AB5A-6A98EE5B1272}" type="pres">
      <dgm:prSet presAssocID="{79B9C3AD-993F-4B31-A3F9-B0E304DD8ADC}" presName="ChildText" presStyleLbl="revTx" presStyleIdx="1" presStyleCnt="3" custScaleX="316609" custLinFactNeighborX="68547" custLinFactNeighborY="-5643">
        <dgm:presLayoutVars>
          <dgm:chMax val="0"/>
          <dgm:chPref val="0"/>
          <dgm:bulletEnabled val="1"/>
        </dgm:presLayoutVars>
      </dgm:prSet>
      <dgm:spPr/>
    </dgm:pt>
    <dgm:pt modelId="{38A5D657-C74B-499E-B165-713DD89508C9}" type="pres">
      <dgm:prSet presAssocID="{56ECADCA-7E73-447F-A0C2-2C95E6554B5A}" presName="sibTrans" presStyleCnt="0"/>
      <dgm:spPr/>
    </dgm:pt>
    <dgm:pt modelId="{5EF21386-2602-4B24-96AA-1A1D749E77CF}" type="pres">
      <dgm:prSet presAssocID="{6CE9A67B-FAE0-4CB0-8EE1-2C199A255196}" presName="composite" presStyleCnt="0"/>
      <dgm:spPr/>
    </dgm:pt>
    <dgm:pt modelId="{4F988A65-71BA-4F04-ACC3-8D9CC3053600}" type="pres">
      <dgm:prSet presAssocID="{6CE9A67B-FAE0-4CB0-8EE1-2C199A255196}" presName="ParentText" presStyleLbl="node1" presStyleIdx="2" presStyleCnt="3" custLinFactNeighborX="-42146" custLinFactNeighborY="-3649">
        <dgm:presLayoutVars>
          <dgm:chMax val="1"/>
          <dgm:chPref val="1"/>
          <dgm:bulletEnabled val="1"/>
        </dgm:presLayoutVars>
      </dgm:prSet>
      <dgm:spPr/>
    </dgm:pt>
    <dgm:pt modelId="{A502006B-B2E0-4D59-87B2-F5794494FEC1}" type="pres">
      <dgm:prSet presAssocID="{6CE9A67B-FAE0-4CB0-8EE1-2C199A255196}" presName="FinalChildText" presStyleLbl="revTx" presStyleIdx="2" presStyleCnt="3" custScaleX="197850" custLinFactNeighborX="-7901" custLinFactNeighborY="-1129">
        <dgm:presLayoutVars>
          <dgm:chMax val="0"/>
          <dgm:chPref val="0"/>
          <dgm:bulletEnabled val="1"/>
        </dgm:presLayoutVars>
      </dgm:prSet>
      <dgm:spPr/>
    </dgm:pt>
  </dgm:ptLst>
  <dgm:cxnLst>
    <dgm:cxn modelId="{71785110-7ECF-4B3E-80D3-56E864A4F11A}" type="presOf" srcId="{472F1141-CDA9-420E-AB3E-0C03A8C0B9F8}" destId="{9CC0A734-A05C-48F5-AB5A-6A98EE5B1272}" srcOrd="0" destOrd="0" presId="urn:microsoft.com/office/officeart/2005/8/layout/StepDownProcess"/>
    <dgm:cxn modelId="{0E20F131-AAA0-4E11-B3B1-DA4E72CF8E05}" srcId="{6CE9A67B-FAE0-4CB0-8EE1-2C199A255196}" destId="{ED2DE350-22AF-417C-9BE5-445BA4459DA4}" srcOrd="0" destOrd="0" parTransId="{BB0DC2ED-928A-403D-AF8E-8BD780DBDF9D}" sibTransId="{2D875397-1A2F-4487-9AE5-1DA7ABA48108}"/>
    <dgm:cxn modelId="{927F1B66-2C14-4C19-8845-744DF0D31EE5}" type="presOf" srcId="{39030E19-B678-4E60-B448-1161390DCABB}" destId="{3C2DB5C8-4AF8-4987-B0F8-7886AB340F3F}" srcOrd="0" destOrd="0" presId="urn:microsoft.com/office/officeart/2005/8/layout/StepDownProcess"/>
    <dgm:cxn modelId="{A039E869-00E8-4381-B7C3-E4051D0A1B43}" type="presOf" srcId="{ED2DE350-22AF-417C-9BE5-445BA4459DA4}" destId="{A502006B-B2E0-4D59-87B2-F5794494FEC1}" srcOrd="0" destOrd="0" presId="urn:microsoft.com/office/officeart/2005/8/layout/StepDownProcess"/>
    <dgm:cxn modelId="{36E98D98-1CB4-4EA9-9749-6AA898172219}" type="presOf" srcId="{73249F15-4DE5-4A1B-AC55-09A10F68A1F1}" destId="{51B281CB-B4D4-40B8-BC3B-7ADEEEF94967}" srcOrd="0" destOrd="0" presId="urn:microsoft.com/office/officeart/2005/8/layout/StepDownProcess"/>
    <dgm:cxn modelId="{4608B7A8-129A-4CB9-9E19-4492104EFB09}" type="presOf" srcId="{79B9C3AD-993F-4B31-A3F9-B0E304DD8ADC}" destId="{814ABB5B-9F06-4855-8EE8-7C420DAD3087}" srcOrd="0" destOrd="0" presId="urn:microsoft.com/office/officeart/2005/8/layout/StepDownProcess"/>
    <dgm:cxn modelId="{693E4EAF-B46C-442E-BCA1-8EA515FFD14E}" srcId="{79B9C3AD-993F-4B31-A3F9-B0E304DD8ADC}" destId="{472F1141-CDA9-420E-AB3E-0C03A8C0B9F8}" srcOrd="0" destOrd="0" parTransId="{25BB9183-F516-42DB-9619-14BBA9A4F8E8}" sibTransId="{996EDDD6-D9C7-4DA4-8DF2-434726242356}"/>
    <dgm:cxn modelId="{D107F5B3-51B0-4A16-A7EB-F8ACA17C5DCD}" type="presOf" srcId="{6CE9A67B-FAE0-4CB0-8EE1-2C199A255196}" destId="{4F988A65-71BA-4F04-ACC3-8D9CC3053600}" srcOrd="0" destOrd="0" presId="urn:microsoft.com/office/officeart/2005/8/layout/StepDownProcess"/>
    <dgm:cxn modelId="{2A19BFB5-0C8E-47C8-BC18-20B5FF3DD885}" srcId="{95B0F293-C959-445D-84D1-57D856F34E48}" destId="{79B9C3AD-993F-4B31-A3F9-B0E304DD8ADC}" srcOrd="1" destOrd="0" parTransId="{4AC40D59-434D-4E4A-94B7-3772FAD740CE}" sibTransId="{56ECADCA-7E73-447F-A0C2-2C95E6554B5A}"/>
    <dgm:cxn modelId="{DE3232B8-BD96-4E00-AA71-F58AAE56C751}" srcId="{39030E19-B678-4E60-B448-1161390DCABB}" destId="{73249F15-4DE5-4A1B-AC55-09A10F68A1F1}" srcOrd="0" destOrd="0" parTransId="{F875A5E7-A9D4-42DC-A85F-275F228C5463}" sibTransId="{8FD49E9B-8402-4CC9-91CC-119B1F598FD9}"/>
    <dgm:cxn modelId="{7FB0ADC3-7974-4A98-960D-59B8DDF24742}" srcId="{95B0F293-C959-445D-84D1-57D856F34E48}" destId="{39030E19-B678-4E60-B448-1161390DCABB}" srcOrd="0" destOrd="0" parTransId="{263214C0-5B31-4EC7-89D0-FBCF67D8A8D8}" sibTransId="{F5E99EDA-B8BF-4785-A268-B9C05F5ADBFC}"/>
    <dgm:cxn modelId="{82E4F7CA-93F2-46B8-8204-1048924DD195}" type="presOf" srcId="{95B0F293-C959-445D-84D1-57D856F34E48}" destId="{76B7A18E-7A51-4494-BBE4-5D9BC09AAB63}" srcOrd="0" destOrd="0" presId="urn:microsoft.com/office/officeart/2005/8/layout/StepDownProcess"/>
    <dgm:cxn modelId="{7AC0CBFE-8CF0-49AA-B835-13E303D3A550}" srcId="{95B0F293-C959-445D-84D1-57D856F34E48}" destId="{6CE9A67B-FAE0-4CB0-8EE1-2C199A255196}" srcOrd="2" destOrd="0" parTransId="{165330CA-0F73-4D63-81F5-5B94CC009197}" sibTransId="{CE3025D9-102B-42A0-981C-E327DC5F634F}"/>
    <dgm:cxn modelId="{295AF5F3-0671-4491-B95F-1E8E3203A674}" type="presParOf" srcId="{76B7A18E-7A51-4494-BBE4-5D9BC09AAB63}" destId="{F29F9C94-99BF-4290-B961-7620404DBA04}" srcOrd="0" destOrd="0" presId="urn:microsoft.com/office/officeart/2005/8/layout/StepDownProcess"/>
    <dgm:cxn modelId="{B98F37CB-F5DC-49A9-8F1E-39745F236939}" type="presParOf" srcId="{F29F9C94-99BF-4290-B961-7620404DBA04}" destId="{2CF67ED3-7776-48E9-B415-30F19EDB5EBE}" srcOrd="0" destOrd="0" presId="urn:microsoft.com/office/officeart/2005/8/layout/StepDownProcess"/>
    <dgm:cxn modelId="{7529986D-630B-44EE-A2FF-BDC8293FAECC}" type="presParOf" srcId="{F29F9C94-99BF-4290-B961-7620404DBA04}" destId="{3C2DB5C8-4AF8-4987-B0F8-7886AB340F3F}" srcOrd="1" destOrd="0" presId="urn:microsoft.com/office/officeart/2005/8/layout/StepDownProcess"/>
    <dgm:cxn modelId="{B6C7448F-D211-4FB7-9D69-D90C31A4CD5B}" type="presParOf" srcId="{F29F9C94-99BF-4290-B961-7620404DBA04}" destId="{51B281CB-B4D4-40B8-BC3B-7ADEEEF94967}" srcOrd="2" destOrd="0" presId="urn:microsoft.com/office/officeart/2005/8/layout/StepDownProcess"/>
    <dgm:cxn modelId="{9FF85880-C0CF-460C-9D1A-BCF04CA67AB2}" type="presParOf" srcId="{76B7A18E-7A51-4494-BBE4-5D9BC09AAB63}" destId="{148EB476-52C5-42B1-9561-5A4E3B41C3D4}" srcOrd="1" destOrd="0" presId="urn:microsoft.com/office/officeart/2005/8/layout/StepDownProcess"/>
    <dgm:cxn modelId="{F62531A3-2B4D-4D71-AFA1-332A3E071C42}" type="presParOf" srcId="{76B7A18E-7A51-4494-BBE4-5D9BC09AAB63}" destId="{D79C30E6-9900-4353-BBFC-BAF6C0624B87}" srcOrd="2" destOrd="0" presId="urn:microsoft.com/office/officeart/2005/8/layout/StepDownProcess"/>
    <dgm:cxn modelId="{8684F41B-8F01-4D98-B934-0B1B0C1784E9}" type="presParOf" srcId="{D79C30E6-9900-4353-BBFC-BAF6C0624B87}" destId="{1CC38BDA-1A44-495C-B853-AF21852277EE}" srcOrd="0" destOrd="0" presId="urn:microsoft.com/office/officeart/2005/8/layout/StepDownProcess"/>
    <dgm:cxn modelId="{BA1DBABD-C2E1-4CD7-B75B-727FF71FD9A0}" type="presParOf" srcId="{D79C30E6-9900-4353-BBFC-BAF6C0624B87}" destId="{814ABB5B-9F06-4855-8EE8-7C420DAD3087}" srcOrd="1" destOrd="0" presId="urn:microsoft.com/office/officeart/2005/8/layout/StepDownProcess"/>
    <dgm:cxn modelId="{D25766CD-2631-42C2-9E3A-79554B64F19D}" type="presParOf" srcId="{D79C30E6-9900-4353-BBFC-BAF6C0624B87}" destId="{9CC0A734-A05C-48F5-AB5A-6A98EE5B1272}" srcOrd="2" destOrd="0" presId="urn:microsoft.com/office/officeart/2005/8/layout/StepDownProcess"/>
    <dgm:cxn modelId="{87C0F62A-2A18-4217-B695-ADBC2AE7E5D1}" type="presParOf" srcId="{76B7A18E-7A51-4494-BBE4-5D9BC09AAB63}" destId="{38A5D657-C74B-499E-B165-713DD89508C9}" srcOrd="3" destOrd="0" presId="urn:microsoft.com/office/officeart/2005/8/layout/StepDownProcess"/>
    <dgm:cxn modelId="{BA8DB291-19C0-4B90-9D3B-3FD7445F95DB}" type="presParOf" srcId="{76B7A18E-7A51-4494-BBE4-5D9BC09AAB63}" destId="{5EF21386-2602-4B24-96AA-1A1D749E77CF}" srcOrd="4" destOrd="0" presId="urn:microsoft.com/office/officeart/2005/8/layout/StepDownProcess"/>
    <dgm:cxn modelId="{905F63C5-A513-4647-8B79-FEFD932FE006}" type="presParOf" srcId="{5EF21386-2602-4B24-96AA-1A1D749E77CF}" destId="{4F988A65-71BA-4F04-ACC3-8D9CC3053600}" srcOrd="0" destOrd="0" presId="urn:microsoft.com/office/officeart/2005/8/layout/StepDownProcess"/>
    <dgm:cxn modelId="{795E9AB5-80BA-42BC-8FC1-101EA5720E77}" type="presParOf" srcId="{5EF21386-2602-4B24-96AA-1A1D749E77CF}" destId="{A502006B-B2E0-4D59-87B2-F5794494FEC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67ED3-7776-48E9-B415-30F19EDB5EBE}">
      <dsp:nvSpPr>
        <dsp:cNvPr id="0" name=""/>
        <dsp:cNvSpPr/>
      </dsp:nvSpPr>
      <dsp:spPr>
        <a:xfrm rot="5400000">
          <a:off x="1096330" y="1354611"/>
          <a:ext cx="1198037" cy="13639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DB5C8-4AF8-4987-B0F8-7886AB340F3F}">
      <dsp:nvSpPr>
        <dsp:cNvPr id="0" name=""/>
        <dsp:cNvSpPr/>
      </dsp:nvSpPr>
      <dsp:spPr>
        <a:xfrm>
          <a:off x="778923" y="26563"/>
          <a:ext cx="2016789" cy="14116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проекта </a:t>
          </a:r>
        </a:p>
      </dsp:txBody>
      <dsp:txXfrm>
        <a:off x="847848" y="95488"/>
        <a:ext cx="1878939" cy="1273837"/>
      </dsp:txXfrm>
    </dsp:sp>
    <dsp:sp modelId="{51B281CB-B4D4-40B8-BC3B-7ADEEEF94967}">
      <dsp:nvSpPr>
        <dsp:cNvPr id="0" name=""/>
        <dsp:cNvSpPr/>
      </dsp:nvSpPr>
      <dsp:spPr>
        <a:xfrm>
          <a:off x="2771891" y="122554"/>
          <a:ext cx="5738700" cy="1140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курирует работу проекта, распределяет обязанности.</a:t>
          </a:r>
        </a:p>
      </dsp:txBody>
      <dsp:txXfrm>
        <a:off x="2771891" y="122554"/>
        <a:ext cx="5738700" cy="1140987"/>
      </dsp:txXfrm>
    </dsp:sp>
    <dsp:sp modelId="{1CC38BDA-1A44-495C-B853-AF21852277EE}">
      <dsp:nvSpPr>
        <dsp:cNvPr id="0" name=""/>
        <dsp:cNvSpPr/>
      </dsp:nvSpPr>
      <dsp:spPr>
        <a:xfrm rot="5400000">
          <a:off x="3731756" y="2940402"/>
          <a:ext cx="1198037" cy="13639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ABB5B-9F06-4855-8EE8-7C420DAD3087}">
      <dsp:nvSpPr>
        <dsp:cNvPr id="0" name=""/>
        <dsp:cNvSpPr/>
      </dsp:nvSpPr>
      <dsp:spPr>
        <a:xfrm>
          <a:off x="2834804" y="1560841"/>
          <a:ext cx="2016789" cy="14116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руководителя проекта </a:t>
          </a:r>
        </a:p>
      </dsp:txBody>
      <dsp:txXfrm>
        <a:off x="2903729" y="1629766"/>
        <a:ext cx="1878939" cy="1273837"/>
      </dsp:txXfrm>
    </dsp:sp>
    <dsp:sp modelId="{9CC0A734-A05C-48F5-AB5A-6A98EE5B1272}">
      <dsp:nvSpPr>
        <dsp:cNvPr id="0" name=""/>
        <dsp:cNvSpPr/>
      </dsp:nvSpPr>
      <dsp:spPr>
        <a:xfrm>
          <a:off x="4847967" y="1682604"/>
          <a:ext cx="4644085" cy="1140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учебного материала, тренингов</a:t>
          </a:r>
        </a:p>
      </dsp:txBody>
      <dsp:txXfrm>
        <a:off x="4847967" y="1682604"/>
        <a:ext cx="4644085" cy="1140987"/>
      </dsp:txXfrm>
    </dsp:sp>
    <dsp:sp modelId="{4F988A65-71BA-4F04-ACC3-8D9CC3053600}">
      <dsp:nvSpPr>
        <dsp:cNvPr id="0" name=""/>
        <dsp:cNvSpPr/>
      </dsp:nvSpPr>
      <dsp:spPr>
        <a:xfrm>
          <a:off x="5318929" y="3146631"/>
          <a:ext cx="2016789" cy="14116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Волонтеры, участники проекта </a:t>
          </a:r>
        </a:p>
      </dsp:txBody>
      <dsp:txXfrm>
        <a:off x="5387854" y="3215556"/>
        <a:ext cx="1878939" cy="1273837"/>
      </dsp:txXfrm>
    </dsp:sp>
    <dsp:sp modelId="{A502006B-B2E0-4D59-87B2-F5794494FEC1}">
      <dsp:nvSpPr>
        <dsp:cNvPr id="0" name=""/>
        <dsp:cNvSpPr/>
      </dsp:nvSpPr>
      <dsp:spPr>
        <a:xfrm>
          <a:off x="7352179" y="3319899"/>
          <a:ext cx="2902104" cy="1140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помощь в проведении занятий, тренингов</a:t>
          </a:r>
        </a:p>
      </dsp:txBody>
      <dsp:txXfrm>
        <a:off x="7352179" y="3319899"/>
        <a:ext cx="2902104" cy="1140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E126E-A11D-4C84-85F0-690B8DF51BC2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068E4-409E-49BF-AABF-4B20EB4B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4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068E4-409E-49BF-AABF-4B20EB4BB6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6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mih.miatz" TargetMode="External"/><Relationship Id="rId13" Type="http://schemas.openxmlformats.org/officeDocument/2006/relationships/image" Target="../media/image22.jpg"/><Relationship Id="rId3" Type="http://schemas.openxmlformats.org/officeDocument/2006/relationships/hyperlink" Target="http://priziv34.ru/" TargetMode="External"/><Relationship Id="rId7" Type="http://schemas.openxmlformats.org/officeDocument/2006/relationships/hyperlink" Target="http://mihadm.com/" TargetMode="External"/><Relationship Id="rId12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pressa34/" TargetMode="External"/><Relationship Id="rId11" Type="http://schemas.openxmlformats.org/officeDocument/2006/relationships/image" Target="../media/image20.jpg"/><Relationship Id="rId5" Type="http://schemas.openxmlformats.org/officeDocument/2006/relationships/hyperlink" Target="https://www.instagram.com/priziv34/" TargetMode="External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hyperlink" Target="http://www.newtime.su/" TargetMode="External"/><Relationship Id="rId9" Type="http://schemas.openxmlformats.org/officeDocument/2006/relationships/hyperlink" Target="https://vk.com/molodmih" TargetMode="External"/><Relationship Id="rId1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musdts@yandex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802890"/>
            <a:ext cx="10993549" cy="91535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Школа волонтеров  «Действуй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(Сагдеев Виктор Александрович, специалист по работе с молодежью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«Социально-досуговый центр для подростков и молодежи)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48" y="802890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5" y="2830500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50" y="352293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7" y="4756494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21" y="4495602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02" y="4543578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32" y="4564989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29" y="4754858"/>
            <a:ext cx="18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17" y="2994570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89" y="4829021"/>
            <a:ext cx="180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27" y="2879781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46" y="4084439"/>
            <a:ext cx="1800000" cy="18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13" y="3929021"/>
            <a:ext cx="1800000" cy="18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43" y="2764989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41" y="2994570"/>
            <a:ext cx="1800000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74" y="341028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4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981" y="1494263"/>
            <a:ext cx="10993549" cy="714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Школа волонтеров  «Действуй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5" y="2830500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50" y="3522933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7" y="4756494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21" y="4495602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02" y="4543578"/>
            <a:ext cx="18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32" y="4564989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29" y="4754858"/>
            <a:ext cx="180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17" y="2994570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89" y="4829021"/>
            <a:ext cx="1800000" cy="18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27" y="2879781"/>
            <a:ext cx="1800000" cy="18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46" y="4084439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13" y="3929021"/>
            <a:ext cx="1800000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43" y="2764989"/>
            <a:ext cx="1800000" cy="180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41" y="2994570"/>
            <a:ext cx="1800000" cy="180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74" y="341028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8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1192" y="650641"/>
            <a:ext cx="11029616" cy="8203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И Социальная значимость.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8768" y="2998468"/>
            <a:ext cx="4110076" cy="132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8767" y="3052833"/>
            <a:ext cx="4110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-Недостаток возможностей</a:t>
            </a:r>
          </a:p>
          <a:p>
            <a:pPr algn="ctr"/>
            <a:r>
              <a:rPr lang="ru-RU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самореализации молодежи</a:t>
            </a:r>
            <a:endParaRPr lang="ru-RU" sz="2400" b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146" y="2101891"/>
            <a:ext cx="49153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РЕШАЕМЫЕ ПРОБЛЕМЫ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8767" y="4752195"/>
            <a:ext cx="4110076" cy="1568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8766" y="4729569"/>
            <a:ext cx="41100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-Недостаточная социализация подростков состоящих на </a:t>
            </a:r>
            <a:r>
              <a:rPr lang="ru-RU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учете в ИДН и КДН и ЗП</a:t>
            </a:r>
            <a:endParaRPr lang="ru-RU" sz="2400" b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04554" y="1840281"/>
            <a:ext cx="4262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</a:t>
            </a:r>
            <a:endParaRPr lang="ru-RU" sz="2800" b="1" cap="none" spc="0" dirty="0">
              <a:ln w="10160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08" y="2363501"/>
            <a:ext cx="4125333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4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360045"/>
            <a:ext cx="11029616" cy="1013800"/>
          </a:xfrm>
        </p:spPr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77584"/>
            <a:ext cx="1087866" cy="1087866"/>
          </a:xfrm>
          <a:prstGeom prst="rect">
            <a:avLst/>
          </a:prstGeom>
        </p:spPr>
      </p:pic>
      <p:grpSp>
        <p:nvGrpSpPr>
          <p:cNvPr id="9" name="Группа 43"/>
          <p:cNvGrpSpPr>
            <a:grpSpLocks/>
          </p:cNvGrpSpPr>
          <p:nvPr/>
        </p:nvGrpSpPr>
        <p:grpSpPr bwMode="auto">
          <a:xfrm>
            <a:off x="-268458" y="1727308"/>
            <a:ext cx="2657475" cy="2631554"/>
            <a:chOff x="-122499" y="743239"/>
            <a:chExt cx="2657075" cy="2631157"/>
          </a:xfrm>
        </p:grpSpPr>
        <p:sp>
          <p:nvSpPr>
            <p:cNvPr id="10" name="Овал 9"/>
            <p:cNvSpPr/>
            <p:nvPr/>
          </p:nvSpPr>
          <p:spPr>
            <a:xfrm>
              <a:off x="616137" y="863153"/>
              <a:ext cx="1259810" cy="1259810"/>
            </a:xfrm>
            <a:prstGeom prst="ellipse">
              <a:avLst/>
            </a:prstGeom>
            <a:solidFill>
              <a:srgbClr val="2767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0279" y="743239"/>
              <a:ext cx="1022196" cy="1445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0800000">
              <a:off x="896271" y="2177459"/>
              <a:ext cx="612683" cy="236501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25"/>
            <p:cNvSpPr>
              <a:spLocks noChangeArrowheads="1"/>
            </p:cNvSpPr>
            <p:nvPr/>
          </p:nvSpPr>
          <p:spPr bwMode="auto">
            <a:xfrm>
              <a:off x="-122499" y="2450964"/>
              <a:ext cx="2657075" cy="92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 err="1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Specific</a:t>
              </a:r>
              <a:endParaRPr lang="en-US" altLang="ru-RU" sz="1800" b="1" dirty="0">
                <a:solidFill>
                  <a:srgbClr val="92278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Конкретный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srgbClr val="92278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Группа 39"/>
          <p:cNvGrpSpPr>
            <a:grpSpLocks/>
          </p:cNvGrpSpPr>
          <p:nvPr/>
        </p:nvGrpSpPr>
        <p:grpSpPr bwMode="auto">
          <a:xfrm>
            <a:off x="2086846" y="1752724"/>
            <a:ext cx="2657475" cy="2094965"/>
            <a:chOff x="2688603" y="728880"/>
            <a:chExt cx="2657075" cy="2095236"/>
          </a:xfrm>
        </p:grpSpPr>
        <p:sp>
          <p:nvSpPr>
            <p:cNvPr id="15" name="Овал 14"/>
            <p:cNvSpPr/>
            <p:nvPr/>
          </p:nvSpPr>
          <p:spPr>
            <a:xfrm>
              <a:off x="3380881" y="823533"/>
              <a:ext cx="1259810" cy="1260164"/>
            </a:xfrm>
            <a:prstGeom prst="ellipse">
              <a:avLst/>
            </a:prstGeom>
            <a:solidFill>
              <a:srgbClr val="FCB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30182" y="728880"/>
              <a:ext cx="1023784" cy="14464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10800000">
              <a:off x="3712550" y="2107403"/>
              <a:ext cx="612683" cy="236568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31"/>
            <p:cNvSpPr>
              <a:spLocks noChangeArrowheads="1"/>
            </p:cNvSpPr>
            <p:nvPr/>
          </p:nvSpPr>
          <p:spPr bwMode="auto">
            <a:xfrm>
              <a:off x="2688603" y="2239265"/>
              <a:ext cx="2657075" cy="58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 b="1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Measurable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Измеримый</a:t>
              </a:r>
            </a:p>
          </p:txBody>
        </p:sp>
      </p:grpSp>
      <p:grpSp>
        <p:nvGrpSpPr>
          <p:cNvPr id="19" name="Группа 38"/>
          <p:cNvGrpSpPr>
            <a:grpSpLocks/>
          </p:cNvGrpSpPr>
          <p:nvPr/>
        </p:nvGrpSpPr>
        <p:grpSpPr bwMode="auto">
          <a:xfrm>
            <a:off x="4539892" y="1714051"/>
            <a:ext cx="2655887" cy="2429516"/>
            <a:chOff x="4789935" y="790311"/>
            <a:chExt cx="2657075" cy="2429194"/>
          </a:xfrm>
        </p:grpSpPr>
        <p:sp>
          <p:nvSpPr>
            <p:cNvPr id="20" name="Овал 19"/>
            <p:cNvSpPr/>
            <p:nvPr/>
          </p:nvSpPr>
          <p:spPr>
            <a:xfrm>
              <a:off x="5386350" y="910859"/>
              <a:ext cx="1260564" cy="1259832"/>
            </a:xfrm>
            <a:prstGeom prst="ellipse">
              <a:avLst/>
            </a:prstGeom>
            <a:solidFill>
              <a:srgbClr val="C1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21736" y="790311"/>
              <a:ext cx="1022807" cy="1446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10800000">
              <a:off x="5725821" y="2341572"/>
              <a:ext cx="614637" cy="234919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32"/>
            <p:cNvSpPr>
              <a:spLocks noChangeArrowheads="1"/>
            </p:cNvSpPr>
            <p:nvPr/>
          </p:nvSpPr>
          <p:spPr bwMode="auto">
            <a:xfrm>
              <a:off x="4789935" y="2573174"/>
              <a:ext cx="26570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Achievable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Достижимый</a:t>
              </a:r>
            </a:p>
          </p:txBody>
        </p:sp>
      </p:grpSp>
      <p:grpSp>
        <p:nvGrpSpPr>
          <p:cNvPr id="24" name="Группа 37"/>
          <p:cNvGrpSpPr>
            <a:grpSpLocks/>
          </p:cNvGrpSpPr>
          <p:nvPr/>
        </p:nvGrpSpPr>
        <p:grpSpPr bwMode="auto">
          <a:xfrm>
            <a:off x="7033479" y="1738991"/>
            <a:ext cx="2657475" cy="2356513"/>
            <a:chOff x="6845306" y="740242"/>
            <a:chExt cx="2657075" cy="2356553"/>
          </a:xfrm>
        </p:grpSpPr>
        <p:sp>
          <p:nvSpPr>
            <p:cNvPr id="25" name="Овал 24"/>
            <p:cNvSpPr/>
            <p:nvPr/>
          </p:nvSpPr>
          <p:spPr>
            <a:xfrm>
              <a:off x="7502652" y="848493"/>
              <a:ext cx="1259810" cy="1260021"/>
            </a:xfrm>
            <a:prstGeom prst="ellipse">
              <a:avLst/>
            </a:prstGeom>
            <a:solidFill>
              <a:srgbClr val="FDB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03618" y="740242"/>
              <a:ext cx="1022196" cy="14462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rot="10800000">
              <a:off x="7866708" y="2239975"/>
              <a:ext cx="614270" cy="234954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33"/>
            <p:cNvSpPr>
              <a:spLocks noChangeArrowheads="1"/>
            </p:cNvSpPr>
            <p:nvPr/>
          </p:nvSpPr>
          <p:spPr bwMode="auto">
            <a:xfrm>
              <a:off x="6845306" y="2450464"/>
              <a:ext cx="26570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Relevant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Значимый</a:t>
              </a:r>
            </a:p>
          </p:txBody>
        </p:sp>
      </p:grpSp>
      <p:grpSp>
        <p:nvGrpSpPr>
          <p:cNvPr id="29" name="Группа 35"/>
          <p:cNvGrpSpPr>
            <a:grpSpLocks/>
          </p:cNvGrpSpPr>
          <p:nvPr/>
        </p:nvGrpSpPr>
        <p:grpSpPr bwMode="auto">
          <a:xfrm>
            <a:off x="9475600" y="1847240"/>
            <a:ext cx="2925762" cy="2645063"/>
            <a:chOff x="8789204" y="868774"/>
            <a:chExt cx="2925865" cy="2646200"/>
          </a:xfrm>
        </p:grpSpPr>
        <p:sp>
          <p:nvSpPr>
            <p:cNvPr id="30" name="Овал 29"/>
            <p:cNvSpPr/>
            <p:nvPr/>
          </p:nvSpPr>
          <p:spPr>
            <a:xfrm>
              <a:off x="9524715" y="895990"/>
              <a:ext cx="1260044" cy="1260542"/>
            </a:xfrm>
            <a:prstGeom prst="ellipse">
              <a:avLst/>
            </a:prstGeom>
            <a:solidFill>
              <a:srgbClr val="2767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87938" y="868774"/>
              <a:ext cx="1022386" cy="14468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 rot="10800000">
              <a:off x="9912151" y="2328106"/>
              <a:ext cx="614385" cy="236639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4"/>
            <p:cNvSpPr>
              <a:spLocks noChangeArrowheads="1"/>
            </p:cNvSpPr>
            <p:nvPr/>
          </p:nvSpPr>
          <p:spPr bwMode="auto">
            <a:xfrm>
              <a:off x="8789204" y="2591644"/>
              <a:ext cx="292586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 dirty="0" err="1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Timebound</a:t>
              </a:r>
              <a:endParaRPr lang="en-US" altLang="ru-RU" sz="1800" b="1" dirty="0">
                <a:solidFill>
                  <a:srgbClr val="92278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92278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Ограниченный во времени</a:t>
              </a:r>
            </a:p>
          </p:txBody>
        </p:sp>
      </p:grpSp>
      <p:sp>
        <p:nvSpPr>
          <p:cNvPr id="34" name="Прямоугольник 30"/>
          <p:cNvSpPr>
            <a:spLocks noChangeArrowheads="1"/>
          </p:cNvSpPr>
          <p:nvPr/>
        </p:nvSpPr>
        <p:spPr bwMode="auto">
          <a:xfrm>
            <a:off x="2221612" y="3736423"/>
            <a:ext cx="238794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подростков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состоящих на всех видах учета,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учебных заведения (ВУЗЫ и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СсУЗЫ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сертификатов о прохождении курсов.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претендентов и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лучший социальный проект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40"/>
          <p:cNvSpPr>
            <a:spLocks noChangeArrowheads="1"/>
          </p:cNvSpPr>
          <p:nvPr/>
        </p:nvSpPr>
        <p:spPr bwMode="auto">
          <a:xfrm>
            <a:off x="9606101" y="4694237"/>
            <a:ext cx="2738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месяцев </a:t>
            </a:r>
          </a:p>
        </p:txBody>
      </p:sp>
      <p:sp>
        <p:nvSpPr>
          <p:cNvPr id="36" name="Прямоугольник 41"/>
          <p:cNvSpPr>
            <a:spLocks noChangeArrowheads="1"/>
          </p:cNvSpPr>
          <p:nvPr/>
        </p:nvSpPr>
        <p:spPr bwMode="auto">
          <a:xfrm>
            <a:off x="7032261" y="4100441"/>
            <a:ext cx="26336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обучения молодежи,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новых членов в волонтерское движение города,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благотворительных марафонах, акциях, мероприятиях.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42"/>
          <p:cNvSpPr>
            <a:spLocks noChangeArrowheads="1"/>
          </p:cNvSpPr>
          <p:nvPr/>
        </p:nvSpPr>
        <p:spPr bwMode="auto">
          <a:xfrm>
            <a:off x="-1089093" y="4064956"/>
            <a:ext cx="3443288" cy="26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ctr">
              <a:buFont typeface="Arial" panose="020B0604020202020204" pitchFamily="34" charset="0"/>
              <a:buNone/>
            </a:pP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теоритических занятий,</a:t>
            </a:r>
          </a:p>
          <a:p>
            <a:pPr lvl="2" algn="ctr">
              <a:buFont typeface="Arial" panose="020B0604020202020204" pitchFamily="34" charset="0"/>
              <a:buNone/>
            </a:pP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практических занятий,</a:t>
            </a:r>
          </a:p>
          <a:p>
            <a:pPr lvl="2" algn="ctr">
              <a:buFont typeface="Arial" panose="020B0604020202020204" pitchFamily="34" charset="0"/>
              <a:buNone/>
            </a:pP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ежегодных мероприятий,</a:t>
            </a:r>
          </a:p>
          <a:p>
            <a:pPr lvl="2" algn="ctr">
              <a:buFont typeface="Arial" panose="020B0604020202020204" pitchFamily="34" charset="0"/>
              <a:buNone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проектов,</a:t>
            </a:r>
          </a:p>
          <a:p>
            <a:pPr lvl="2" algn="ctr">
              <a:buFont typeface="Arial" panose="020B0604020202020204" pitchFamily="34" charset="0"/>
              <a:buNone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работа школы.</a:t>
            </a:r>
          </a:p>
        </p:txBody>
      </p:sp>
      <p:sp>
        <p:nvSpPr>
          <p:cNvPr id="38" name="Прямоугольник 44"/>
          <p:cNvSpPr>
            <a:spLocks noChangeArrowheads="1"/>
          </p:cNvSpPr>
          <p:nvPr/>
        </p:nvSpPr>
        <p:spPr bwMode="auto">
          <a:xfrm>
            <a:off x="4660321" y="4109334"/>
            <a:ext cx="231464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лекций, мастер-классов и тренингов благодаря команде проекта и наличию многолетнего опыта организации таких мероприятий на разных площадках.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252663" y="1835668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668838" y="1827212"/>
            <a:ext cx="0" cy="469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991350" y="1833631"/>
            <a:ext cx="0" cy="4641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9718606" y="1835397"/>
            <a:ext cx="0" cy="4641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28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75" y="5817251"/>
            <a:ext cx="1087866" cy="108786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1192" y="530087"/>
            <a:ext cx="11029616" cy="99391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шаги РЕАЛИЗАЦИИ ПРОЕКТА</a:t>
            </a:r>
          </a:p>
        </p:txBody>
      </p:sp>
      <p:sp>
        <p:nvSpPr>
          <p:cNvPr id="33" name="Пятиугольник 32"/>
          <p:cNvSpPr/>
          <p:nvPr/>
        </p:nvSpPr>
        <p:spPr>
          <a:xfrm>
            <a:off x="438240" y="1805648"/>
            <a:ext cx="10769600" cy="87471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88900" indent="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8240" y="1763110"/>
            <a:ext cx="1076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заседание волонтерской команды. Распределение обязанностей. Заключения договоров о сотрудничестве с учебными заведениями,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подростковыми клубами и учреждениями ИДН и КДН и ЗП. И другими.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38240" y="2684262"/>
            <a:ext cx="10752138" cy="850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0778" y="2630891"/>
            <a:ext cx="1076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Подготовка помещения.</a:t>
            </a:r>
          </a:p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Закупка рабочего оборудования.</a:t>
            </a:r>
          </a:p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Подготовка к официальному открытию школы.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439827" y="3535162"/>
            <a:ext cx="10768013" cy="66335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88900" indent="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38240" y="3529083"/>
            <a:ext cx="102254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Организовать проведение 20 теоритических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лекций, тренингов 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ролевых игр и других    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мероприятий с участниками школы волонтера.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8240" y="4198512"/>
            <a:ext cx="10669588" cy="9916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Организовать проведение 10 практических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занятий. Провести 5 ежегодных акций и мероприятий 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«По ком звонят колокола,  «Стань волшебников», «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Очаровашке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ромашке», «Свеча памяти» и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438240" y="5190185"/>
            <a:ext cx="10729913" cy="48736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88900" indent="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8240" y="5249200"/>
            <a:ext cx="10769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Разработка социальных проектов по направлениям школы.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38240" y="5677547"/>
            <a:ext cx="10653713" cy="668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8240" y="5824331"/>
            <a:ext cx="10769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Обеспечить информационную поддержку проекта </a:t>
            </a:r>
          </a:p>
        </p:txBody>
      </p:sp>
      <p:sp>
        <p:nvSpPr>
          <p:cNvPr id="47" name="TextBox 46"/>
          <p:cNvSpPr txBox="1"/>
          <p:nvPr/>
        </p:nvSpPr>
        <p:spPr>
          <a:xfrm rot="5400000">
            <a:off x="8792835" y="3566611"/>
            <a:ext cx="55451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56249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54" y="5535684"/>
            <a:ext cx="1087866" cy="10878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1192" y="1943550"/>
            <a:ext cx="4680000" cy="4680000"/>
          </a:xfrm>
          <a:prstGeom prst="rect">
            <a:avLst/>
          </a:prstGeom>
          <a:solidFill>
            <a:srgbClr val="66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B57D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1943550"/>
            <a:ext cx="4680000" cy="4680000"/>
          </a:xfrm>
          <a:prstGeom prst="rect">
            <a:avLst/>
          </a:prstGeom>
          <a:solidFill>
            <a:srgbClr val="66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661510" y="1956359"/>
            <a:ext cx="2519363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192" y="2688321"/>
            <a:ext cx="467999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сплоченной команды волонтеров городского округа город Михайловка, которая составит актив добровольческого движения в городе и за его пределами в 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из числа подростков состоящих на учете в ИДН и КДН и ЗП. </a:t>
            </a:r>
          </a:p>
          <a:p>
            <a:pPr marL="285750" indent="-285750">
              <a:buFontTx/>
              <a:buChar char="-"/>
            </a:pPr>
            <a:endParaRPr lang="ru-RU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1192" y="4474308"/>
            <a:ext cx="4680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молодежи в </a:t>
            </a: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движение городского округа город Михайловка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1191" y="5421164"/>
            <a:ext cx="4680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количества учащихся, состоящих на учёте в КДН и ПДН.</a:t>
            </a:r>
            <a:endParaRPr lang="ru-RU" b="1" i="1" cap="none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1191" y="6101220"/>
            <a:ext cx="27529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проектов</a:t>
            </a:r>
            <a:endParaRPr lang="ru-RU" sz="2000" b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987661" y="1956359"/>
            <a:ext cx="32400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5999" y="2772278"/>
            <a:ext cx="4679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20 лекционных занятий с вовлечением более 100 человек. </a:t>
            </a:r>
          </a:p>
          <a:p>
            <a:pPr marL="285750" indent="-285750">
              <a:buFontTx/>
              <a:buChar char="-"/>
            </a:pPr>
            <a:endParaRPr lang="ru-RU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5997" y="3319868"/>
            <a:ext cx="4679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10 практических занятий, тренингов с вовлечением более 100 человек. </a:t>
            </a:r>
          </a:p>
          <a:p>
            <a:pPr marL="285750" indent="-285750">
              <a:buFontTx/>
              <a:buChar char="-"/>
            </a:pPr>
            <a:endParaRPr lang="ru-RU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95997" y="4150796"/>
            <a:ext cx="4679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5 ежегодных мероприятий и акций.</a:t>
            </a:r>
          </a:p>
          <a:p>
            <a:pPr marL="285750" indent="-285750">
              <a:buFontTx/>
              <a:buChar char="-"/>
            </a:pPr>
            <a:endParaRPr lang="ru-RU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5993" y="4719646"/>
            <a:ext cx="4679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путем конкурсного отбора выбрать 8 претендентов и выявить 1 лучший социальный проект, который будет реализован на территории городского округа город Михайловка.</a:t>
            </a:r>
          </a:p>
          <a:p>
            <a:endParaRPr lang="ru-RU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95985" y="6144341"/>
            <a:ext cx="46799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освещение в СМИ- 30 публикаций</a:t>
            </a:r>
            <a:endParaRPr lang="ru-RU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7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ПРОЕКТА и собственный вклад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88" y="5652909"/>
            <a:ext cx="1087866" cy="108786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3148" y="1826325"/>
            <a:ext cx="4680000" cy="4914450"/>
          </a:xfrm>
          <a:prstGeom prst="rect">
            <a:avLst/>
          </a:prstGeom>
          <a:solidFill>
            <a:srgbClr val="66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B57D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1933" y="1826325"/>
            <a:ext cx="4680000" cy="4914450"/>
          </a:xfrm>
          <a:prstGeom prst="rect">
            <a:avLst/>
          </a:prstGeom>
          <a:solidFill>
            <a:srgbClr val="66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293466" y="1850980"/>
            <a:ext cx="2519363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проекта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6251933" y="1877826"/>
            <a:ext cx="3240000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вклад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7099" y="2275745"/>
            <a:ext cx="4679999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-Муниципальное казенное учреждение «Социально-досуговый центр для подростков и молодежи» городского округа город Михайловка;</a:t>
            </a:r>
          </a:p>
          <a:p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Отдел по культуре, молодёжной политике, спорту и развитию туризма администрации городского округа город Михайловка Волгоградской области;</a:t>
            </a:r>
          </a:p>
          <a:p>
            <a:r>
              <a:rPr lang="ru-RU" b="1" i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образованию администрации городского округа г. Михайловка; </a:t>
            </a:r>
          </a:p>
          <a:p>
            <a:endParaRPr lang="ru-RU" b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КДН и ЗП;</a:t>
            </a:r>
          </a:p>
          <a:p>
            <a:pPr marL="285750" indent="-285750">
              <a:buFontTx/>
              <a:buChar char="-"/>
            </a:pPr>
            <a:endParaRPr lang="ru-RU" b="1" i="1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администрации городского округа город Михайловка.</a:t>
            </a:r>
            <a:endParaRPr lang="ru-RU" b="1" i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36596" y="2414243"/>
            <a:ext cx="46799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-Оплата труда штатных сотрудников;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i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Услуги внештатных сотрудников (экспертов, консультантов и др.);</a:t>
            </a:r>
          </a:p>
          <a:p>
            <a:endParaRPr lang="ru-RU" b="1" i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офиса;</a:t>
            </a:r>
          </a:p>
          <a:p>
            <a:endParaRPr lang="ru-RU" b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коммунальных услуг;</a:t>
            </a:r>
          </a:p>
          <a:p>
            <a:endParaRPr lang="ru-RU" b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Услуги связи(почта, телефон, интернет); </a:t>
            </a:r>
          </a:p>
          <a:p>
            <a:endParaRPr lang="ru-RU" b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Расходные материала ( канцелярия); </a:t>
            </a:r>
          </a:p>
          <a:p>
            <a:endParaRPr lang="ru-RU" b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транспортных услуг</a:t>
            </a:r>
          </a:p>
          <a:p>
            <a:endParaRPr lang="ru-RU" b="1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5400000">
            <a:off x="10059105" y="3468792"/>
            <a:ext cx="3168650" cy="7332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СОФИНАНСИРОВАНИЯ</a:t>
            </a:r>
          </a:p>
        </p:txBody>
      </p:sp>
      <p:sp>
        <p:nvSpPr>
          <p:cNvPr id="20" name="TextBox 19"/>
          <p:cNvSpPr txBox="1"/>
          <p:nvPr/>
        </p:nvSpPr>
        <p:spPr>
          <a:xfrm rot="5400000">
            <a:off x="8498000" y="3729947"/>
            <a:ext cx="4597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256 046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19639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управления проектом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702899"/>
              </p:ext>
            </p:extLst>
          </p:nvPr>
        </p:nvGraphicFramePr>
        <p:xfrm>
          <a:off x="128788" y="1884124"/>
          <a:ext cx="11029950" cy="46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3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58" y="5770134"/>
            <a:ext cx="1087866" cy="1087866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3436" y="2584546"/>
            <a:ext cx="1184856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Весь процесс реализации проекта  будет освещен в печатных изданиях газеты «Призыв» и «Новое время» и на интернет ресурсах 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http://priziv34.ru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http://www.newtime.su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https://www.instagram.com/priziv34/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https://www.instagram.com/pressa34/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http://mihadm.com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https://vk.com/mih.miatz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https://vk.com/molodmih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6" y="4836818"/>
            <a:ext cx="1620000" cy="16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81" y="4836818"/>
            <a:ext cx="144000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00" y="4689401"/>
            <a:ext cx="1018013" cy="144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75021" y="6073664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http://mihadm.com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52" y="4715180"/>
            <a:ext cx="1440000" cy="14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r="25352"/>
          <a:stretch/>
        </p:blipFill>
        <p:spPr>
          <a:xfrm>
            <a:off x="7836216" y="4715180"/>
            <a:ext cx="1261972" cy="144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r="9521"/>
          <a:stretch/>
        </p:blipFill>
        <p:spPr>
          <a:xfrm>
            <a:off x="9520652" y="4689401"/>
            <a:ext cx="136022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5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831513"/>
          </a:xfrm>
        </p:spPr>
        <p:txBody>
          <a:bodyPr/>
          <a:lstStyle/>
          <a:p>
            <a:r>
              <a:rPr lang="ru-RU" dirty="0"/>
              <a:t>Автор проекта и его команда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6295" y="5798634"/>
            <a:ext cx="5150535" cy="838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Контактные данные руководителя проекта: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Сагдеев Виктор Александрович 8-904-421-94-94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Контактные данные проекта 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musdts@yandex.ru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4339" y="1365162"/>
            <a:ext cx="5912536" cy="54928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3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/>
              <a:t> </a:t>
            </a:r>
            <a:endParaRPr lang="ru-RU" sz="4800" dirty="0"/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1. Сагдеев Виктор Александрович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руководитель проекта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2. Морковкина Светлана Владимировна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–координатор проекта (заместитель начальника отдела по культуре, молодёжной политике, спорту и развитию туризма администрации городского округа город Михайловка Волгоградской области)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3. Закураева Елена Николаевна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ответственный за взаимодействие со всеми сельскими территориями   (директор МКУ «СДЦ»)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4. Филатова Александра Васильевна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– ответственная за взаимодействие ИДН, КДН и ЗИ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Костомахин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Кирилл Владимирович -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координатор деятельности волонтеров (сотрудник ВЦ)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6. Локтионова Александра Ивановна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– ответственная по закупкам (зам директора по АХЧ в МКУ «СДЦ»)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7. Слышкина Дарья Сергеевна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-  координатор фотокорреспондентов (активист ВЦ)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Бурмистрова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Мария Ивановна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– координатор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видеокорреспондентов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(сотрудница ВЦ)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9. Логвина Олеся Александровна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– координатор теоретических занятий (специалист по работе с молодежью МКУ «СДЦ») 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10. Балыкина Елена Анатольевна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ответственная за трансфер (методист МКУ «СДЦ») 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11. Чирков Иван Сергеевич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- ответственный за работу со школьниками (специалист по работе с молодежью МКУ «СДЦ»)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12.Ячменева Ирина Александровна -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координатор практических занятий, зам руководителя проекта (сотрудник ВЦ)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449" y="5647471"/>
            <a:ext cx="1087866" cy="10878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4" y="2263193"/>
            <a:ext cx="4282390" cy="284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833138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1257</TotalTime>
  <Words>912</Words>
  <Application>Microsoft Office PowerPoint</Application>
  <PresentationFormat>Широкоэкранный</PresentationFormat>
  <Paragraphs>126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Gill Sans MT</vt:lpstr>
      <vt:lpstr>Tahoma</vt:lpstr>
      <vt:lpstr>Times New Roman</vt:lpstr>
      <vt:lpstr>Wingdings 2</vt:lpstr>
      <vt:lpstr>Дивиденд</vt:lpstr>
      <vt:lpstr>Социальная Школа волонтеров  «Действуй!»</vt:lpstr>
      <vt:lpstr>ИДЕЯ И Социальная значимость.</vt:lpstr>
      <vt:lpstr> ЦЕЛЬ ПРОЕКТА</vt:lpstr>
      <vt:lpstr>шаги РЕАЛИЗАЦИИ ПРОЕКТА</vt:lpstr>
      <vt:lpstr>ОЖИДАЕМЫЕ РЕЗУЛЬТАТЫ</vt:lpstr>
      <vt:lpstr>ПАРТНЕРЫ ПРОЕКТА и собственный вклад</vt:lpstr>
      <vt:lpstr>Схема управления проектом</vt:lpstr>
      <vt:lpstr>Информационное сопровождение проекта</vt:lpstr>
      <vt:lpstr>Автор проекта и его команда</vt:lpstr>
      <vt:lpstr>Спасибо за внимание!   Социальная Школа волонтеров  «Действуй!»</vt:lpstr>
    </vt:vector>
  </TitlesOfParts>
  <Company>SafeTec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Заявочный этап всероссийского конкурса «доброволец России – 2019»</dc:title>
  <dc:creator>Суркова Екатерина Геннадьевна</dc:creator>
  <cp:lastModifiedBy>user</cp:lastModifiedBy>
  <cp:revision>72</cp:revision>
  <dcterms:created xsi:type="dcterms:W3CDTF">2019-05-14T11:44:41Z</dcterms:created>
  <dcterms:modified xsi:type="dcterms:W3CDTF">2021-06-29T06:26:38Z</dcterms:modified>
</cp:coreProperties>
</file>