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58" r:id="rId4"/>
    <p:sldId id="259" r:id="rId5"/>
    <p:sldId id="262" r:id="rId6"/>
    <p:sldId id="263" r:id="rId7"/>
    <p:sldId id="264" r:id="rId8"/>
  </p:sldIdLst>
  <p:sldSz cx="9144000" cy="5143500" type="screen16x9"/>
  <p:notesSz cx="9144000" cy="5143500"/>
  <p:defaultTextStyle>
    <a:defPPr>
      <a:defRPr/>
    </a:def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08FB837D-C827-4EFA-A057-4D05807E0F7C}">
  <a:tblStyle styleId="{08FB837D-C827-4EFA-A057-4D05807E0F7C}" styleName="Стиль из темы 1 - акцент 6">
    <a:tblBg>
      <a:fillRef idx="2">
        <a:schemeClr val="accent6"/>
      </a:fillRef>
    </a:tblBg>
    <a:wholeTbl>
      <a:tcTxStyle>
        <a:fontRef idx="minor">
          <a:srgbClr val="00000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2V>
    <a:lastCol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lastCol>
    <a:firstCol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firstCol>
    <a:lastRow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rgbClr val="00000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</a:tcBdr>
        <a:fill>
          <a:solidFill>
            <a:schemeClr val="accent6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269D01E-BC32-4049-B463-5C60D7B0CCD2}" styleName="Стиль из темы 2 - акцент 4">
    <a:tblBg>
      <a:fillRef idx="3">
        <a:schemeClr val="accent4"/>
      </a:fillRef>
    </a:tblBg>
    <a:wholeTbl>
      <a:tcTxStyle>
        <a:fontRef idx="minor">
          <a:srgbClr val="00000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  <a:fill>
          <a:solidFill>
            <a:schemeClr val="lt1">
              <a:alpha val="20000"/>
            </a:schemeClr>
          </a:solidFill>
        </a:fill>
      </a:tcStyle>
    </a:band2V>
    <a:lastCol>
      <a:tcStyle>
        <a:tcBdr>
          <a:left>
            <a:lnRef idx="2">
              <a:schemeClr val="lt1"/>
            </a:lnRef>
          </a:left>
        </a:tcBdr>
      </a:tcStyle>
    </a:lastCol>
    <a:firstCol>
      <a:tcStyle>
        <a:tcBdr>
          <a:right>
            <a:lnRef idx="2">
              <a:schemeClr val="lt1"/>
            </a:lnRef>
          </a:right>
        </a:tcBdr>
      </a:tcStyle>
    </a:firstCol>
    <a:lastRow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 w="12700">
              <a:noFill/>
            </a:ln>
          </a:left>
          <a:top>
            <a:ln w="12700">
              <a:noFill/>
            </a:ln>
          </a:top>
        </a:tcBdr>
      </a:tcStyle>
    </a:seCell>
    <a:swCell>
      <a:tcStyle>
        <a:tcBdr>
          <a:right>
            <a:ln w="12700">
              <a:noFill/>
            </a:ln>
          </a:right>
          <a:top>
            <a:ln w="12700">
              <a:noFill/>
            </a:ln>
          </a:top>
        </a:tcBdr>
      </a:tcStyle>
    </a:swCell>
    <a:firstRow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 w="12700">
              <a:noFill/>
            </a:ln>
          </a:bottom>
        </a:tcBdr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54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 bwMode="auto"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 extrusionOk="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2B1262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 bwMode="auto">
          <a:xfrm>
            <a:off x="773379" y="1850263"/>
            <a:ext cx="7597241" cy="13423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 bwMode="auto"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5/14/2024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>
              <a:defRPr sz="1100" b="0" i="0">
                <a:solidFill>
                  <a:srgbClr val="2B1262"/>
                </a:solidFill>
                <a:latin typeface="Euclid Circular B"/>
                <a:cs typeface="Euclid Circular B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  <a:defRPr/>
            </a:pPr>
            <a:fld id="{81D60167-4931-47E6-BA6A-407CBD079E47}" type="slidenum">
              <a:rPr spc="-25"/>
              <a:t>‹#›</a:t>
            </a:fld>
            <a:endParaRPr spc="-25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Euclid Circular B SemiBold"/>
                <a:cs typeface="Euclid Circular B SemiBold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Euclid Circular B Medium"/>
                <a:cs typeface="Euclid Circular B Medium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5/14/2024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>
              <a:defRPr sz="1100" b="0" i="0">
                <a:solidFill>
                  <a:srgbClr val="2B1262"/>
                </a:solidFill>
                <a:latin typeface="Euclid Circular B"/>
                <a:cs typeface="Euclid Circular B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  <a:defRPr/>
            </a:pPr>
            <a:fld id="{81D60167-4931-47E6-BA6A-407CBD079E47}" type="slidenum">
              <a:rPr spc="-25"/>
              <a:t>‹#›</a:t>
            </a:fld>
            <a:endParaRPr spc="-25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Euclid Circular B SemiBold"/>
                <a:cs typeface="Euclid Circular B SemiBold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 bwMode="auto"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 bwMode="auto"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5/14/2024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>
              <a:defRPr sz="1100" b="0" i="0">
                <a:solidFill>
                  <a:srgbClr val="2B1262"/>
                </a:solidFill>
                <a:latin typeface="Euclid Circular B"/>
                <a:cs typeface="Euclid Circular B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  <a:defRPr/>
            </a:pPr>
            <a:fld id="{81D60167-4931-47E6-BA6A-407CBD079E47}" type="slidenum">
              <a:rPr spc="-25"/>
              <a:t>‹#›</a:t>
            </a:fld>
            <a:endParaRPr spc="-25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Euclid Circular B SemiBold"/>
                <a:cs typeface="Euclid Circular B SemiBold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5/14/2024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>
              <a:defRPr sz="1100" b="0" i="0">
                <a:solidFill>
                  <a:srgbClr val="2B1262"/>
                </a:solidFill>
                <a:latin typeface="Euclid Circular B"/>
                <a:cs typeface="Euclid Circular B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  <a:defRPr/>
            </a:pPr>
            <a:fld id="{81D60167-4931-47E6-BA6A-407CBD079E47}" type="slidenum">
              <a:rPr spc="-25"/>
              <a:t>‹#›</a:t>
            </a:fld>
            <a:endParaRPr spc="-25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/>
          <a:stretch/>
        </p:blipFill>
        <p:spPr bwMode="auto">
          <a:xfrm>
            <a:off x="7261859" y="214884"/>
            <a:ext cx="1746503" cy="174497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 bwMode="auto">
          <a:xfrm>
            <a:off x="0" y="4165091"/>
            <a:ext cx="9144000" cy="978535"/>
          </a:xfrm>
          <a:custGeom>
            <a:avLst/>
            <a:gdLst/>
            <a:ahLst/>
            <a:cxnLst/>
            <a:rect l="l" t="t" r="r" b="b"/>
            <a:pathLst>
              <a:path w="9144000" h="978535" extrusionOk="0">
                <a:moveTo>
                  <a:pt x="9144000" y="0"/>
                </a:moveTo>
                <a:lnTo>
                  <a:pt x="0" y="0"/>
                </a:lnTo>
                <a:lnTo>
                  <a:pt x="0" y="978408"/>
                </a:lnTo>
                <a:lnTo>
                  <a:pt x="9144000" y="978408"/>
                </a:lnTo>
                <a:lnTo>
                  <a:pt x="9144000" y="0"/>
                </a:lnTo>
                <a:close/>
              </a:path>
            </a:pathLst>
          </a:custGeom>
          <a:solidFill>
            <a:srgbClr val="2B1262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/>
          <a:stretch/>
        </p:blipFill>
        <p:spPr bwMode="auto">
          <a:xfrm>
            <a:off x="7248143" y="2136648"/>
            <a:ext cx="1744979" cy="174497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5/14/2024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>
              <a:defRPr sz="1100" b="0" i="0">
                <a:solidFill>
                  <a:srgbClr val="2B1262"/>
                </a:solidFill>
                <a:latin typeface="Euclid Circular B"/>
                <a:cs typeface="Euclid Circular B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  <a:defRPr/>
            </a:pPr>
            <a:fld id="{81D60167-4931-47E6-BA6A-407CBD079E47}" type="slidenum">
              <a:rPr spc="-25"/>
              <a:t>‹#›</a:t>
            </a:fld>
            <a:endParaRPr spc="-25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>
          <a:xfrm>
            <a:off x="280822" y="138811"/>
            <a:ext cx="5442585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Euclid Circular B SemiBold"/>
                <a:cs typeface="Euclid Circular B SemiBold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>
          <a:xfrm>
            <a:off x="548131" y="2401316"/>
            <a:ext cx="7760970" cy="1068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Euclid Circular B Medium"/>
                <a:cs typeface="Euclid Circular B Medium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5/14/2024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>
          <a:xfrm>
            <a:off x="8846819" y="4843983"/>
            <a:ext cx="254634" cy="203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2B1262"/>
                </a:solidFill>
                <a:latin typeface="Euclid Circular B"/>
                <a:cs typeface="Euclid Circular B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  <a:defRPr/>
            </a:pPr>
            <a:fld id="{81D60167-4931-47E6-BA6A-407CBD079E47}" type="slidenum">
              <a:rPr spc="-25"/>
              <a:t>‹#›</a:t>
            </a:fld>
            <a:endParaRPr spc="-25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 bwMode="auto">
          <a:xfrm>
            <a:off x="443112" y="895351"/>
            <a:ext cx="5043288" cy="4007822"/>
          </a:xfrm>
          <a:prstGeom prst="roundRect">
            <a:avLst>
              <a:gd name="adj" fmla="val 54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522916" y="1034236"/>
            <a:ext cx="4811084" cy="1080314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object 2"/>
          <p:cNvSpPr txBox="1"/>
          <p:nvPr/>
        </p:nvSpPr>
        <p:spPr bwMode="auto">
          <a:xfrm>
            <a:off x="1066800" y="222528"/>
            <a:ext cx="69342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871345" algn="l"/>
              </a:tabLst>
              <a:defRPr/>
            </a:pPr>
            <a:r>
              <a:rPr lang="ru-RU" sz="3000" b="1" spc="-20" dirty="0" smtClean="0">
                <a:solidFill>
                  <a:srgbClr val="FFFFFF"/>
                </a:solidFill>
                <a:latin typeface="Euclid Circular B SemiBold"/>
                <a:cs typeface="Euclid Circular B SemiBold"/>
              </a:rPr>
              <a:t>Основная информация организации</a:t>
            </a:r>
            <a:endParaRPr sz="3000" dirty="0">
              <a:latin typeface="Euclid Circular B SemiBold"/>
              <a:cs typeface="Euclid Circular B SemiBold"/>
            </a:endParaRPr>
          </a:p>
        </p:txBody>
      </p:sp>
      <p:sp>
        <p:nvSpPr>
          <p:cNvPr id="14" name="object 8"/>
          <p:cNvSpPr txBox="1"/>
          <p:nvPr/>
        </p:nvSpPr>
        <p:spPr bwMode="auto">
          <a:xfrm>
            <a:off x="609600" y="1123950"/>
            <a:ext cx="4800600" cy="419153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150" lvl="0" indent="-171450">
              <a:spcBef>
                <a:spcPts val="105"/>
              </a:spcBef>
              <a:buClr>
                <a:schemeClr val="accent6"/>
              </a:buClr>
              <a:buFont typeface="Arial"/>
              <a:buChar char="•"/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Полное наименование </a:t>
            </a:r>
            <a:r>
              <a:rPr lang="ru-RU" sz="1400" b="1" dirty="0">
                <a:solidFill>
                  <a:schemeClr val="bg1"/>
                </a:solidFill>
                <a:latin typeface="Euclid Circular B SemiBold"/>
                <a:cs typeface="Euclid Circular B SemiBold"/>
              </a:rPr>
              <a:t>организации</a:t>
            </a:r>
            <a:r>
              <a:rPr lang="ru-RU" sz="1400" b="1" dirty="0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:</a:t>
            </a:r>
          </a:p>
          <a:p>
            <a:pPr marL="184150" lvl="0" indent="-171450">
              <a:spcBef>
                <a:spcPts val="105"/>
              </a:spcBef>
              <a:buClr>
                <a:schemeClr val="accent6"/>
              </a:buClr>
              <a:buFont typeface="Arial"/>
              <a:buChar char="•"/>
              <a:defRPr/>
            </a:pPr>
            <a:r>
              <a:rPr lang="ru-RU" sz="140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Муниципальное </a:t>
            </a:r>
            <a:r>
              <a:rPr lang="ru-RU" sz="1400" b="1" dirty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бюджетное учреждение культуры </a:t>
            </a:r>
            <a:r>
              <a:rPr lang="ru-RU" sz="140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 «Центральная городская библиотека» города Владимира</a:t>
            </a:r>
            <a:endParaRPr lang="ru-RU" sz="1400" b="1" dirty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defRPr/>
            </a:pPr>
            <a:endParaRPr lang="ru-RU" sz="1400" b="1" dirty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F79646"/>
              </a:buClr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Деятельность </a:t>
            </a:r>
            <a:r>
              <a:rPr lang="ru-RU" sz="140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организации</a:t>
            </a:r>
            <a:r>
              <a:rPr lang="ru-RU" sz="140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: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F79646"/>
              </a:buClr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 Муниципальное бюджетное учреждение </a:t>
            </a:r>
            <a:r>
              <a:rPr lang="ru-RU" sz="140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культуры </a:t>
            </a:r>
            <a:endParaRPr lang="ru-RU" sz="1400" b="1" dirty="0" smtClean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defRPr/>
            </a:pPr>
            <a:endParaRPr lang="ru-RU" sz="1400" b="1" dirty="0" smtClean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  <a:p>
            <a:pPr marL="184150" indent="-17145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buFont typeface="Arial"/>
              <a:buChar char="•"/>
              <a:defRPr/>
            </a:pPr>
            <a:r>
              <a:rPr lang="ru-RU" sz="140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Фактический адрес организации: г. Владимир</a:t>
            </a:r>
            <a:r>
              <a:rPr lang="ru-RU" sz="140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,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defRPr/>
            </a:pPr>
            <a:r>
              <a:rPr lang="ru-RU" sz="140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 </a:t>
            </a:r>
            <a:r>
              <a:rPr lang="ru-RU" sz="140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Суздальский проспект д.2 </a:t>
            </a:r>
            <a:endParaRPr sz="1400" dirty="0"/>
          </a:p>
          <a:p>
            <a:pPr marL="184150" indent="-17145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buFont typeface="Arial"/>
              <a:buChar char="•"/>
              <a:defRPr/>
            </a:pPr>
            <a:endParaRPr lang="ru-RU" sz="1400" b="1" dirty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  <a:p>
            <a:pPr marL="184150" indent="-17145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buFont typeface="Arial"/>
              <a:buChar char="•"/>
              <a:defRPr/>
            </a:pPr>
            <a:r>
              <a:rPr lang="ru-RU" sz="1400" b="1" dirty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Социальные сети </a:t>
            </a:r>
            <a:r>
              <a:rPr lang="ru-RU" sz="140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организации: </a:t>
            </a:r>
            <a:r>
              <a:rPr lang="en-US" sz="140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https</a:t>
            </a:r>
            <a:r>
              <a:rPr lang="en-US" sz="1400" b="1" dirty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://vk.com/vladcgb</a:t>
            </a:r>
            <a:endParaRPr lang="ru-RU" sz="1400" b="1" dirty="0" smtClean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defRPr/>
            </a:pPr>
            <a:endParaRPr lang="ru-RU" sz="1400" b="1" dirty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  <a:p>
            <a:pPr marL="12700">
              <a:spcBef>
                <a:spcPts val="105"/>
              </a:spcBef>
              <a:buClr>
                <a:schemeClr val="accent6"/>
              </a:buClr>
              <a:defRPr/>
            </a:pPr>
            <a:endParaRPr sz="1400" dirty="0"/>
          </a:p>
          <a:p>
            <a:pPr marL="184150" indent="-17145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buFont typeface="Arial"/>
              <a:buChar char="•"/>
              <a:defRPr/>
            </a:pPr>
            <a:endParaRPr lang="ru-RU" sz="1400" b="1" dirty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  <a:p>
            <a:pPr marL="184150" indent="-17145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buFont typeface="Arial"/>
              <a:buChar char="•"/>
              <a:defRPr/>
            </a:pPr>
            <a:endParaRPr lang="ru-RU" sz="1400" b="1" dirty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  <a:p>
            <a:pPr marL="184150" indent="-17145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buFont typeface="Arial"/>
              <a:buChar char="•"/>
              <a:defRPr/>
            </a:pPr>
            <a:endParaRPr lang="ru-RU" sz="1050" b="1" dirty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  <a:p>
            <a:pPr marL="184150" indent="-17145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buFont typeface="Arial"/>
              <a:buChar char="•"/>
              <a:defRPr/>
            </a:pPr>
            <a:endParaRPr lang="ru-RU" sz="1050" b="1" dirty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667" y="1183957"/>
            <a:ext cx="2807335" cy="277558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1" name="object 8"/>
          <p:cNvSpPr txBox="1"/>
          <p:nvPr/>
        </p:nvSpPr>
        <p:spPr bwMode="auto">
          <a:xfrm>
            <a:off x="2162820" y="821709"/>
            <a:ext cx="4267200" cy="2648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ts val="1400"/>
              </a:lnSpc>
              <a:buClr>
                <a:schemeClr val="accent6"/>
              </a:buClr>
              <a:defRPr/>
            </a:pPr>
            <a:r>
              <a:rPr lang="ru-RU" sz="400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Наша команда</a:t>
            </a:r>
            <a:endParaRPr sz="4000" dirty="0"/>
          </a:p>
        </p:txBody>
      </p:sp>
      <p:sp>
        <p:nvSpPr>
          <p:cNvPr id="53" name="Скругленный прямоугольник 52"/>
          <p:cNvSpPr/>
          <p:nvPr/>
        </p:nvSpPr>
        <p:spPr bwMode="auto">
          <a:xfrm>
            <a:off x="2086621" y="552230"/>
            <a:ext cx="4343399" cy="571719"/>
          </a:xfrm>
          <a:prstGeom prst="roundRect">
            <a:avLst>
              <a:gd name="adj" fmla="val 16667"/>
            </a:avLst>
          </a:prstGeom>
          <a:noFill/>
          <a:ln w="6350">
            <a:solidFill>
              <a:srgbClr val="2B1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55" name="Таблица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278555"/>
              </p:ext>
            </p:extLst>
          </p:nvPr>
        </p:nvGraphicFramePr>
        <p:xfrm>
          <a:off x="457200" y="1428750"/>
          <a:ext cx="8049666" cy="248412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6832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832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832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Зинина Элла Викторовна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заместитель директора</a:t>
                      </a:r>
                    </a:p>
                    <a:p>
                      <a:pPr algn="ctr">
                        <a:defRPr/>
                      </a:pPr>
                      <a:endParaRPr lang="ru-RU" sz="1200" dirty="0">
                        <a:latin typeface="Euclid Circular B Medium"/>
                        <a:ea typeface="Euclid Circular B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Киселева Екатерина Вадимовна</a:t>
                      </a:r>
                    </a:p>
                    <a:p>
                      <a:pPr algn="ctr">
                        <a:defRPr/>
                      </a:pPr>
                      <a:r>
                        <a:rPr lang="ru-RU" sz="1200" dirty="0" smtClean="0">
                          <a:latin typeface="Euclid Circular B Medium"/>
                          <a:ea typeface="Euclid Circular B Medium"/>
                        </a:rPr>
                        <a:t>библиотекарь</a:t>
                      </a:r>
                      <a:endParaRPr lang="ru-RU" sz="1200" dirty="0">
                        <a:latin typeface="Euclid Circular B Medium"/>
                        <a:ea typeface="Euclid Circular B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Баранская</a:t>
                      </a:r>
                      <a:r>
                        <a:rPr lang="ru-RU" sz="1400" dirty="0" smtClean="0"/>
                        <a:t> Ирина Анатольевна</a:t>
                      </a:r>
                    </a:p>
                    <a:p>
                      <a:pPr algn="ctr">
                        <a:defRPr/>
                      </a:pPr>
                      <a:r>
                        <a:rPr lang="ru-RU" sz="1200" dirty="0" smtClean="0">
                          <a:latin typeface="Euclid Circular B Medium"/>
                          <a:ea typeface="Euclid Circular B Medium"/>
                        </a:rPr>
                        <a:t>библиотекарь</a:t>
                      </a:r>
                      <a:endParaRPr lang="ru-RU" sz="1200" dirty="0">
                        <a:latin typeface="Euclid Circular B Medium"/>
                        <a:ea typeface="Euclid Circular B Medium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marR="0" lvl="0" indent="0" defTabSz="91440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79646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Montserrat" panose="00000500000000000000" pitchFamily="2" charset="-52"/>
                      </a:endParaRPr>
                    </a:p>
                    <a:p>
                      <a:pPr>
                        <a:defRPr/>
                      </a:pP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400" dirty="0" smtClean="0"/>
                    </a:p>
                    <a:p>
                      <a:pPr>
                        <a:defRPr/>
                      </a:pPr>
                      <a:endParaRPr lang="ru-RU" sz="1400" dirty="0" smtClean="0"/>
                    </a:p>
                    <a:p>
                      <a:pPr>
                        <a:defRPr/>
                      </a:pP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346"/>
          <a:stretch/>
        </p:blipFill>
        <p:spPr>
          <a:xfrm>
            <a:off x="6248397" y="2343149"/>
            <a:ext cx="2029958" cy="19130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63" y="2343148"/>
            <a:ext cx="2045489" cy="19130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73"/>
          <a:stretch/>
        </p:blipFill>
        <p:spPr>
          <a:xfrm>
            <a:off x="3581400" y="2313928"/>
            <a:ext cx="1981200" cy="19423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 bwMode="auto">
          <a:xfrm>
            <a:off x="0" y="0"/>
            <a:ext cx="9296400" cy="523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object 2"/>
          <p:cNvSpPr txBox="1"/>
          <p:nvPr/>
        </p:nvSpPr>
        <p:spPr bwMode="auto">
          <a:xfrm>
            <a:off x="1649832" y="190591"/>
            <a:ext cx="67818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  <a:tabLst>
                <a:tab pos="1871345" algn="l"/>
              </a:tabLst>
              <a:defRPr/>
            </a:pPr>
            <a:r>
              <a:rPr lang="ru-RU" sz="2400" b="1" spc="-20" dirty="0" smtClean="0">
                <a:solidFill>
                  <a:srgbClr val="2B1262"/>
                </a:solidFill>
                <a:latin typeface="Montserrat" panose="00000500000000000000" pitchFamily="2" charset="-52"/>
                <a:cs typeface="Euclid Circular B SemiBold"/>
              </a:rPr>
              <a:t>Ежегодное участие в акции «Читаем детям о Великой Отечественной войне»</a:t>
            </a:r>
            <a:endParaRPr sz="2400" dirty="0">
              <a:solidFill>
                <a:srgbClr val="2B1262"/>
              </a:solidFill>
              <a:latin typeface="Montserrat" panose="00000500000000000000" pitchFamily="2" charset="-52"/>
              <a:cs typeface="Euclid Circular B SemiBold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457200" y="1123950"/>
            <a:ext cx="3962400" cy="3692815"/>
          </a:xfrm>
          <a:prstGeom prst="roundRect">
            <a:avLst>
              <a:gd name="adj" fmla="val 18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tx2"/>
                </a:solidFill>
              </a:rPr>
              <a:t>В этом </a:t>
            </a:r>
            <a:r>
              <a:rPr lang="ru-RU" sz="1200" dirty="0">
                <a:solidFill>
                  <a:schemeClr val="tx2"/>
                </a:solidFill>
              </a:rPr>
              <a:t>в акции приняли участие более 500 человек — учеников общеобразовательных школ.</a:t>
            </a:r>
            <a:br>
              <a:rPr lang="ru-RU" sz="1200" dirty="0">
                <a:solidFill>
                  <a:schemeClr val="tx2"/>
                </a:solidFill>
              </a:rPr>
            </a:br>
            <a:r>
              <a:rPr lang="ru-RU" sz="1200" dirty="0">
                <a:solidFill>
                  <a:schemeClr val="tx2"/>
                </a:solidFill>
              </a:rPr>
              <a:t/>
            </a:r>
            <a:br>
              <a:rPr lang="ru-RU" sz="1200" dirty="0">
                <a:solidFill>
                  <a:schemeClr val="tx2"/>
                </a:solidFill>
              </a:rPr>
            </a:br>
            <a:r>
              <a:rPr lang="ru-RU" sz="1200" dirty="0">
                <a:solidFill>
                  <a:schemeClr val="tx2"/>
                </a:solidFill>
              </a:rPr>
              <a:t>В Библиотеке на Суздальском читали:</a:t>
            </a:r>
            <a:br>
              <a:rPr lang="ru-RU" sz="1200" dirty="0">
                <a:solidFill>
                  <a:schemeClr val="tx2"/>
                </a:solidFill>
              </a:rPr>
            </a:br>
            <a:r>
              <a:rPr lang="ru-RU" sz="1200" dirty="0">
                <a:solidFill>
                  <a:schemeClr val="tx2"/>
                </a:solidFill>
              </a:rPr>
              <a:t>- Волков Александр Алексеевич – заместитель главы администрации Фрунзенского района г. Владимира;</a:t>
            </a:r>
            <a:br>
              <a:rPr lang="ru-RU" sz="1200" dirty="0">
                <a:solidFill>
                  <a:schemeClr val="tx2"/>
                </a:solidFill>
              </a:rPr>
            </a:br>
            <a:r>
              <a:rPr lang="ru-RU" sz="1200" dirty="0">
                <a:solidFill>
                  <a:schemeClr val="tx2"/>
                </a:solidFill>
              </a:rPr>
              <a:t>- Цыганский Александр Васильевич – депутат Законодательного собрания Владимирской области;</a:t>
            </a:r>
            <a:br>
              <a:rPr lang="ru-RU" sz="1200" dirty="0">
                <a:solidFill>
                  <a:schemeClr val="tx2"/>
                </a:solidFill>
              </a:rPr>
            </a:br>
            <a:r>
              <a:rPr lang="ru-RU" sz="1200" dirty="0">
                <a:solidFill>
                  <a:schemeClr val="tx2"/>
                </a:solidFill>
              </a:rPr>
              <a:t>- Македонская Мария – актриса Владимирского академического театра драмы.</a:t>
            </a:r>
            <a:br>
              <a:rPr lang="ru-RU" sz="1200" dirty="0">
                <a:solidFill>
                  <a:schemeClr val="tx2"/>
                </a:solidFill>
              </a:rPr>
            </a:br>
            <a:r>
              <a:rPr lang="ru-RU" sz="1200" dirty="0">
                <a:solidFill>
                  <a:schemeClr val="tx2"/>
                </a:solidFill>
              </a:rPr>
              <a:t/>
            </a:r>
            <a:br>
              <a:rPr lang="ru-RU" sz="1200" dirty="0">
                <a:solidFill>
                  <a:schemeClr val="tx2"/>
                </a:solidFill>
              </a:rPr>
            </a:br>
            <a:r>
              <a:rPr lang="ru-RU" sz="1200" dirty="0">
                <a:solidFill>
                  <a:schemeClr val="tx2"/>
                </a:solidFill>
              </a:rPr>
              <a:t>На мероприятие школьникам было рассказано об этапах Великой Отечественной войны. Ребята не только слушали рассказы в исполнении гостей, но посмотрели фрагменты из советских художественных фильмов и послушали песни военных лет.</a:t>
            </a:r>
            <a:endParaRPr lang="ru-RU" sz="1200" dirty="0">
              <a:solidFill>
                <a:schemeClr val="tx2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942079"/>
            <a:ext cx="2278184" cy="17086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538" y="2038350"/>
            <a:ext cx="2133600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138" y="3209316"/>
            <a:ext cx="2158308" cy="16187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-152400" y="0"/>
            <a:ext cx="9296400" cy="5238750"/>
          </a:xfrm>
          <a:prstGeom prst="rect">
            <a:avLst/>
          </a:prstGeom>
          <a:solidFill>
            <a:srgbClr val="2B1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>
            <a:off x="514349" y="1285235"/>
            <a:ext cx="7791449" cy="676915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smtClean="0"/>
              <a:t>Каждый год библиотека готовит  разнообразные, насыщенные </a:t>
            </a:r>
            <a:r>
              <a:rPr lang="ru-RU" dirty="0"/>
              <a:t>интересными мероприятиями </a:t>
            </a:r>
            <a:r>
              <a:rPr lang="ru-RU" dirty="0" smtClean="0"/>
              <a:t>программы для </a:t>
            </a:r>
            <a:r>
              <a:rPr lang="ru-RU" dirty="0"/>
              <a:t>посетителей всех </a:t>
            </a:r>
            <a:r>
              <a:rPr lang="ru-RU" dirty="0" smtClean="0"/>
              <a:t>возрастов. </a:t>
            </a:r>
            <a:endParaRPr lang="ru-RU" dirty="0"/>
          </a:p>
        </p:txBody>
      </p:sp>
      <p:sp>
        <p:nvSpPr>
          <p:cNvPr id="30" name="object 2"/>
          <p:cNvSpPr txBox="1"/>
          <p:nvPr/>
        </p:nvSpPr>
        <p:spPr bwMode="auto">
          <a:xfrm>
            <a:off x="514350" y="285750"/>
            <a:ext cx="7886699" cy="1318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  <a:tabLst>
                <a:tab pos="1871345" algn="l"/>
              </a:tabLst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Ежегодное участие </a:t>
            </a:r>
          </a:p>
          <a:p>
            <a:pPr marL="12700" algn="ctr">
              <a:spcBef>
                <a:spcPts val="100"/>
              </a:spcBef>
              <a:tabLst>
                <a:tab pos="1871345" algn="l"/>
              </a:tabLst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в всероссийской акции </a:t>
            </a:r>
            <a:r>
              <a:rPr lang="ru-RU" sz="2800" dirty="0">
                <a:solidFill>
                  <a:schemeClr val="bg1"/>
                </a:solidFill>
              </a:rPr>
              <a:t>«</a:t>
            </a:r>
            <a:r>
              <a:rPr lang="ru-RU" sz="2800" dirty="0" err="1" smtClean="0">
                <a:solidFill>
                  <a:schemeClr val="bg1"/>
                </a:solidFill>
              </a:rPr>
              <a:t>Библионочь</a:t>
            </a:r>
            <a:r>
              <a:rPr lang="ru-RU" sz="2800" dirty="0" smtClean="0">
                <a:solidFill>
                  <a:schemeClr val="bg1"/>
                </a:solidFill>
              </a:rPr>
              <a:t>»!</a:t>
            </a:r>
            <a:r>
              <a:rPr lang="ru-RU" sz="2800" dirty="0"/>
              <a:t/>
            </a:r>
            <a:br>
              <a:rPr lang="ru-RU" sz="2800" dirty="0"/>
            </a:br>
            <a:endParaRPr sz="2800" dirty="0">
              <a:solidFill>
                <a:schemeClr val="bg1"/>
              </a:solidFill>
              <a:latin typeface="Montserrat" panose="00000500000000000000" pitchFamily="2" charset="-52"/>
              <a:cs typeface="Euclid Circular B SemiBold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" y="2495550"/>
            <a:ext cx="3098799" cy="23241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184" y="2190750"/>
            <a:ext cx="3733800" cy="2057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495550"/>
            <a:ext cx="3505200" cy="24574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7" name="Прямоугольник 56"/>
          <p:cNvSpPr/>
          <p:nvPr/>
        </p:nvSpPr>
        <p:spPr bwMode="auto">
          <a:xfrm>
            <a:off x="0" y="0"/>
            <a:ext cx="9296400" cy="523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" name="Скругленный прямоугольник 60"/>
          <p:cNvSpPr/>
          <p:nvPr/>
        </p:nvSpPr>
        <p:spPr bwMode="auto">
          <a:xfrm>
            <a:off x="399949" y="1016785"/>
            <a:ext cx="8157243" cy="95601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srgbClr val="2B1262"/>
              </a:solidFill>
            </a:endParaRPr>
          </a:p>
        </p:txBody>
      </p:sp>
      <p:sp>
        <p:nvSpPr>
          <p:cNvPr id="64" name="object 8"/>
          <p:cNvSpPr txBox="1"/>
          <p:nvPr/>
        </p:nvSpPr>
        <p:spPr bwMode="auto">
          <a:xfrm>
            <a:off x="616001" y="1170601"/>
            <a:ext cx="7848600" cy="5520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400"/>
              </a:lnSpc>
              <a:buClr>
                <a:schemeClr val="accent6"/>
              </a:buClr>
              <a:defRPr/>
            </a:pP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На лекциях-диалогах разбираем </a:t>
            </a:r>
            <a:r>
              <a:rPr lang="ru-RU" sz="1050" b="1" dirty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кризисы развития психики, сценарии выходов из кризисов, прямые и косвенные признаки употребления наркотиков у ребёнка, подростка, а так же </a:t>
            </a: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ищем </a:t>
            </a:r>
            <a:r>
              <a:rPr lang="ru-RU" sz="1050" b="1" dirty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точки опоры для взрослого человека и </a:t>
            </a: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говорим </a:t>
            </a:r>
            <a:r>
              <a:rPr lang="ru-RU" sz="1050" b="1" dirty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о неокрепшем детском сознании.</a:t>
            </a:r>
            <a:endParaRPr dirty="0"/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152400" y="220204"/>
            <a:ext cx="8775802" cy="67514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2B1262"/>
              </a:solidFill>
            </a:endParaRPr>
          </a:p>
        </p:txBody>
      </p:sp>
      <p:sp>
        <p:nvSpPr>
          <p:cNvPr id="9" name="object 8"/>
          <p:cNvSpPr txBox="1"/>
          <p:nvPr/>
        </p:nvSpPr>
        <p:spPr bwMode="auto">
          <a:xfrm>
            <a:off x="304800" y="396040"/>
            <a:ext cx="8225759" cy="37253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ts val="1400"/>
              </a:lnSpc>
              <a:buClr>
                <a:schemeClr val="accent6"/>
              </a:buClr>
              <a:defRPr/>
            </a:pPr>
            <a:r>
              <a:rPr lang="ru-RU" sz="140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В рамках проекта «Семейные университет</a:t>
            </a:r>
            <a:r>
              <a:rPr lang="ru-RU" sz="140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ы»</a:t>
            </a:r>
            <a:r>
              <a:rPr lang="ru-RU" sz="140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 ежемесячно проводятся встречи с врачом психиатр, психиатр – нарколог Мухиной Нелли Владимировной</a:t>
            </a:r>
            <a:endParaRPr sz="1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06"/>
          <a:stretch/>
        </p:blipFill>
        <p:spPr>
          <a:xfrm>
            <a:off x="310718" y="2154684"/>
            <a:ext cx="3943350" cy="2858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758" y="2153099"/>
            <a:ext cx="3813841" cy="28603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1" name="Прямоугольник 50"/>
          <p:cNvSpPr/>
          <p:nvPr/>
        </p:nvSpPr>
        <p:spPr bwMode="auto">
          <a:xfrm>
            <a:off x="0" y="-92846"/>
            <a:ext cx="9296400" cy="5238750"/>
          </a:xfrm>
          <a:prstGeom prst="rect">
            <a:avLst/>
          </a:prstGeom>
          <a:solidFill>
            <a:srgbClr val="2B1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" name="Скругленный прямоугольник 51"/>
          <p:cNvSpPr/>
          <p:nvPr/>
        </p:nvSpPr>
        <p:spPr bwMode="auto">
          <a:xfrm>
            <a:off x="838200" y="438150"/>
            <a:ext cx="7391400" cy="12192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smtClean="0"/>
              <a:t>Для любителей </a:t>
            </a:r>
            <a:r>
              <a:rPr lang="ru-RU" dirty="0"/>
              <a:t>краеведения </a:t>
            </a:r>
            <a:r>
              <a:rPr lang="ru-RU" dirty="0" smtClean="0"/>
              <a:t>ежемесячно проводятся встречи </a:t>
            </a:r>
          </a:p>
          <a:p>
            <a:pPr algn="ctr">
              <a:defRPr/>
            </a:pPr>
            <a:r>
              <a:rPr lang="ru-RU" dirty="0" smtClean="0"/>
              <a:t>клуба </a:t>
            </a:r>
            <a:r>
              <a:rPr lang="ru-RU" dirty="0"/>
              <a:t>«</a:t>
            </a:r>
            <a:r>
              <a:rPr lang="ru-RU" dirty="0" err="1"/>
              <a:t>Добросельский</a:t>
            </a:r>
            <a:r>
              <a:rPr lang="ru-RU" dirty="0"/>
              <a:t>».</a:t>
            </a:r>
          </a:p>
          <a:p>
            <a:pPr algn="ctr">
              <a:defRPr/>
            </a:pPr>
            <a:r>
              <a:rPr lang="ru-RU" dirty="0" smtClean="0"/>
              <a:t>Проводит мероприятия </a:t>
            </a:r>
            <a:r>
              <a:rPr lang="ru-RU" dirty="0"/>
              <a:t>владимирский краевед, а также заслуженный работник культуры РФ - </a:t>
            </a:r>
            <a:r>
              <a:rPr lang="ru-RU" dirty="0" err="1"/>
              <a:t>Толкунова</a:t>
            </a:r>
            <a:r>
              <a:rPr lang="ru-RU" dirty="0"/>
              <a:t> Валентина Георгиевна.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606"/>
          <a:stretch/>
        </p:blipFill>
        <p:spPr>
          <a:xfrm>
            <a:off x="533400" y="1885949"/>
            <a:ext cx="3639329" cy="23348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996" y="1901670"/>
            <a:ext cx="3695700" cy="23257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 bwMode="auto">
          <a:xfrm>
            <a:off x="1480" y="-95250"/>
            <a:ext cx="9296400" cy="523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 bwMode="auto">
          <a:xfrm>
            <a:off x="457200" y="1047750"/>
            <a:ext cx="8229600" cy="762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2B1262"/>
              </a:solidFill>
            </a:endParaRPr>
          </a:p>
        </p:txBody>
      </p:sp>
      <p:sp>
        <p:nvSpPr>
          <p:cNvPr id="33" name="object 2"/>
          <p:cNvSpPr txBox="1"/>
          <p:nvPr/>
        </p:nvSpPr>
        <p:spPr bwMode="auto">
          <a:xfrm>
            <a:off x="382480" y="402597"/>
            <a:ext cx="8534400" cy="5180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  <a:tabLst>
                <a:tab pos="1871345" algn="l"/>
              </a:tabLst>
              <a:defRPr/>
            </a:pPr>
            <a:r>
              <a:rPr lang="ru-RU" sz="1600" b="1" spc="-20" dirty="0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В </a:t>
            </a:r>
            <a:r>
              <a:rPr lang="ru-RU" sz="1600" b="1" spc="-20" dirty="0">
                <a:solidFill>
                  <a:schemeClr val="bg1"/>
                </a:solidFill>
                <a:latin typeface="Euclid Circular B SemiBold"/>
                <a:cs typeface="Euclid Circular B SemiBold"/>
              </a:rPr>
              <a:t>рамках проекта </a:t>
            </a:r>
            <a:r>
              <a:rPr lang="ru-RU" sz="1600" b="1" spc="-20" dirty="0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«</a:t>
            </a:r>
            <a:r>
              <a:rPr lang="ru-RU" sz="1600" b="1" spc="-20" dirty="0">
                <a:solidFill>
                  <a:schemeClr val="bg1"/>
                </a:solidFill>
                <a:latin typeface="Euclid Circular B SemiBold"/>
                <a:cs typeface="Euclid Circular B SemiBold"/>
              </a:rPr>
              <a:t>Семейные университеты» </a:t>
            </a:r>
            <a:endParaRPr lang="ru-RU" sz="1600" b="1" spc="-20" dirty="0" smtClean="0">
              <a:solidFill>
                <a:schemeClr val="bg1"/>
              </a:solidFill>
              <a:latin typeface="Euclid Circular B SemiBold"/>
              <a:cs typeface="Euclid Circular B SemiBold"/>
            </a:endParaRPr>
          </a:p>
          <a:p>
            <a:pPr marL="12700" algn="ctr">
              <a:spcBef>
                <a:spcPts val="100"/>
              </a:spcBef>
              <a:tabLst>
                <a:tab pos="1871345" algn="l"/>
              </a:tabLst>
              <a:defRPr/>
            </a:pPr>
            <a:r>
              <a:rPr lang="ru-RU" sz="1600" b="1" spc="-20" dirty="0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прошла </a:t>
            </a:r>
            <a:r>
              <a:rPr lang="ru-RU" sz="1600" b="1" spc="-20" dirty="0">
                <a:solidFill>
                  <a:schemeClr val="bg1"/>
                </a:solidFill>
                <a:latin typeface="Euclid Circular B SemiBold"/>
                <a:cs typeface="Euclid Circular B SemiBold"/>
              </a:rPr>
              <a:t>программа «Всей семьёй в библиотеку</a:t>
            </a:r>
            <a:r>
              <a:rPr lang="ru-RU" sz="1600" b="1" spc="-20" dirty="0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».</a:t>
            </a:r>
            <a:endParaRPr sz="1600" dirty="0">
              <a:solidFill>
                <a:schemeClr val="bg1"/>
              </a:solidFill>
              <a:latin typeface="Euclid Circular B SemiBold"/>
              <a:cs typeface="Euclid Circular B SemiBold"/>
            </a:endParaRPr>
          </a:p>
        </p:txBody>
      </p:sp>
      <p:sp>
        <p:nvSpPr>
          <p:cNvPr id="34" name="object 8"/>
          <p:cNvSpPr txBox="1"/>
          <p:nvPr/>
        </p:nvSpPr>
        <p:spPr bwMode="auto">
          <a:xfrm>
            <a:off x="647700" y="1152713"/>
            <a:ext cx="7848600" cy="5520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400"/>
              </a:lnSpc>
              <a:buClr>
                <a:schemeClr val="accent6"/>
              </a:buClr>
              <a:defRPr/>
            </a:pP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Предоставьте </a:t>
            </a:r>
            <a:r>
              <a:rPr lang="ru-RU" sz="1050" b="1" dirty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план пространства с описанными функциональными зонами </a:t>
            </a:r>
            <a:r>
              <a:rPr lang="ru-RU" sz="1050" b="1" dirty="0" err="1">
                <a:solidFill>
                  <a:srgbClr val="2B1262"/>
                </a:solidFill>
                <a:latin typeface="Euclid Circular B SemiBold"/>
                <a:cs typeface="Euclid Circular B SemiBold"/>
              </a:rPr>
              <a:t>Добро.Центра</a:t>
            </a:r>
            <a:r>
              <a:rPr lang="ru-RU" sz="1050" b="1" dirty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. Какие ценности вы закладываете в пространство </a:t>
            </a:r>
            <a:r>
              <a:rPr lang="ru-RU" sz="1050" b="1" dirty="0" err="1">
                <a:solidFill>
                  <a:srgbClr val="2B1262"/>
                </a:solidFill>
                <a:latin typeface="Euclid Circular B SemiBold"/>
                <a:cs typeface="Euclid Circular B SemiBold"/>
              </a:rPr>
              <a:t>Добро.Центра</a:t>
            </a:r>
            <a:r>
              <a:rPr lang="ru-RU" sz="1050" b="1" dirty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? В чем </a:t>
            </a:r>
            <a:r>
              <a:rPr lang="ru-RU" sz="1050" b="1" dirty="0" err="1">
                <a:solidFill>
                  <a:srgbClr val="2B1262"/>
                </a:solidFill>
                <a:latin typeface="Euclid Circular B SemiBold"/>
                <a:cs typeface="Euclid Circular B SemiBold"/>
              </a:rPr>
              <a:t>аутеничность</a:t>
            </a:r>
            <a:r>
              <a:rPr lang="ru-RU" sz="1050" b="1" dirty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 (особенность) вашего пространства? Приложите </a:t>
            </a:r>
            <a:r>
              <a:rPr lang="ru-RU" sz="1050" b="1" dirty="0" err="1">
                <a:solidFill>
                  <a:srgbClr val="2B1262"/>
                </a:solidFill>
                <a:latin typeface="Euclid Circular B SemiBold"/>
                <a:cs typeface="Euclid Circular B SemiBold"/>
              </a:rPr>
              <a:t>референсы</a:t>
            </a:r>
            <a:r>
              <a:rPr lang="ru-RU" sz="1050" b="1" dirty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 пространства </a:t>
            </a:r>
            <a:r>
              <a:rPr lang="ru-RU" sz="1050" b="1" dirty="0" err="1">
                <a:solidFill>
                  <a:srgbClr val="2B1262"/>
                </a:solidFill>
                <a:latin typeface="Euclid Circular B SemiBold"/>
                <a:cs typeface="Euclid Circular B SemiBold"/>
              </a:rPr>
              <a:t>Добро.Центра</a:t>
            </a:r>
            <a:r>
              <a:rPr lang="ru-RU" sz="1050" b="1" dirty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. </a:t>
            </a:r>
            <a:endParaRPr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38350"/>
            <a:ext cx="2641600" cy="1981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880" y="1885950"/>
            <a:ext cx="3429000" cy="25717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280" y="2800350"/>
            <a:ext cx="2895600" cy="2171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3281</TotalTime>
  <Words>240</Words>
  <Application>Microsoft Office PowerPoint</Application>
  <DocSecurity>0</DocSecurity>
  <PresentationFormat>Экран (16:9)</PresentationFormat>
  <Paragraphs>36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Арина</dc:creator>
  <cp:keywords/>
  <dc:description/>
  <cp:lastModifiedBy>Сотрудник</cp:lastModifiedBy>
  <cp:revision>191</cp:revision>
  <cp:lastPrinted>2024-04-24T09:55:45Z</cp:lastPrinted>
  <dcterms:created xsi:type="dcterms:W3CDTF">2023-03-13T00:14:48Z</dcterms:created>
  <dcterms:modified xsi:type="dcterms:W3CDTF">2024-05-14T13:29:07Z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2023-02-15T00:00:00Z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2023-03-13T00:00:00Z</vt:filetime>
  </property>
</Properties>
</file>