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4" r:id="rId4"/>
    <p:sldId id="261" r:id="rId5"/>
    <p:sldId id="260" r:id="rId6"/>
    <p:sldId id="265" r:id="rId7"/>
    <p:sldId id="266" r:id="rId8"/>
    <p:sldId id="267" r:id="rId9"/>
    <p:sldId id="268" r:id="rId10"/>
    <p:sldId id="271" r:id="rId11"/>
    <p:sldId id="269" r:id="rId12"/>
    <p:sldId id="273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45C91-C627-4035-AF28-3F08A4565235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2E5AE-5C51-4C2F-914A-8C457AE49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9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E5AE-5C51-4C2F-914A-8C457AE491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2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4569FB-6CCE-41AE-871B-1EE1449E647C}" type="datetimeFigureOut">
              <a:rPr lang="ru-RU" smtClean="0"/>
              <a:pPr/>
              <a:t>06.11.2022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000D4D-4690-48A8-964E-463F095C9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-93975"/>
            <a:ext cx="9144000" cy="42862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2000">
                <a:schemeClr val="accent1">
                  <a:shade val="67500"/>
                  <a:satMod val="115000"/>
                </a:schemeClr>
              </a:gs>
              <a:gs pos="100000">
                <a:srgbClr val="0078B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spcBef>
                <a:spcPct val="0"/>
              </a:spcBef>
              <a:defRPr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286256"/>
            <a:ext cx="9144000" cy="500066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00166" y="4572008"/>
            <a:ext cx="7643834" cy="2143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3678" y="3410884"/>
            <a:ext cx="9144000" cy="357190"/>
          </a:xfrm>
          <a:prstGeom prst="rect">
            <a:avLst/>
          </a:prstGeom>
          <a:solidFill>
            <a:srgbClr val="FFFF99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18394" y="188640"/>
            <a:ext cx="7643834" cy="69743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казенное учреждение социального обслуживания  «Октябрьский центр социального обслуживания населения»</a:t>
            </a:r>
          </a:p>
          <a:p>
            <a:endParaRPr lang="ru-RU" sz="2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331639" y="4884801"/>
            <a:ext cx="3393298" cy="92025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600" dirty="0" smtClean="0">
                <a:ln w="1016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р.п. Октябрьский, </a:t>
            </a:r>
          </a:p>
          <a:p>
            <a:pPr algn="l">
              <a:lnSpc>
                <a:spcPct val="90000"/>
              </a:lnSpc>
            </a:pPr>
            <a:r>
              <a:rPr lang="ru-RU" sz="1600" dirty="0" smtClean="0">
                <a:ln w="1016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Октябрьский район, Волгоградская область.</a:t>
            </a:r>
            <a:endParaRPr lang="ru-RU" sz="1600" dirty="0">
              <a:ln w="10160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52" y="5344928"/>
            <a:ext cx="324717" cy="35719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0" y="2204864"/>
            <a:ext cx="914400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РАБОЧИЙ СТОЛ\лидия алексеевна\центр\DSC02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7" y="1969895"/>
            <a:ext cx="3240360" cy="16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75856" y="1990550"/>
            <a:ext cx="5676572" cy="7143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центр «серебряного» добровольчества (волонтерства) СЕРЕБРО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4606" y="4578097"/>
            <a:ext cx="857256" cy="1857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5" y="5021388"/>
            <a:ext cx="324717" cy="357190"/>
          </a:xfrm>
          <a:prstGeom prst="rect">
            <a:avLst/>
          </a:prstGeom>
        </p:spPr>
      </p:pic>
      <p:pic>
        <p:nvPicPr>
          <p:cNvPr id="28" name="Picture 2" descr="C:\Users\777PC\Desktop\фото носачева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55" y="4160801"/>
            <a:ext cx="2387717" cy="17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777PC\Desktop\MAKZsbGGCBXU6OO9h0ZwTTnADBsQF2XX4daeTXkoJUKzn8Fc5QdTOb25iFdTmIz6LxUbFLcsqAITipRKcIWvcK2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37" y="4811019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036496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42852"/>
            <a:ext cx="8968184" cy="64294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</a:t>
            </a:r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ближайшим окружением </a:t>
            </a:r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сетью </a:t>
            </a:r>
            <a:r>
              <a:rPr lang="ru-RU" sz="1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социальных </a:t>
            </a:r>
            <a:r>
              <a:rPr lang="ru-RU" sz="1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контактов:</a:t>
            </a:r>
            <a:endParaRPr lang="ru-RU" sz="1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-357206" y="1466205"/>
            <a:ext cx="885831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644" y="928670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Письмотерапия «Добро в конверте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647" y="1575001"/>
            <a:ext cx="44467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«Серебряные» волонтеры становятся </a:t>
            </a:r>
            <a:r>
              <a:rPr lang="ru-RU" sz="1400" dirty="0"/>
              <a:t>другом по переписке для одиноких пожилых людей и граждан, кто по причине здоровья ограничены в движении.  Кто-то в прозе, а кто-то в стихах, по старой доброй традиции письмом в конверте </a:t>
            </a:r>
            <a:r>
              <a:rPr lang="ru-RU" sz="1400" dirty="0" smtClean="0"/>
              <a:t>поддерживают </a:t>
            </a:r>
            <a:r>
              <a:rPr lang="ru-RU" sz="1400" dirty="0"/>
              <a:t>добрым словом.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0868" y="3301796"/>
            <a:ext cx="3802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Технология «Живое письмо».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4005064"/>
            <a:ext cx="5554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Формирование терапевтической социальной среды - профилактика одиночества, создание новых возможностей для общения пожилых граждан и инвалидов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/>
            <a:r>
              <a:rPr lang="ru-RU" sz="1400" dirty="0"/>
              <a:t>Добровольцы оказывают помощь в налаживании социальных связей через поиск родственников, бывших коллег, друзей. Обучают пожилых людей пользоваться современными мессенджерами и интернет-средствами связи и общения.</a:t>
            </a:r>
          </a:p>
        </p:txBody>
      </p:sp>
      <p:pic>
        <p:nvPicPr>
          <p:cNvPr id="10242" name="Picture 2" descr="C:\Users\777PC\Desktop\SNYN7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79" y="1283467"/>
            <a:ext cx="3427458" cy="16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РАБОЧИЙ СТОЛ\лидия алексеевна\базовое учреждение\2020\альбом лучших практик\письм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1906"/>
            <a:ext cx="2452484" cy="17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777PC\Desktop\фото 2019\Новая папка\LMLX1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43" y="4618036"/>
            <a:ext cx="2089373" cy="17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77PC\Desktop\фото 2019\Новая папка\DSCN1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24" y="2993999"/>
            <a:ext cx="2461243" cy="18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143900" y="0"/>
            <a:ext cx="1000100" cy="7857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14390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142852"/>
            <a:ext cx="609971" cy="51158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719" y="40761"/>
            <a:ext cx="8143900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и проведение добровольческих акций и мероприятий:</a:t>
            </a:r>
            <a:endParaRPr lang="ru-RU" sz="20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2844" y="1285860"/>
            <a:ext cx="885831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185" y="930414"/>
            <a:ext cx="2385583" cy="1490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Добровольческая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«Рождественское чудо в каждый дом» </a:t>
            </a:r>
          </a:p>
          <a:p>
            <a:pPr algn="ctr"/>
            <a:r>
              <a:rPr lang="ru-RU" sz="1200" i="1" dirty="0"/>
              <a:t>(поздравление одиноких пожилых людей на дому).</a:t>
            </a:r>
          </a:p>
          <a:p>
            <a:pPr algn="ctr"/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49405" y="1061405"/>
            <a:ext cx="3559321" cy="149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«Трудовые десанты» </a:t>
            </a:r>
          </a:p>
          <a:p>
            <a:pPr algn="ctr"/>
            <a:r>
              <a:rPr lang="ru-RU" sz="1200" i="1" dirty="0"/>
              <a:t>(</a:t>
            </a:r>
            <a:r>
              <a:rPr lang="ru-RU" sz="1200" i="1" dirty="0" smtClean="0"/>
              <a:t>оказание </a:t>
            </a:r>
            <a:r>
              <a:rPr lang="ru-RU" sz="1200" i="1" dirty="0"/>
              <a:t>помощи в благоустройстве  приусадебного участка и п</a:t>
            </a:r>
            <a:r>
              <a:rPr lang="ru-RU" sz="1200" i="1" dirty="0" smtClean="0"/>
              <a:t>ридворовых территорий, </a:t>
            </a:r>
            <a:r>
              <a:rPr lang="ru-RU" sz="1200" i="1" dirty="0"/>
              <a:t>оказание помощи в проведении  сезонных огородно-садовых </a:t>
            </a:r>
            <a:r>
              <a:rPr lang="ru-RU" sz="1200" i="1" dirty="0" smtClean="0"/>
              <a:t>работ </a:t>
            </a:r>
            <a:r>
              <a:rPr lang="ru-RU" sz="1200" i="1" dirty="0"/>
              <a:t>(посадка и сбор урожая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377" y="2564904"/>
            <a:ext cx="2742043" cy="2514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Благотворительная акция 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«Тепло добрых рук!» </a:t>
            </a:r>
            <a:endParaRPr lang="ru-RU" sz="1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i="1" dirty="0" smtClean="0"/>
              <a:t>(«серебряные» волонтеры объединяют неравнодушных </a:t>
            </a:r>
            <a:r>
              <a:rPr lang="ru-RU" sz="1200" i="1" dirty="0"/>
              <a:t>жителей-земляков </a:t>
            </a:r>
            <a:r>
              <a:rPr lang="ru-RU" sz="1200" i="1" dirty="0" smtClean="0"/>
              <a:t>и дарят тем нуждающимся </a:t>
            </a:r>
            <a:r>
              <a:rPr lang="ru-RU" sz="1200" i="1" dirty="0"/>
              <a:t>пожилым людям и </a:t>
            </a:r>
            <a:r>
              <a:rPr lang="ru-RU" sz="1200" i="1" dirty="0" smtClean="0"/>
              <a:t>инвалидам варежки</a:t>
            </a:r>
            <a:r>
              <a:rPr lang="ru-RU" sz="1200" i="1" dirty="0"/>
              <a:t>, носки, следки и другие теплые вещи, связанные своими </a:t>
            </a:r>
            <a:r>
              <a:rPr lang="ru-RU" sz="1200" i="1" dirty="0" smtClean="0"/>
              <a:t>руками).</a:t>
            </a:r>
            <a:endParaRPr lang="ru-RU" sz="1200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7094" y="2686570"/>
            <a:ext cx="3714207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Областная благотворительная акция «Все тепло малышам» </a:t>
            </a:r>
            <a:r>
              <a:rPr lang="ru-RU" sz="1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(«серебряные» волонтеры вяжут теплые вещи для новорожденных детей из семей, где мамочки приняли решение отказаться от прерывания беременности).</a:t>
            </a:r>
            <a:endParaRPr lang="ru-RU" sz="1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28155" y="1061405"/>
            <a:ext cx="2534893" cy="2046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Экологические акции:</a:t>
            </a:r>
          </a:p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«Сдай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акулатуру – спаси дерево», акция по утилизации батареек «Ёжики должны жить», акция по переработке пластика  «Зубная щетка-СДАВАЙСЯ!»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т.д.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377" y="5157834"/>
            <a:ext cx="353181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Акция «Скоро в школу, а портфеля нет» </a:t>
            </a:r>
          </a:p>
          <a:p>
            <a:pPr algn="ctr"/>
            <a:r>
              <a:rPr lang="ru-RU" sz="1200" i="1" dirty="0" smtClean="0">
                <a:ea typeface="Tahoma" panose="020B0604030504040204" pitchFamily="34" charset="0"/>
                <a:cs typeface="Tahoma" panose="020B0604030504040204" pitchFamily="34" charset="0"/>
              </a:rPr>
              <a:t>(адресная вещевая помощь первоклашкам из семей, находящихся в социально – опасном положении)</a:t>
            </a:r>
            <a:endParaRPr lang="ru-RU" sz="12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1" name="Picture 5" descr="D:\РАБОЧИЙ СТОЛ\система долговременного ухода и ТЗ\одинокие пожилые\Информация по пилотному проекту\группа Тропа здоровь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89" y="4618036"/>
            <a:ext cx="1388859" cy="18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РАБОЧИЙ СТОЛ\работа с бумагой\IMG_20181221_151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87" y="4258917"/>
            <a:ext cx="1440050" cy="19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42852"/>
            <a:ext cx="900115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Работа </a:t>
            </a:r>
            <a:r>
              <a:rPr lang="ru-RU" sz="2000" b="1" dirty="0">
                <a:solidFill>
                  <a:schemeClr val="bg1"/>
                </a:solidFill>
              </a:rPr>
              <a:t>по популяризации «серебряного» </a:t>
            </a:r>
            <a:r>
              <a:rPr lang="ru-RU" sz="2000" b="1" dirty="0" smtClean="0">
                <a:solidFill>
                  <a:schemeClr val="bg1"/>
                </a:solidFill>
              </a:rPr>
              <a:t>добровольчества.</a:t>
            </a:r>
            <a:endParaRPr lang="ru-RU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640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2844" y="1285860"/>
            <a:ext cx="885831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307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Волонтеры </a:t>
            </a:r>
            <a:r>
              <a:rPr lang="ru-RU" dirty="0"/>
              <a:t>организуют и проводят тематические </a:t>
            </a:r>
            <a:r>
              <a:rPr lang="ru-RU" dirty="0" smtClean="0"/>
              <a:t>«</a:t>
            </a:r>
            <a:r>
              <a:rPr lang="ru-RU" b="1" dirty="0" err="1" smtClean="0"/>
              <a:t>ДОБРОвстречи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r>
              <a:rPr lang="ru-RU" dirty="0"/>
              <a:t>с местными жителями отдаленных сельских поселений, где делятся своим опытом, приглашают самых активных в свои ряды. </a:t>
            </a:r>
          </a:p>
        </p:txBody>
      </p:sp>
      <p:pic>
        <p:nvPicPr>
          <p:cNvPr id="3074" name="Picture 2" descr="C:\Users\777PC\Desktop\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31509"/>
            <a:ext cx="16741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77PC\Desktop\IMG_55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3828"/>
            <a:ext cx="2631926" cy="17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77PC\Desktop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63" y="378904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77PC\Desktop\volon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62846"/>
            <a:ext cx="3326997" cy="24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42852"/>
            <a:ext cx="900115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центр «серебряного» добровольчества (волонтерства) СЕРЕБРО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640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2844" y="1285860"/>
            <a:ext cx="885831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70100"/>
            <a:ext cx="666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Активисты – добровольцы становятся участниками мероприятий ведомственного, межмуниципального, регионального уровней:</a:t>
            </a:r>
            <a:endParaRPr lang="ru-RU" b="1" dirty="0"/>
          </a:p>
        </p:txBody>
      </p:sp>
      <p:pic>
        <p:nvPicPr>
          <p:cNvPr id="1026" name="Picture 2" descr="C:\Users\777PC\Desktop\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15" y="1772816"/>
            <a:ext cx="1805378" cy="241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PC\Desktop\24052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6745"/>
            <a:ext cx="2857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777PC\Desktop\8535441C_592D_40AC_9C0D_170C13CB7BB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23" y="204510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4257" y="4301227"/>
            <a:ext cx="8043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 2022 </a:t>
            </a:r>
            <a:r>
              <a:rPr lang="ru-RU" sz="1400" dirty="0"/>
              <a:t>г. </a:t>
            </a:r>
            <a:r>
              <a:rPr lang="ru-RU" sz="1400" dirty="0" smtClean="0"/>
              <a:t>команда </a:t>
            </a:r>
            <a:r>
              <a:rPr lang="ru-RU" sz="1400" dirty="0"/>
              <a:t>добровольцев учреждения приняла участие в </a:t>
            </a:r>
            <a:r>
              <a:rPr lang="ru-RU" sz="1400" b="1" dirty="0"/>
              <a:t>межмуниципальном слете Школ общественной активности «Вместе мы сила», </a:t>
            </a:r>
            <a:r>
              <a:rPr lang="ru-RU" sz="1400" dirty="0"/>
              <a:t>стали призерами </a:t>
            </a:r>
            <a:r>
              <a:rPr lang="ru-RU" sz="1400" b="1" dirty="0"/>
              <a:t>межмуниципального конкурса среди «серебряных» волонтеров «Серебряный десант», </a:t>
            </a:r>
            <a:r>
              <a:rPr lang="ru-RU" sz="1400" dirty="0"/>
              <a:t>впервые наш активист приглашен с состав делегации Волгоградской области на </a:t>
            </a:r>
            <a:r>
              <a:rPr lang="ru-RU" sz="1400" b="1" dirty="0"/>
              <a:t>Всероссийский форум серебряных волонтеров «Молоды душой» в г. Ростов-на-Дону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4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033296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0750" y="142852"/>
            <a:ext cx="883254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</a:rPr>
              <a:t>Опыт работы учреждения неоднократно отмечен за развитие «серебряного» добровольчества в регионе.</a:t>
            </a:r>
          </a:p>
          <a:p>
            <a:endParaRPr lang="ru-RU" sz="1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9873" y="949401"/>
            <a:ext cx="885831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412976" y="3590039"/>
            <a:ext cx="5119464" cy="110229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</a:t>
            </a:r>
            <a:r>
              <a:rPr lang="ru-RU" sz="1400" b="1" dirty="0" smtClean="0"/>
              <a:t>рактика </a:t>
            </a:r>
            <a:r>
              <a:rPr lang="ru-RU" sz="1400" b="1" dirty="0"/>
              <a:t>организации активного досуга граждан пожилого возраста через призму добровольчества представлена на встрече с Председателем Правительства </a:t>
            </a:r>
            <a:r>
              <a:rPr lang="ru-RU" sz="1400" b="1" dirty="0" smtClean="0"/>
              <a:t>РФ 8 июня 2022г.</a:t>
            </a:r>
            <a:endParaRPr lang="ru-RU" sz="1400" b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9873" y="1003182"/>
            <a:ext cx="8846385" cy="105766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</a:t>
            </a:r>
            <a:r>
              <a:rPr lang="ru-RU" sz="1600" b="1" dirty="0" smtClean="0"/>
              <a:t>родление </a:t>
            </a:r>
            <a:r>
              <a:rPr lang="ru-RU" sz="1600" b="1" dirty="0"/>
              <a:t>активного долголетия  – это верный путь в работе с пожилыми гражданами и инвалидами, а добровольчество - доказанный метод профилактики «социального старения».</a:t>
            </a:r>
            <a:endParaRPr lang="ru-RU" sz="1600" dirty="0"/>
          </a:p>
        </p:txBody>
      </p:sp>
      <p:pic>
        <p:nvPicPr>
          <p:cNvPr id="12" name="Picture 2" descr="D:\РАБОЧИЙ СТОЛ\лидия алексеевна\базовое учреждение\2020\альбом лучших практик\KIUG9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9" y="2125535"/>
            <a:ext cx="2958940" cy="14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РАБОЧИЙ СТОЛ\лидия алексеевна\базовое учреждение\2020\альбом лучших практик\JVLD13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4" y="3284984"/>
            <a:ext cx="1442593" cy="247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32" y="3463247"/>
            <a:ext cx="1382041" cy="189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12976" y="4692336"/>
            <a:ext cx="562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32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2" descr="C:\Users\777PC\Desktop\08.06.20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00" y="2195141"/>
            <a:ext cx="2196871" cy="123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C:\Users\777PC\Desktop\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61566"/>
            <a:ext cx="2376264" cy="16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777PC\Desktop\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9166"/>
            <a:ext cx="2376264" cy="16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9852" y="115917"/>
            <a:ext cx="8143900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2400" y="115917"/>
            <a:ext cx="8171694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центр «серебряного» добровольчества (волонтерства) СЕРЕБРО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229" y="1124744"/>
            <a:ext cx="8847955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основе добровольческой деятельности людей старшего поколения лежит потребность в сохранении  собственной значимости через призму проявления заботы о слабых и нуждающихся.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8151" y="3212976"/>
            <a:ext cx="4248739" cy="4320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</a:t>
            </a:r>
            <a:r>
              <a:rPr lang="ru-RU" sz="1400" b="1" dirty="0" smtClean="0"/>
              <a:t>оздавать условия для самореализации;</a:t>
            </a:r>
            <a:endParaRPr lang="ru-RU" sz="1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4292" y="3717032"/>
            <a:ext cx="4248739" cy="55769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</a:t>
            </a:r>
            <a:r>
              <a:rPr lang="ru-RU" sz="1400" b="1" dirty="0" smtClean="0"/>
              <a:t>существлять принцип «равный –равному» при оказании помощи;</a:t>
            </a:r>
            <a:endParaRPr lang="ru-RU" sz="1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8151" y="2206608"/>
            <a:ext cx="4248739" cy="9343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Вовлечение в волонтерскую деятельность граждан старшего возраста позволяет: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6818" y="4376098"/>
            <a:ext cx="4248739" cy="41464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</a:t>
            </a:r>
            <a:r>
              <a:rPr lang="ru-RU" sz="1400" b="1" dirty="0" smtClean="0"/>
              <a:t>недрять разнообразные формы досуга.</a:t>
            </a:r>
            <a:endParaRPr lang="ru-RU" sz="1400" b="1" dirty="0"/>
          </a:p>
        </p:txBody>
      </p:sp>
      <p:pic>
        <p:nvPicPr>
          <p:cNvPr id="15" name="Picture 2" descr="C:\Users\777PC\Desktop\Тер заботы 21.09.21\IMG_3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98" y="2206608"/>
            <a:ext cx="3646677" cy="243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23728" y="4869159"/>
            <a:ext cx="6912768" cy="151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Привычные формы организации активного досуга граждан пожилого возраста  уже не соответствуют интересам современных пенсионеров. Продление активного долголетия  через добровольческую деятельность - новое, актуальное направление социальной работы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65813"/>
            <a:ext cx="7416824" cy="67866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</a:rPr>
              <a:t>Опыт работы учреждения транслируется для применения в работе учреждениями, подведомственными комитету социальной защиты населения Волгоградской </a:t>
            </a:r>
            <a:r>
              <a:rPr lang="ru-RU" sz="1600" b="1" dirty="0" smtClean="0">
                <a:solidFill>
                  <a:schemeClr val="bg1"/>
                </a:solidFill>
              </a:rPr>
              <a:t>области.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2844" y="1285860"/>
            <a:ext cx="885831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23528" y="1392356"/>
            <a:ext cx="4431638" cy="10285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Изучение, обобщение и трансляция передового опыта организации добровольческой деятельности в работе с получателями услуг долговременного ухода.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30357" y="2564904"/>
            <a:ext cx="4424809" cy="10024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Методическое </a:t>
            </a:r>
            <a:r>
              <a:rPr lang="ru-RU" sz="1400" dirty="0"/>
              <a:t>обеспечение функционирования  волонтерской деятельности в учреждениях социального обслуживания населения Волгоградской области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330357" y="3726360"/>
            <a:ext cx="4514400" cy="123567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Апробация </a:t>
            </a:r>
            <a:r>
              <a:rPr lang="ru-RU" sz="1400" dirty="0"/>
              <a:t>эффективных практик привлечения </a:t>
            </a:r>
            <a:r>
              <a:rPr lang="ru-RU" sz="1400" dirty="0" smtClean="0"/>
              <a:t>волонтеров </a:t>
            </a:r>
            <a:r>
              <a:rPr lang="ru-RU" sz="1400" dirty="0"/>
              <a:t>к работе с гражданами пожилого возраста и инвалидами,  нуждающимися в социальной </a:t>
            </a:r>
            <a:r>
              <a:rPr lang="ru-RU" sz="1400" dirty="0" smtClean="0"/>
              <a:t>помощи.</a:t>
            </a:r>
            <a:endParaRPr lang="ru-RU" sz="1400" dirty="0"/>
          </a:p>
        </p:txBody>
      </p:sp>
      <p:sp>
        <p:nvSpPr>
          <p:cNvPr id="21" name="Загнутый угол 20"/>
          <p:cNvSpPr/>
          <p:nvPr/>
        </p:nvSpPr>
        <p:spPr>
          <a:xfrm>
            <a:off x="4837927" y="1628800"/>
            <a:ext cx="3930917" cy="4585428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83434" y="1758580"/>
            <a:ext cx="363990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С 01.01.2020г. ГКУСО «Октябрьский центр социального обслуживания населения» присвоен статус «базового учреждения» по направлению </a:t>
            </a:r>
            <a:r>
              <a:rPr lang="ru-RU" sz="1600" b="1" dirty="0" smtClean="0">
                <a:solidFill>
                  <a:schemeClr val="bg2"/>
                </a:solidFill>
              </a:rPr>
              <a:t>«Координация и организационно-методическое сопровождение деятельности волонтеров, привлеченных к работе с пожилыми гражданами и инвалидами в рамках создания системы долговременного ухода на территории Волгоградской области».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>
            <a:off x="395536" y="5085185"/>
            <a:ext cx="4359630" cy="140005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b="1" dirty="0" smtClean="0"/>
              <a:t>Большинство организаций социального </a:t>
            </a:r>
            <a:r>
              <a:rPr lang="ru-RU" sz="1400" b="1" dirty="0"/>
              <a:t>обслуживания Волгоградской </a:t>
            </a:r>
            <a:r>
              <a:rPr lang="ru-RU" sz="1400" b="1" dirty="0" smtClean="0"/>
              <a:t>области, так или иначе, привлекают ресурс добровольчества для организации работы с гражданами старшего поколения.</a:t>
            </a:r>
            <a:endParaRPr lang="ru-RU" sz="1400" b="1" dirty="0"/>
          </a:p>
          <a:p>
            <a:pPr algn="ctr"/>
            <a:endParaRPr lang="ru-RU" dirty="0"/>
          </a:p>
        </p:txBody>
      </p:sp>
      <p:pic>
        <p:nvPicPr>
          <p:cNvPr id="16" name="Picture 4" descr="C:\Users\777PC\Desktop\89440267-exclamation-mark-icon-isolated-on-red-round-button-abstract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8" y="4645659"/>
            <a:ext cx="847796" cy="87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777PC\Desktop\DoPtmLzXcAAAGw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5062"/>
            <a:ext cx="2160240" cy="17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784702"/>
            <a:ext cx="1810186" cy="11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42852"/>
            <a:ext cx="900115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центр «серебряного» добровольчества (волонтерства) СЕРЕБРО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6400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2844" y="1285860"/>
            <a:ext cx="885831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8290" y="1029828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Активистами учреждения реализуются социальные технологии: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676159"/>
            <a:ext cx="40330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«</a:t>
            </a:r>
            <a:r>
              <a:rPr lang="ru-RU" sz="1400" b="1" dirty="0"/>
              <a:t>Горячая линия» для граждан пожилого и старческого </a:t>
            </a:r>
            <a:r>
              <a:rPr lang="ru-RU" sz="1400" b="1" dirty="0" smtClean="0"/>
              <a:t>возраста. </a:t>
            </a:r>
            <a:r>
              <a:rPr lang="ru-RU" sz="1400" dirty="0" smtClean="0"/>
              <a:t>Пожилые люди могут </a:t>
            </a:r>
            <a:r>
              <a:rPr lang="ru-RU" sz="1400" dirty="0"/>
              <a:t>позвонить и описать свою проблему, получить консультацию, попросить совета или просто выговориться. </a:t>
            </a:r>
          </a:p>
          <a:p>
            <a:pPr algn="just"/>
            <a:r>
              <a:rPr lang="ru-RU" sz="1400" dirty="0" smtClean="0"/>
              <a:t>После </a:t>
            </a:r>
            <a:r>
              <a:rPr lang="ru-RU" sz="1400" dirty="0"/>
              <a:t>получения обращения специалист либо самостоятельно консультирует </a:t>
            </a:r>
            <a:r>
              <a:rPr lang="ru-RU" sz="1400" dirty="0" smtClean="0"/>
              <a:t>в </a:t>
            </a:r>
            <a:r>
              <a:rPr lang="ru-RU" sz="1400" dirty="0"/>
              <a:t>рамках своих компетенций, либо привлекает к решению проблемы необходимого </a:t>
            </a:r>
            <a:r>
              <a:rPr lang="ru-RU" sz="1400" dirty="0" smtClean="0"/>
              <a:t>специалиста или </a:t>
            </a:r>
            <a:r>
              <a:rPr lang="ru-RU" sz="1400" b="1" dirty="0"/>
              <a:t>добровольцев</a:t>
            </a:r>
            <a:r>
              <a:rPr lang="ru-RU" sz="1400" dirty="0"/>
              <a:t>. Итогом обращения должно стать решение проблемы обратившегося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714620"/>
            <a:ext cx="41044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Социальный </a:t>
            </a:r>
            <a:r>
              <a:rPr lang="ru-RU" sz="1400" b="1" dirty="0"/>
              <a:t>проект  «Школа безопасной среды» для граждан пожилого и старческого возраста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/>
              <a:t>Программа проекта реализуется  в различных направлениях, от пожарной, бытовой безопасности  и профилактики  мошенничества до лекарственной и пищевой безопасности. Занятия для одиноких пожилых людей из отдаленных сельских поселений проводят специалисты различных ведомственных учреждений </a:t>
            </a:r>
            <a:r>
              <a:rPr lang="ru-RU" sz="1400" b="1" dirty="0"/>
              <a:t>и добровольцы из числа бывших врачей, учителей и др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42852"/>
            <a:ext cx="7956376" cy="10539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667" y="955466"/>
            <a:ext cx="4068555" cy="976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600" i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600" i="1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дресное поздравление </a:t>
            </a:r>
            <a:r>
              <a:rPr lang="ru-RU" sz="1600" i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граждан пожилого возраста с памятными и праздничными </a:t>
            </a:r>
            <a:r>
              <a:rPr lang="ru-RU" sz="1600" i="1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датами; </a:t>
            </a:r>
            <a:endParaRPr lang="ru-RU" sz="1600" i="1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D:\РАБОЧИЙ СТОЛ\лидия алексеевна\волонтеры\акция 8 марта\поздравление на дом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01" y="1196750"/>
            <a:ext cx="2114850" cy="28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1659" y="1987107"/>
            <a:ext cx="4055563" cy="733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i="1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600" i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вовлечение </a:t>
            </a:r>
            <a:r>
              <a:rPr lang="ru-RU" sz="1600" i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граждан пожилого </a:t>
            </a:r>
            <a:r>
              <a:rPr lang="ru-RU" sz="1600" i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возраста в </a:t>
            </a:r>
            <a:r>
              <a:rPr lang="ru-RU" sz="1600" i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клубы и кружки по </a:t>
            </a:r>
            <a:r>
              <a:rPr lang="ru-RU" sz="1600" i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интересам;</a:t>
            </a:r>
            <a:endParaRPr lang="ru-RU" sz="1600" i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076" name="Picture 4" descr="D:\РАБОЧИЙ СТОЛ\лидия алексеевна\базовое учреждение\2020\альбом лучших практик\Клуб Надежда и Афродита\DSC02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33" y="4221088"/>
            <a:ext cx="2366657" cy="17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380" y="27273"/>
            <a:ext cx="9070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«Серебряными» волонтерами организуются мероприятия, направленные </a:t>
            </a:r>
            <a:r>
              <a:rPr lang="ru-RU" sz="1600" b="1" dirty="0">
                <a:solidFill>
                  <a:schemeClr val="bg1"/>
                </a:solidFill>
              </a:rPr>
              <a:t>на профилактику </a:t>
            </a:r>
            <a:r>
              <a:rPr lang="ru-RU" sz="1600" b="1" dirty="0" smtClean="0">
                <a:solidFill>
                  <a:schemeClr val="bg1"/>
                </a:solidFill>
              </a:rPr>
              <a:t>дефицита </a:t>
            </a:r>
            <a:r>
              <a:rPr lang="ru-RU" sz="1600" b="1" dirty="0">
                <a:solidFill>
                  <a:schemeClr val="bg1"/>
                </a:solidFill>
              </a:rPr>
              <a:t>общения у граждан пожилого возраста и </a:t>
            </a:r>
            <a:r>
              <a:rPr lang="ru-RU" sz="1600" b="1" dirty="0" smtClean="0">
                <a:solidFill>
                  <a:schemeClr val="bg1"/>
                </a:solidFill>
              </a:rPr>
              <a:t>инвалидов: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89" y="2811024"/>
            <a:ext cx="4140743" cy="1565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400" i="1" dirty="0" smtClean="0">
                <a:ea typeface="Tahoma" panose="020B0604030504040204" pitchFamily="34" charset="0"/>
                <a:cs typeface="Tahoma" panose="020B0604030504040204" pitchFamily="34" charset="0"/>
              </a:rPr>
              <a:t>роведение </a:t>
            </a:r>
            <a:r>
              <a:rPr lang="ru-RU" sz="1400" i="1" dirty="0">
                <a:ea typeface="Tahoma" panose="020B0604030504040204" pitchFamily="34" charset="0"/>
                <a:cs typeface="Tahoma" panose="020B0604030504040204" pitchFamily="34" charset="0"/>
              </a:rPr>
              <a:t>тематических мероприятий волонтерами с получателями услуг на дому </a:t>
            </a:r>
            <a:r>
              <a:rPr lang="ru-RU" sz="1400" i="1" dirty="0" smtClean="0"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i="1" dirty="0">
                <a:ea typeface="Tahoma" panose="020B0604030504040204" pitchFamily="34" charset="0"/>
                <a:cs typeface="Tahoma" panose="020B0604030504040204" pitchFamily="34" charset="0"/>
              </a:rPr>
              <a:t>с одинокими пожилыми людьми, находящимися на «койках сестринского ухода</a:t>
            </a:r>
            <a:r>
              <a:rPr lang="ru-RU" sz="1400" i="1" dirty="0" smtClean="0">
                <a:ea typeface="Tahoma" panose="020B0604030504040204" pitchFamily="34" charset="0"/>
                <a:cs typeface="Tahoma" panose="020B0604030504040204" pitchFamily="34" charset="0"/>
              </a:rPr>
              <a:t>» участковых больницах;</a:t>
            </a:r>
            <a:endParaRPr lang="ru-RU" sz="14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409" y="4448547"/>
            <a:ext cx="4033432" cy="78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абота с ближайшим окружением или сетью его социальных контактов;</a:t>
            </a:r>
            <a:endParaRPr lang="ru-RU" sz="16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90" y="1196752"/>
            <a:ext cx="2238611" cy="168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37" y="2972368"/>
            <a:ext cx="2187698" cy="164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2402" y="5322662"/>
            <a:ext cx="4083830" cy="1058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о</a:t>
            </a:r>
            <a:r>
              <a:rPr lang="ru-RU" sz="1400" i="1" dirty="0" smtClean="0"/>
              <a:t>рганизация профилактической работы с адресатами долговременного ухода по вопросам ЗОЖ, ментального здоровья и безопасности и др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1029" name="Picture 5" descr="D:\РАБОЧИЙ СТОЛ\система долговременного ухода и ТЗ\одинокие пожилые\Информация по пилотному проекту\Занятие  в группе Афродита 6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7" y="4739799"/>
            <a:ext cx="2187698" cy="16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458" y="142876"/>
            <a:ext cx="814390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8867" y="142852"/>
            <a:ext cx="9002262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«Здоровье на кончиках пальцев»</a:t>
            </a:r>
            <a:endParaRPr lang="ru-RU" sz="20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Специально обученные «серебряные» волонтеры проводят занятия, направленные </a:t>
            </a:r>
            <a:r>
              <a:rPr lang="ru-RU" sz="1600" dirty="0"/>
              <a:t>на профилактику когнитивных </a:t>
            </a:r>
            <a:r>
              <a:rPr lang="ru-RU" sz="1600" dirty="0" smtClean="0"/>
              <a:t>нарушений путем развития мелкой моторики </a:t>
            </a:r>
            <a:r>
              <a:rPr lang="ru-RU" sz="1600" dirty="0"/>
              <a:t>и тренировку элементарных бытовых навыков, с одинокими пожилыми гражданами и инвалидами, частично или полностью утратившими способность к самообслуживанию вследствие травмы, заболевания или возраста.</a:t>
            </a:r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8" y="4403737"/>
            <a:ext cx="2509903" cy="1754225"/>
          </a:xfrm>
          <a:prstGeom prst="rect">
            <a:avLst/>
          </a:prstGeom>
        </p:spPr>
      </p:pic>
      <p:pic>
        <p:nvPicPr>
          <p:cNvPr id="4098" name="Picture 2" descr="D:\РАБОЧИЙ СТОЛ\лидия алексеевна\базовое учреждение\2020\альбом лучших практик\Волонтеры 18122020\IMG_1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75451"/>
            <a:ext cx="1636179" cy="21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ИЙ СТОЛ\лидия алексеевна\базовое учреждение\2020\альбом лучших практик\здоровье на кончиках пальц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9074"/>
            <a:ext cx="3563232" cy="26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30" y="4190707"/>
            <a:ext cx="2376265" cy="2151060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252119" y="4212361"/>
            <a:ext cx="1728193" cy="8625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Проведено </a:t>
            </a:r>
            <a:r>
              <a:rPr lang="ru-RU" b="1" dirty="0" smtClean="0"/>
              <a:t>более 150 </a:t>
            </a:r>
            <a:r>
              <a:rPr lang="ru-RU" dirty="0" smtClean="0"/>
              <a:t>занятий</a:t>
            </a:r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230281" y="5286629"/>
            <a:ext cx="1728193" cy="82453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Помощь получили </a:t>
            </a:r>
            <a:r>
              <a:rPr lang="ru-RU" b="1" dirty="0" smtClean="0"/>
              <a:t>59 </a:t>
            </a:r>
            <a:r>
              <a:rPr lang="ru-RU" dirty="0" smtClean="0"/>
              <a:t>человек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42852"/>
            <a:ext cx="8358214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</a:rPr>
              <a:t>Вовлечение в волонтерскую деятельность </a:t>
            </a:r>
            <a:r>
              <a:rPr lang="ru-RU" sz="1600" b="1" dirty="0" smtClean="0">
                <a:solidFill>
                  <a:schemeClr val="bg1"/>
                </a:solidFill>
              </a:rPr>
              <a:t>граждан,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непосредственно являющихся адресатами </a:t>
            </a:r>
            <a:r>
              <a:rPr lang="ru-RU" sz="1600" b="1" dirty="0" smtClean="0">
                <a:solidFill>
                  <a:schemeClr val="bg1"/>
                </a:solidFill>
              </a:rPr>
              <a:t>долговременного ухода</a:t>
            </a:r>
            <a:endParaRPr lang="ru-RU" sz="16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2844" y="1285860"/>
            <a:ext cx="885831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42405"/>
            <a:ext cx="54359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Зачастую ограничение жизнедеятельности и возможностей к самообслуживанию приводит к серьезным психологическим проблемам, люди замыкаются в себе, теряют интерес к жизни. Для решения этой проблемы </a:t>
            </a:r>
            <a:r>
              <a:rPr lang="ru-RU" sz="1400" dirty="0" smtClean="0"/>
              <a:t>успешно </a:t>
            </a:r>
            <a:r>
              <a:rPr lang="ru-RU" sz="1400" dirty="0"/>
              <a:t>применяется </a:t>
            </a:r>
            <a:r>
              <a:rPr lang="ru-RU" sz="1400" b="1" dirty="0"/>
              <a:t>технология «Связь поколений»</a:t>
            </a:r>
            <a:r>
              <a:rPr lang="ru-RU" sz="1400" dirty="0"/>
              <a:t>. Получатели услуг, имеющие ограничения в движении вследствие заболевания, возраста и длительного лечения под руководством специалистов учреждения выступают в роли добровольцев и организуют творческие занятия с несовершеннолетними из семей, находящихся в трудной жизненной ситуации, у себя дома. </a:t>
            </a:r>
          </a:p>
        </p:txBody>
      </p:sp>
      <p:pic>
        <p:nvPicPr>
          <p:cNvPr id="5124" name="Picture 4" descr="D:\РАБОЧИЙ СТОЛ\лидия алексеевна\базовое учреждение\2020\потребность в печатной продукции по волонтерам\связь поколений\связь поколений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3" y="4005064"/>
            <a:ext cx="3080270" cy="20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РАБОЧИЙ СТОЛ\лидия алексеевна\базовое учреждение\2020\потребность в печатной продукции по волонтерам\связь поколений\связь поколе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76" y="942405"/>
            <a:ext cx="2888060" cy="216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23929" y="3789040"/>
            <a:ext cx="4795608" cy="2119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Особенно мы радуемся, когда наши получатели </a:t>
            </a:r>
            <a:r>
              <a:rPr lang="ru-RU" sz="2400" dirty="0" smtClean="0"/>
              <a:t>услуг </a:t>
            </a:r>
            <a:r>
              <a:rPr lang="ru-RU" sz="2400" dirty="0"/>
              <a:t>становятся  «серебряными» </a:t>
            </a:r>
            <a:r>
              <a:rPr lang="ru-RU" sz="2400" dirty="0" smtClean="0"/>
              <a:t>волонтерами</a:t>
            </a:r>
            <a:r>
              <a:rPr lang="ru-RU" sz="24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" y="142852"/>
            <a:ext cx="896818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направленные на формирование здорового образа жизни и профилактику </a:t>
            </a:r>
            <a:r>
              <a:rPr lang="ru-RU" sz="16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хронических </a:t>
            </a:r>
            <a:r>
              <a:rPr lang="ru-RU" sz="1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заболеваний </a:t>
            </a:r>
            <a:r>
              <a:rPr lang="ru-RU" sz="16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пожилом </a:t>
            </a:r>
            <a:r>
              <a:rPr lang="ru-RU" sz="16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возрасте</a:t>
            </a:r>
            <a:endParaRPr lang="ru-RU" sz="16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2844" y="1285860"/>
            <a:ext cx="3709076" cy="819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3060" y="1068530"/>
            <a:ext cx="4320480" cy="1063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«Серебряными» волонтерами создано объединение любителей скандинавской ходьбы и единомышленников активного образа жизни</a:t>
            </a:r>
            <a:endParaRPr lang="ru-RU" sz="1400" dirty="0"/>
          </a:p>
        </p:txBody>
      </p:sp>
      <p:pic>
        <p:nvPicPr>
          <p:cNvPr id="6146" name="Picture 2" descr="D:\РАБОЧИЙ СТОЛ\лидия алексеевна\базовое учреждение\2020\альбом лучших практик\фото 30.12\IMG_20180921_105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16356"/>
            <a:ext cx="1519763" cy="20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ИЙ СТОЛ\лидия алексеевна\базовое учреждение\2020\альбом лучших практик\DSC03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07" y="1168097"/>
            <a:ext cx="2499578" cy="187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27401" y="2276872"/>
            <a:ext cx="4344599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Организована областная акция «серебряных» волонтеров «День здоровья пожилого человека»</a:t>
            </a:r>
            <a:endParaRPr lang="ru-RU" sz="1600" dirty="0"/>
          </a:p>
        </p:txBody>
      </p:sp>
      <p:pic>
        <p:nvPicPr>
          <p:cNvPr id="6148" name="Picture 4" descr="D:\РАБОЧИЙ СТОЛ\лидия алексеевна\базовое учреждение\2020\альбом лучших практик\фото 30.12\фото стенд1\IMG_4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" y="3789040"/>
            <a:ext cx="3520797" cy="23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964453" y="3888392"/>
            <a:ext cx="2016225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 года реализации</a:t>
            </a:r>
            <a:endParaRPr lang="ru-RU" sz="1400" b="1" dirty="0"/>
          </a:p>
        </p:txBody>
      </p:sp>
      <p:sp>
        <p:nvSpPr>
          <p:cNvPr id="5" name="Выгнутая вверх стрелка 4"/>
          <p:cNvSpPr/>
          <p:nvPr/>
        </p:nvSpPr>
        <p:spPr>
          <a:xfrm rot="4996330">
            <a:off x="4472647" y="3213521"/>
            <a:ext cx="792088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4726149">
            <a:off x="6081171" y="4385554"/>
            <a:ext cx="791774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64453" y="5247038"/>
            <a:ext cx="4841690" cy="767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24 учреждения социального обслуживания поддержали инициативу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28755" y="3094530"/>
            <a:ext cx="4015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сельских поселениях пожилые люди организованно занимаются скандинавской ходьбой.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143900" y="0"/>
            <a:ext cx="1000100" cy="7857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143900" cy="78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142852"/>
            <a:ext cx="609971" cy="51158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142852"/>
            <a:ext cx="9144000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Клубная и кружковая работа</a:t>
            </a:r>
            <a:endParaRPr lang="ru-RU" sz="20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2844" y="1285860"/>
            <a:ext cx="885831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D:\РАБОЧИЙ СТОЛ\лидия алексеевна\базовое учреждение\2020\альбом лучших практик\Клуб Надежда и Афродита\DSC02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12" y="1006461"/>
            <a:ext cx="3038151" cy="22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145723"/>
            <a:ext cx="5432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Программы занятий направлены </a:t>
            </a:r>
            <a:r>
              <a:rPr lang="ru-RU" sz="1400" dirty="0"/>
              <a:t>на профилактику психосоматических расстройств пожилых людей, оказание помощи в решении проблем </a:t>
            </a:r>
            <a:r>
              <a:rPr lang="ru-RU" sz="1400" dirty="0" err="1"/>
              <a:t>дефицитарного</a:t>
            </a:r>
            <a:r>
              <a:rPr lang="ru-RU" sz="1400" dirty="0"/>
              <a:t> общения и психологическую разгрузку.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216" y="1012031"/>
            <a:ext cx="5376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рганизован </a:t>
            </a:r>
            <a:r>
              <a:rPr lang="ru-RU" b="1" dirty="0" smtClean="0"/>
              <a:t>клуб </a:t>
            </a:r>
            <a:r>
              <a:rPr lang="ru-RU" b="1" dirty="0" err="1"/>
              <a:t>психо</a:t>
            </a:r>
            <a:r>
              <a:rPr lang="ru-RU" b="1" dirty="0"/>
              <a:t>-эмоциональной поддержки для женщин пожилого возраста «Афродита».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76907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Клуб компьютерной грамотности «Альтернатива». </a:t>
            </a:r>
            <a:r>
              <a:rPr lang="ru-RU" dirty="0" smtClean="0"/>
              <a:t>Волонтеры - «уверенные пользователи» ПК и сетью интернет, организуют занятия </a:t>
            </a:r>
            <a:r>
              <a:rPr lang="ru-RU" dirty="0"/>
              <a:t>для граждан пожилого </a:t>
            </a:r>
            <a:r>
              <a:rPr lang="ru-RU" dirty="0" smtClean="0"/>
              <a:t>возраста.</a:t>
            </a:r>
            <a:endParaRPr lang="ru-RU" dirty="0"/>
          </a:p>
        </p:txBody>
      </p:sp>
      <p:pic>
        <p:nvPicPr>
          <p:cNvPr id="8195" name="Picture 3" descr="E:\комп.граммотность\P1170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64" y="4077072"/>
            <a:ext cx="2937235" cy="220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915376" y="4954235"/>
            <a:ext cx="4536504" cy="1546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sz="1400" dirty="0"/>
              <a:t>С</a:t>
            </a:r>
            <a:r>
              <a:rPr lang="ru-RU" sz="1400" dirty="0" smtClean="0"/>
              <a:t>еребряные» добровольцы неоднократно становились призерами компьютерного многоборья среди пенсионеров.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1338</TotalTime>
  <Words>1242</Words>
  <Application>Microsoft Office PowerPoint</Application>
  <PresentationFormat>Экран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Ситарская Анастасия Константиновна</dc:creator>
  <cp:lastModifiedBy>777PC</cp:lastModifiedBy>
  <cp:revision>116</cp:revision>
  <dcterms:created xsi:type="dcterms:W3CDTF">2021-09-16T11:39:27Z</dcterms:created>
  <dcterms:modified xsi:type="dcterms:W3CDTF">2022-11-06T08:18:28Z</dcterms:modified>
</cp:coreProperties>
</file>