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309" r:id="rId2"/>
    <p:sldId id="308" r:id="rId3"/>
    <p:sldId id="312" r:id="rId4"/>
    <p:sldId id="31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33"/>
    <p:restoredTop sz="95865"/>
  </p:normalViewPr>
  <p:slideViewPr>
    <p:cSldViewPr snapToGrid="0" snapToObjects="1">
      <p:cViewPr varScale="1">
        <p:scale>
          <a:sx n="100" d="100"/>
          <a:sy n="100" d="100"/>
        </p:scale>
        <p:origin x="7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130D9-2658-784C-A2CF-091188FF63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97CEE-0C24-2642-A735-FE64CAF5C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502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366D9-A66B-FC48-A5A0-8AEBA60CA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D32640A-7043-2D43-8031-1428962B5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630F4B-C41A-694A-AC0D-DC31626D5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692BCB-793D-9548-A9BC-4FA801A73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D67922-5BF5-5F47-82A7-229484CAE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60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4F67DD-CFA1-784A-8359-99437D2DC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D3DFB7C-C73B-2944-A1A6-944AB28C4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E0130F-C428-4244-9EE7-DD9B363A2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8E7D8D-D21E-AD41-B356-A567FD3F1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1CC38E-D5F6-2F4C-B3DC-B83E4284F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66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E95B627-4DF0-EF4A-B6C8-1BA181F13A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C39A448-34A4-704C-AF75-06B5031093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42D94C-8C1F-F747-A5BD-5B42B2699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9BD8B8-BAAC-8A44-9D34-310620924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692F2A-AF87-5B40-A8D9-213546982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42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C86DD7-C2A0-DE45-91FC-FBFE94607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6B4828-A269-8943-9700-211E12940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03E6DD-E851-5743-830F-E0564C41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BBC108-5F90-BA4F-B2CB-FA55AD52F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3711EE-6975-D04D-B67B-4382AAEE2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29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72F1A4-3553-2A4C-BE82-371F6D65A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DC59E1-A22A-CD4F-B0A4-0B33B3172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CB6F01-58B5-4945-85B9-7754E5EB9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07C615-37EC-9044-9AF3-41E6711F0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C282A7-144B-DE45-8E97-7A60F4F80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91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3ABB10-BC45-DE4B-A822-EADFE9976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C09DF9-F7E9-B44F-8D36-03C470FF13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B58108-64B5-A440-8494-38E06AF25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221F85-0B64-7A4B-A8CD-BDC952D28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521CB7-4212-DC4C-B9DD-6CC85C2EA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9347DA-41C1-2E40-B468-AE7DE43FF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37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D3DC7F-A901-ED4A-8B73-E88373FA7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F30DFC-DAA7-FB4F-AAE7-E30DF1AFB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025467-0F3A-4946-BC6D-65BD35DB8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A176D-09B0-3B44-AE91-3AFAD4785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3DE7830-EE5D-3F41-8AD2-B45A58AA6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BD2D65A-A240-B74D-9747-AC6B0DAC3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4328878-F9AA-A94D-9307-8C31F7D3F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7B20263-D841-E044-BB3D-8FFE221E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9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49485-6BDE-E543-B359-1A39592FC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138E69E-12E3-B446-B3CF-C4CACED71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EDFDD8C-C49A-0247-B436-AFD11F67E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57C7BA6-EC51-944E-AB25-18D04B6FC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98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CF38F66-022E-F745-A1ED-51747BDFC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D983F0A-6226-304A-9BEF-659CA9CF4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5531A47-387C-3841-A1B9-6F75A2AF0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23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7011BB-18BE-464A-B1B4-C54FA3D06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ADC4B1-12CA-204C-BD8F-75343CB83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0D0DFF-4DEB-4A42-B5A3-D5C88DD74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105416-825F-B544-B733-2EBEACFEC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BCA43B-E1B6-DD42-8ABC-E73F20CE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29BD43-11A5-E342-8D13-13EAF9116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3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5D50E7-2EFB-7544-9ECB-7A71D647F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F3E1A6C-8946-4E43-9169-3ED4D1F692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F3A845C-BF59-9D48-9105-401515D8C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B508A1-CC37-074D-9721-E68C54D78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482BAC-5CA0-F14C-98F5-1A75E81F7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4ABE5F-5DDE-7F40-B101-876F911E0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63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06BE5-341B-AA46-8E36-84CE6DE37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2159D9-BBA7-B243-8132-3BB98E019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AC4E79-2296-B045-96DE-FB21AC8584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FC1F2-297D-E44F-84D4-65194F57DC1E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0C3FF-32C8-4D46-A9CE-DA79F1543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992661-B2EB-B342-BD8D-D53CD2B44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ACA57-93E9-384F-AA1F-6B9ED9EB5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06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F2B9202-FC92-0D45-BDAD-F9B4DD3A93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id="{8453995E-9234-A844-A7B2-BCF084996EDF}"/>
              </a:ext>
            </a:extLst>
          </p:cNvPr>
          <p:cNvSpPr txBox="1">
            <a:spLocks/>
          </p:cNvSpPr>
          <p:nvPr/>
        </p:nvSpPr>
        <p:spPr>
          <a:xfrm>
            <a:off x="373436" y="2439460"/>
            <a:ext cx="5379334" cy="1056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endParaRPr lang="ru-RU" sz="70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85860CF0-553D-A142-B05F-22839994F992}"/>
              </a:ext>
            </a:extLst>
          </p:cNvPr>
          <p:cNvSpPr txBox="1">
            <a:spLocks/>
          </p:cNvSpPr>
          <p:nvPr/>
        </p:nvSpPr>
        <p:spPr>
          <a:xfrm>
            <a:off x="5852062" y="4075289"/>
            <a:ext cx="5564908" cy="3177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4800" b="1" dirty="0"/>
              <a:t>ПРОЕКТ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4800" b="1" dirty="0">
                <a:solidFill>
                  <a:srgbClr val="FF0000"/>
                </a:solidFill>
              </a:rPr>
              <a:t>УМНОЕ СТАРЕНИЕ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F8A6F85B-F77B-7143-BBF4-ADEA349E782F}"/>
              </a:ext>
            </a:extLst>
          </p:cNvPr>
          <p:cNvSpPr txBox="1">
            <a:spLocks/>
          </p:cNvSpPr>
          <p:nvPr/>
        </p:nvSpPr>
        <p:spPr>
          <a:xfrm>
            <a:off x="5852062" y="3931671"/>
            <a:ext cx="5044538" cy="105660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8600" b="1" dirty="0"/>
              <a:t>______________</a:t>
            </a:r>
            <a:endParaRPr lang="ru-RU" sz="7000" b="1" dirty="0"/>
          </a:p>
        </p:txBody>
      </p:sp>
    </p:spTree>
    <p:extLst>
      <p:ext uri="{BB962C8B-B14F-4D97-AF65-F5344CB8AC3E}">
        <p14:creationId xmlns:p14="http://schemas.microsoft.com/office/powerpoint/2010/main" val="336448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7FEF56E-D6FD-BB40-A7E4-4AFEDDF64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31AEF59B-82E6-0841-AD0E-CB8E2B340250}"/>
              </a:ext>
            </a:extLst>
          </p:cNvPr>
          <p:cNvSpPr txBox="1">
            <a:spLocks/>
          </p:cNvSpPr>
          <p:nvPr/>
        </p:nvSpPr>
        <p:spPr>
          <a:xfrm>
            <a:off x="241300" y="0"/>
            <a:ext cx="4381500" cy="370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chemeClr val="bg1">
                    <a:lumMod val="95000"/>
                  </a:schemeClr>
                </a:solidFill>
                <a:highlight>
                  <a:srgbClr val="000000"/>
                </a:highlight>
              </a:rPr>
              <a:t>количество пациентов с паркинсонизмом к 2030 г </a:t>
            </a:r>
            <a:br>
              <a:rPr lang="ru-RU" b="1" dirty="0">
                <a:solidFill>
                  <a:schemeClr val="bg1">
                    <a:lumMod val="95000"/>
                  </a:schemeClr>
                </a:solidFill>
                <a:highlight>
                  <a:srgbClr val="000000"/>
                </a:highlight>
              </a:rPr>
            </a:br>
            <a:endParaRPr lang="ru-RU" b="1" dirty="0">
              <a:solidFill>
                <a:schemeClr val="bg1">
                  <a:lumMod val="95000"/>
                </a:schemeClr>
              </a:solidFill>
              <a:highlight>
                <a:srgbClr val="000000"/>
              </a:highlight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E736CC9-2D6B-614C-97FE-4BB9DCDAEEFE}"/>
              </a:ext>
            </a:extLst>
          </p:cNvPr>
          <p:cNvSpPr/>
          <p:nvPr/>
        </p:nvSpPr>
        <p:spPr>
          <a:xfrm>
            <a:off x="5003800" y="5247144"/>
            <a:ext cx="7340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highlight>
                  <a:srgbClr val="FFFF00"/>
                </a:highlight>
              </a:rPr>
              <a:t>удвоится: с 4,1 млн в 2005 г. до 8,7 млн к 2030 г </a:t>
            </a:r>
            <a:br>
              <a:rPr lang="ru-RU" sz="4400" b="1" dirty="0">
                <a:highlight>
                  <a:srgbClr val="FFFF00"/>
                </a:highlight>
              </a:rPr>
            </a:br>
            <a:endParaRPr lang="ru-RU" sz="40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9931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3D4B31D-845F-F244-91FA-053CA772C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8" name="Объект 2">
            <a:extLst>
              <a:ext uri="{FF2B5EF4-FFF2-40B4-BE49-F238E27FC236}">
                <a16:creationId xmlns:a16="http://schemas.microsoft.com/office/drawing/2014/main" id="{C14199E4-8091-C940-97E7-FF64AE7B6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00" y="605631"/>
            <a:ext cx="6438900" cy="714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300" b="1" dirty="0">
                <a:solidFill>
                  <a:schemeClr val="bg1"/>
                </a:solidFill>
                <a:highlight>
                  <a:srgbClr val="808080"/>
                </a:highlight>
              </a:rPr>
              <a:t>Необходимо диагностировать проблему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592C179-E8DB-5B4E-966E-02692E31F89A}"/>
              </a:ext>
            </a:extLst>
          </p:cNvPr>
          <p:cNvSpPr txBox="1">
            <a:spLocks/>
          </p:cNvSpPr>
          <p:nvPr/>
        </p:nvSpPr>
        <p:spPr>
          <a:xfrm>
            <a:off x="165100" y="4876800"/>
            <a:ext cx="6438900" cy="1079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300" b="1" dirty="0">
                <a:highlight>
                  <a:srgbClr val="FFFF00"/>
                </a:highlight>
              </a:rPr>
              <a:t>Провести лечение и профилактику </a:t>
            </a:r>
            <a:br>
              <a:rPr lang="ru-RU" sz="3300" b="1" dirty="0">
                <a:highlight>
                  <a:srgbClr val="FFFF00"/>
                </a:highlight>
              </a:rPr>
            </a:br>
            <a:r>
              <a:rPr lang="ru-RU" sz="3300" b="1" dirty="0">
                <a:highlight>
                  <a:srgbClr val="FFFF00"/>
                </a:highlight>
              </a:rPr>
              <a:t>заболевания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0F188615-2003-5E4E-8762-B0677991B4BF}"/>
              </a:ext>
            </a:extLst>
          </p:cNvPr>
          <p:cNvSpPr txBox="1">
            <a:spLocks/>
          </p:cNvSpPr>
          <p:nvPr/>
        </p:nvSpPr>
        <p:spPr>
          <a:xfrm>
            <a:off x="7378700" y="1404936"/>
            <a:ext cx="4686300" cy="157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300" b="1" dirty="0">
                <a:highlight>
                  <a:srgbClr val="FFFF00"/>
                </a:highlight>
              </a:rPr>
              <a:t>Выбрать компетентного специалиста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A8E798AF-0F71-7246-A956-7A49C61BECFD}"/>
              </a:ext>
            </a:extLst>
          </p:cNvPr>
          <p:cNvSpPr txBox="1">
            <a:spLocks/>
          </p:cNvSpPr>
          <p:nvPr/>
        </p:nvSpPr>
        <p:spPr>
          <a:xfrm>
            <a:off x="7378700" y="3875089"/>
            <a:ext cx="4686300" cy="157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300" b="1" dirty="0">
                <a:solidFill>
                  <a:schemeClr val="bg1"/>
                </a:solidFill>
                <a:highlight>
                  <a:srgbClr val="808080"/>
                </a:highlight>
              </a:rPr>
              <a:t>Улучшить качество жизни пациента</a:t>
            </a:r>
          </a:p>
        </p:txBody>
      </p:sp>
    </p:spTree>
    <p:extLst>
      <p:ext uri="{BB962C8B-B14F-4D97-AF65-F5344CB8AC3E}">
        <p14:creationId xmlns:p14="http://schemas.microsoft.com/office/powerpoint/2010/main" val="120038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2E0E016-3FBC-DB46-9573-35FAB9328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35"/>
            <a:ext cx="12192000" cy="6853165"/>
          </a:xfrm>
          <a:prstGeom prst="rect">
            <a:avLst/>
          </a:prstGeom>
        </p:spPr>
      </p:pic>
      <p:sp>
        <p:nvSpPr>
          <p:cNvPr id="10" name="Объект 2">
            <a:extLst>
              <a:ext uri="{FF2B5EF4-FFF2-40B4-BE49-F238E27FC236}">
                <a16:creationId xmlns:a16="http://schemas.microsoft.com/office/drawing/2014/main" id="{07B8D4C4-38D4-254B-B9F2-F47C98A84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8700" y="292100"/>
            <a:ext cx="8001000" cy="4676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>
                <a:highlight>
                  <a:srgbClr val="FFFF00"/>
                </a:highlight>
              </a:rPr>
              <a:t>Планируется конференция, где будут освещены основные вопросы: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bg1"/>
                </a:solidFill>
                <a:highlight>
                  <a:srgbClr val="000000"/>
                </a:highlight>
              </a:rPr>
              <a:t>- Группы риска</a:t>
            </a:r>
            <a:br>
              <a:rPr lang="ru-RU" sz="4000" b="1" dirty="0">
                <a:solidFill>
                  <a:schemeClr val="bg1"/>
                </a:solidFill>
                <a:highlight>
                  <a:srgbClr val="000000"/>
                </a:highlight>
              </a:rPr>
            </a:br>
            <a:r>
              <a:rPr lang="ru-RU" sz="4000" b="1" dirty="0">
                <a:solidFill>
                  <a:schemeClr val="bg1"/>
                </a:solidFill>
                <a:highlight>
                  <a:srgbClr val="000000"/>
                </a:highlight>
              </a:rPr>
              <a:t>- Методы диагностики</a:t>
            </a:r>
            <a:br>
              <a:rPr lang="ru-RU" sz="4000" b="1" dirty="0">
                <a:solidFill>
                  <a:schemeClr val="bg1"/>
                </a:solidFill>
                <a:highlight>
                  <a:srgbClr val="000000"/>
                </a:highlight>
              </a:rPr>
            </a:br>
            <a:r>
              <a:rPr lang="ru-RU" sz="4000" b="1" dirty="0">
                <a:solidFill>
                  <a:schemeClr val="bg1"/>
                </a:solidFill>
                <a:highlight>
                  <a:srgbClr val="000000"/>
                </a:highlight>
              </a:rPr>
              <a:t>- Лечение</a:t>
            </a:r>
            <a:br>
              <a:rPr lang="ru-RU" sz="4000" b="1" dirty="0">
                <a:solidFill>
                  <a:schemeClr val="bg1"/>
                </a:solidFill>
                <a:highlight>
                  <a:srgbClr val="000000"/>
                </a:highlight>
              </a:rPr>
            </a:br>
            <a:r>
              <a:rPr lang="ru-RU" sz="4000" b="1" dirty="0">
                <a:solidFill>
                  <a:schemeClr val="bg1"/>
                </a:solidFill>
                <a:highlight>
                  <a:srgbClr val="000000"/>
                </a:highlight>
              </a:rPr>
              <a:t>- Профилактика</a:t>
            </a:r>
          </a:p>
        </p:txBody>
      </p:sp>
    </p:spTree>
    <p:extLst>
      <p:ext uri="{BB962C8B-B14F-4D97-AF65-F5344CB8AC3E}">
        <p14:creationId xmlns:p14="http://schemas.microsoft.com/office/powerpoint/2010/main" val="165302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66</Words>
  <Application>Microsoft Macintosh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7</cp:revision>
  <dcterms:created xsi:type="dcterms:W3CDTF">2020-04-07T19:38:47Z</dcterms:created>
  <dcterms:modified xsi:type="dcterms:W3CDTF">2020-04-07T20:31:30Z</dcterms:modified>
</cp:coreProperties>
</file>