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2" r:id="rId13"/>
    <p:sldId id="261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71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666" y="-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53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25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9966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51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5649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85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68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9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60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03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62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66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59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171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2678-46EF-4AD3-98B1-AE131E287C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45DD6D-52B2-4CF8-9C8A-D60FDADC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6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0B56ED-E84B-4F9A-B6A7-6A0DC9C4B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4" y="1831489"/>
            <a:ext cx="8982075" cy="2387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PT Astra Serif"/>
                <a:cs typeface="Times New Roman" pitchFamily="18" charset="0"/>
              </a:rPr>
              <a:t>Развитие </a:t>
            </a:r>
            <a:r>
              <a:rPr lang="ru-RU" sz="4000" b="1" dirty="0" err="1" smtClean="0">
                <a:solidFill>
                  <a:srgbClr val="002060"/>
                </a:solidFill>
                <a:latin typeface="PT Astra Serif"/>
                <a:cs typeface="Times New Roman" pitchFamily="18" charset="0"/>
              </a:rPr>
              <a:t>волонтерства</a:t>
            </a:r>
            <a:r>
              <a:rPr lang="ru-RU" sz="4000" b="1" dirty="0" smtClean="0">
                <a:solidFill>
                  <a:srgbClr val="002060"/>
                </a:solidFill>
                <a:latin typeface="PT Astra Serif"/>
                <a:cs typeface="Times New Roman" pitchFamily="18" charset="0"/>
              </a:rPr>
              <a:t>                                                 в Суворовском районе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5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BE7116-579C-4779-88EC-65646B3886E6}"/>
              </a:ext>
            </a:extLst>
          </p:cNvPr>
          <p:cNvSpPr txBox="1"/>
          <p:nvPr/>
        </p:nvSpPr>
        <p:spPr>
          <a:xfrm>
            <a:off x="836762" y="4877594"/>
            <a:ext cx="830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Белоусова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Евгения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Владимировна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Начальник Центра поддержки добровольчества Суворовского района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0976" y="400050"/>
            <a:ext cx="1457324" cy="1665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24985" y="5958959"/>
            <a:ext cx="1144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latin typeface="PT Astra Serif"/>
              </a:rPr>
              <a:t>2023 год</a:t>
            </a:r>
            <a:endParaRPr lang="ru-RU" b="1" dirty="0">
              <a:latin typeface="PT Astra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5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279" y="620485"/>
            <a:ext cx="7437036" cy="81642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Основной актив добровольцев ЦПД</a:t>
            </a:r>
            <a:endParaRPr lang="ru-RU" sz="3200" b="1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AACA26-FCF9-4050-A4B6-279F62EC4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4063068"/>
            <a:ext cx="4598876" cy="2490131"/>
          </a:xfrm>
          <a:prstGeom prst="rect">
            <a:avLst/>
          </a:prstGeom>
        </p:spPr>
      </p:pic>
      <p:pic>
        <p:nvPicPr>
          <p:cNvPr id="1026" name="Picture 2" descr="C:\Users\Comp1\Downloads\IIGCnavI8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56" y="1388394"/>
            <a:ext cx="3817258" cy="2345406"/>
          </a:xfrm>
          <a:prstGeom prst="rect">
            <a:avLst/>
          </a:prstGeom>
          <a:noFill/>
        </p:spPr>
      </p:pic>
      <p:pic>
        <p:nvPicPr>
          <p:cNvPr id="1027" name="Picture 3" descr="C:\Users\Comp1\Downloads\D8ZbttuRMV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43" y="4190318"/>
            <a:ext cx="3595914" cy="2068967"/>
          </a:xfrm>
          <a:prstGeom prst="rect">
            <a:avLst/>
          </a:prstGeom>
          <a:noFill/>
        </p:spPr>
      </p:pic>
      <p:pic>
        <p:nvPicPr>
          <p:cNvPr id="1028" name="Picture 4" descr="C:\Users\Comp1\Downloads\WhatsApp Image 2022-10-25 at 19.12.1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0857" y="1404257"/>
            <a:ext cx="3907972" cy="2460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052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279" y="620485"/>
            <a:ext cx="7437036" cy="81642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Основной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актив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добровольцев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ЦПД</a:t>
            </a:r>
            <a:endParaRPr lang="ru-RU" sz="3200" b="1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50" name="Picture 2" descr="C:\Users\Comp1\Downloads\Rtea-N6J_4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395019"/>
            <a:ext cx="2370493" cy="4214209"/>
          </a:xfrm>
          <a:prstGeom prst="rect">
            <a:avLst/>
          </a:prstGeom>
          <a:noFill/>
        </p:spPr>
      </p:pic>
      <p:pic>
        <p:nvPicPr>
          <p:cNvPr id="2052" name="Picture 4" descr="C:\Users\Comp1\Downloads\WhatsApp Image 2022-10-25 at 19.12.0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799" y="1448624"/>
            <a:ext cx="2847975" cy="3547824"/>
          </a:xfrm>
          <a:prstGeom prst="rect">
            <a:avLst/>
          </a:prstGeom>
          <a:noFill/>
        </p:spPr>
      </p:pic>
      <p:pic>
        <p:nvPicPr>
          <p:cNvPr id="2053" name="Picture 5" descr="C:\Users\Comp1\Downloads\y2jf3yrx25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7049" y="2552700"/>
            <a:ext cx="2647951" cy="382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052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3" y="485775"/>
            <a:ext cx="7411182" cy="7143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Ключевые муниципальные мероприятия. Благотворительный концерт в помощь девочке Алисе, болеющей </a:t>
            </a:r>
            <a:r>
              <a:rPr lang="ru-RU" sz="2000" b="1" dirty="0" err="1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ретинобластома</a:t>
            </a:r>
            <a:r>
              <a:rPr lang="ru-RU" sz="20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– редкий вид рака глаза.</a:t>
            </a:r>
            <a:endParaRPr lang="ru-RU" sz="2000" b="1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074" name="Picture 2" descr="C:\Users\Comp1\Downloads\8-YsUPWi1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82" y="1562099"/>
            <a:ext cx="3263900" cy="2447925"/>
          </a:xfrm>
          <a:prstGeom prst="rect">
            <a:avLst/>
          </a:prstGeom>
          <a:noFill/>
        </p:spPr>
      </p:pic>
      <p:pic>
        <p:nvPicPr>
          <p:cNvPr id="3075" name="Picture 3" descr="C:\Users\Comp1\Downloads\uN7M5uLLR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57" y="4217416"/>
            <a:ext cx="3248025" cy="2388063"/>
          </a:xfrm>
          <a:prstGeom prst="rect">
            <a:avLst/>
          </a:prstGeom>
          <a:noFill/>
        </p:spPr>
      </p:pic>
      <p:pic>
        <p:nvPicPr>
          <p:cNvPr id="3077" name="Picture 5" descr="C:\Users\Comp1\Downloads\CHThnOKt0p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171" y="1793504"/>
            <a:ext cx="4201887" cy="4639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052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052" y="653143"/>
            <a:ext cx="7233976" cy="5334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Уникальный опыт. Работа с многодетными семьями</a:t>
            </a:r>
            <a:endParaRPr lang="ru-RU" sz="2200" b="1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Picture 3" descr="C:\Users\Asus\Desktop\фото 2021\разное\спорт эстафе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00" y="1404942"/>
            <a:ext cx="3857652" cy="2428892"/>
          </a:xfrm>
          <a:prstGeom prst="rect">
            <a:avLst/>
          </a:prstGeom>
          <a:noFill/>
        </p:spPr>
      </p:pic>
      <p:pic>
        <p:nvPicPr>
          <p:cNvPr id="5" name="Picture 2" descr="C:\Users\Asus\Desktop\фото 2021\разное\E85RFuXWYAIwAv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4102" y="4108661"/>
            <a:ext cx="4000528" cy="2428892"/>
          </a:xfrm>
          <a:prstGeom prst="rect">
            <a:avLst/>
          </a:prstGeom>
          <a:noFill/>
        </p:spPr>
      </p:pic>
      <p:pic>
        <p:nvPicPr>
          <p:cNvPr id="4098" name="Picture 2" descr="C:\Users\Comp1\Downloads\IEXJNIznC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71" y="4112922"/>
            <a:ext cx="3799113" cy="2462050"/>
          </a:xfrm>
          <a:prstGeom prst="rect">
            <a:avLst/>
          </a:prstGeom>
          <a:noFill/>
        </p:spPr>
      </p:pic>
      <p:pic>
        <p:nvPicPr>
          <p:cNvPr id="4099" name="Picture 3" descr="C:\Users\Comp1\Downloads\9-YP9nozHW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714" y="1404258"/>
            <a:ext cx="3907971" cy="2307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008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0B56ED-E84B-4F9A-B6A7-6A0DC9C4B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0876"/>
            <a:ext cx="9144000" cy="238481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Спасибо</a:t>
            </a:r>
            <a:r>
              <a:rPr lang="ru-RU" sz="6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6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6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66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br>
              <a:rPr lang="ru-RU" sz="66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66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внимание</a:t>
            </a:r>
            <a:r>
              <a:rPr lang="ru-RU" sz="6600" b="1" dirty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</a:t>
            </a:r>
            <a:endParaRPr lang="ru-RU" sz="6600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2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01" y="638175"/>
            <a:ext cx="7565049" cy="65722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</a:rPr>
              <a:t>ВЕДОМСТВЕННОЕ ПОДЧИНЕНИЕ</a:t>
            </a:r>
            <a:endParaRPr lang="ru-RU" sz="3100" b="1" i="1" dirty="0">
              <a:solidFill>
                <a:schemeClr val="accent1"/>
              </a:solidFill>
              <a:latin typeface="PT Astra Serif"/>
              <a:ea typeface="PT Astra Serif" panose="020A0603040505020204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4425" y="1767184"/>
            <a:ext cx="7867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</a:rPr>
              <a:t>Центр поддержки добровольчества создан на базе МКУ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</a:rPr>
              <a:t>Подростково-молодежный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</a:rPr>
              <a:t> клуб «Спектр»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PT Astra Serif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171950" y="2962275"/>
            <a:ext cx="904875" cy="752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19175" y="4138910"/>
            <a:ext cx="78676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</a:rPr>
              <a:t>Учредителем Учреждения является муниципальное образование г. Суворов Суворовского района в лице администрации муниципального образования Суворовский район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PT Astra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22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6275"/>
            <a:ext cx="7924801" cy="1809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cs typeface="Times New Roman" pitchFamily="18" charset="0"/>
              </a:rPr>
              <a:t>Численность кадров, занимающихся развитием добровольческой деятельности в муниципальном образовании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cs typeface="Times New Roman" pitchFamily="18" charset="0"/>
              </a:rPr>
              <a:t>Суворовский район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050" y="2762161"/>
            <a:ext cx="331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Astra Serif"/>
                <a:cs typeface="Times New Roman" pitchFamily="18" charset="0"/>
              </a:rPr>
              <a:t>Штатная численность:</a:t>
            </a:r>
          </a:p>
          <a:p>
            <a:pPr algn="ctr"/>
            <a:r>
              <a:rPr lang="ru-RU" b="1" dirty="0" smtClean="0">
                <a:latin typeface="PT Astra Serif"/>
                <a:cs typeface="Times New Roman" pitchFamily="18" charset="0"/>
              </a:rPr>
              <a:t>11,25 штатных единиц  в органе по работе с молодежью                         (МКУ «ПМК «Спектр»)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57375" y="2047875"/>
            <a:ext cx="657225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05600" y="2000249"/>
            <a:ext cx="695325" cy="48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62475" y="2795885"/>
            <a:ext cx="4210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PT Astra Serif"/>
                <a:cs typeface="Times New Roman" pitchFamily="18" charset="0"/>
              </a:rPr>
              <a:t>1 сотрудник в учреждении сферы молодежной политики  (администрация МО </a:t>
            </a:r>
          </a:p>
          <a:p>
            <a:pPr algn="ctr"/>
            <a:r>
              <a:rPr lang="ru-RU" b="1" dirty="0" smtClean="0">
                <a:latin typeface="PT Astra Serif"/>
                <a:cs typeface="Times New Roman" pitchFamily="18" charset="0"/>
              </a:rPr>
              <a:t>Суворовский район)</a:t>
            </a:r>
            <a:endParaRPr lang="ru-RU" b="1" dirty="0">
              <a:latin typeface="PT Astra Serif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4950" y="4262735"/>
            <a:ext cx="6648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</a:rPr>
              <a:t>Профильное подразделение по молодежной политике внутри учреждения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T Astra Serif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19175" y="5267325"/>
            <a:ext cx="2105025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/>
              </a:rPr>
              <a:t>Всего: </a:t>
            </a:r>
            <a:r>
              <a:rPr lang="ru-RU" dirty="0" smtClean="0">
                <a:latin typeface="PT Astra Serif"/>
              </a:rPr>
              <a:t>12 </a:t>
            </a:r>
            <a:r>
              <a:rPr lang="ru-RU" dirty="0" smtClean="0">
                <a:latin typeface="PT Astra Serif"/>
              </a:rPr>
              <a:t>человек</a:t>
            </a:r>
            <a:endParaRPr lang="ru-RU" dirty="0">
              <a:latin typeface="PT Astra Serif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76625" y="5562600"/>
            <a:ext cx="29527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90975" y="5314950"/>
            <a:ext cx="2105025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/>
              </a:rPr>
              <a:t>8</a:t>
            </a:r>
            <a:r>
              <a:rPr lang="ru-RU" dirty="0" smtClean="0">
                <a:latin typeface="PT Astra Serif"/>
              </a:rPr>
              <a:t> </a:t>
            </a:r>
            <a:r>
              <a:rPr lang="ru-RU" dirty="0" smtClean="0">
                <a:latin typeface="PT Astra Serif"/>
              </a:rPr>
              <a:t>- основных сотрудников</a:t>
            </a:r>
            <a:endParaRPr lang="ru-RU" dirty="0">
              <a:latin typeface="PT Astra Serif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429375" y="5543550"/>
            <a:ext cx="29527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3724" y="5314950"/>
            <a:ext cx="1933575" cy="790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/>
              </a:rPr>
              <a:t>4</a:t>
            </a:r>
            <a:r>
              <a:rPr lang="ru-RU" dirty="0" smtClean="0">
                <a:latin typeface="PT Astra Serif"/>
              </a:rPr>
              <a:t> </a:t>
            </a:r>
            <a:r>
              <a:rPr lang="ru-RU" dirty="0" smtClean="0">
                <a:latin typeface="PT Astra Serif"/>
              </a:rPr>
              <a:t>- внешние совместители</a:t>
            </a:r>
            <a:endParaRPr lang="ru-RU" dirty="0">
              <a:latin typeface="PT Astra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64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8" y="485774"/>
            <a:ext cx="7302012" cy="6572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</a:rPr>
              <a:t>Инфраструктура ЦПД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T Astra Serif"/>
              <a:ea typeface="PT Astra Serif" panose="020A0603040505020204" pitchFamily="18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72100" y="1457325"/>
            <a:ext cx="2962275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PT Astra Serif"/>
              </a:rPr>
              <a:t>Инфраструктура имеет 2 структурных подразделения</a:t>
            </a:r>
            <a:endParaRPr lang="ru-RU" sz="2000" dirty="0">
              <a:latin typeface="PT Astra Serif"/>
            </a:endParaRPr>
          </a:p>
        </p:txBody>
      </p:sp>
      <p:pic>
        <p:nvPicPr>
          <p:cNvPr id="8" name="Picture 3" descr="C:\Users\Asus\Desktop\фото 2021\разное\FCHq-ZOXEAU0x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4191000"/>
            <a:ext cx="4143404" cy="2302442"/>
          </a:xfrm>
          <a:prstGeom prst="rect">
            <a:avLst/>
          </a:prstGeom>
          <a:noFill/>
        </p:spPr>
      </p:pic>
      <p:pic>
        <p:nvPicPr>
          <p:cNvPr id="3074" name="Picture 2" descr="C:\Users\Comp1\Desktop\Волонтерство\2022\Заседание с руководителя волонтерских организаций\фото\WhatsApp Image 2022-10-12 at 16.15.4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1362075"/>
            <a:ext cx="4010026" cy="238125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076576" y="3352799"/>
            <a:ext cx="1876426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T Astra Serif"/>
              </a:rPr>
              <a:t>СПТ № 1</a:t>
            </a:r>
          </a:p>
          <a:p>
            <a:pPr algn="ctr"/>
            <a:r>
              <a:rPr lang="ru-RU" sz="1400" dirty="0" smtClean="0">
                <a:latin typeface="PT Astra Serif"/>
              </a:rPr>
              <a:t>ул. Ленина, 13 </a:t>
            </a:r>
            <a:endParaRPr lang="ru-RU" sz="1400" dirty="0">
              <a:latin typeface="PT Astra Serif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62725" y="3733799"/>
            <a:ext cx="2343152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T Astra Serif"/>
              </a:rPr>
              <a:t>СПТ </a:t>
            </a:r>
            <a:r>
              <a:rPr lang="ru-RU" sz="1400" smtClean="0">
                <a:latin typeface="PT Astra Serif"/>
              </a:rPr>
              <a:t>№ 2</a:t>
            </a:r>
            <a:endParaRPr lang="ru-RU" sz="1400" dirty="0" smtClean="0">
              <a:latin typeface="PT Astra Serif"/>
            </a:endParaRPr>
          </a:p>
          <a:p>
            <a:pPr algn="ctr"/>
            <a:r>
              <a:rPr lang="ru-RU" sz="1400" dirty="0" smtClean="0">
                <a:latin typeface="PT Astra Serif"/>
              </a:rPr>
              <a:t>ул. Ленинского Юбилея  </a:t>
            </a:r>
            <a:endParaRPr lang="ru-RU" sz="1400" dirty="0">
              <a:latin typeface="PT Astra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08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8" y="485774"/>
            <a:ext cx="7302012" cy="11239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Волонтерские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отряды Суворовского района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T Astra Serif"/>
              <a:ea typeface="PT Astra Serif" panose="020A0603040505020204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6465" y="29673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5" y="1556274"/>
            <a:ext cx="8334375" cy="51451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PT Astra Serif"/>
              </a:rPr>
              <a:t>«Творим Добро» – МБОУ «Гимназия (цо) г. Суворова»;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PT Astra Serif"/>
              </a:rPr>
              <a:t> «Кто, если не мы!» – МБОУ «СОШ № 2 г. Суворова»;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PT Astra Serif"/>
              </a:rPr>
              <a:t> «Доброе сердце» – МКОУ «СОШ № 1 ЦО г. Суворова»;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PT Astra Serif"/>
              </a:rPr>
              <a:t> «Добротворцы» – МКОУ «Новочерепетская СОШ ЦО»;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PT Astra Serif"/>
              </a:rPr>
              <a:t> «Действуй!» – МБОУ «СОШ № 5 ЦО г.Суворова им. Е.П.Тарасова»;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PT Astra Serif"/>
              </a:rPr>
              <a:t> «Бумеранг» – МКОУ «Ханинская СОШ»;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PT Astra Serif"/>
              </a:rPr>
              <a:t> «Добрые дела» – МКОУ «АСОШ ЦО п. Центральный им.В.Н. Володькина»;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PT Astra Serif"/>
              </a:rPr>
              <a:t> «Добрые сердца» – МКОУ «Черепетская СОШ ЦО им. Н.К.Аносова»;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PT Astra Serif"/>
              </a:rPr>
              <a:t> «Вместе мы сила» – МКОУ «Чекалинская СОШЦО им. А.П. Чекалина»;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PT Astra Serif"/>
              </a:rPr>
              <a:t> «Импульс» – МБУК «Центр культуры, досуга и кино г. Суворова»;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PT Astra Serif"/>
              </a:rPr>
              <a:t> «БлагоДарю» - МБОУ ДО «Центр творческого развития и гуманитарного образования»;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PT Astra Serif"/>
              </a:rPr>
              <a:t> отряд серебряных волонтеров.</a:t>
            </a:r>
            <a:endParaRPr lang="ru-RU" sz="1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PT Astra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08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8" y="485774"/>
            <a:ext cx="7302012" cy="657225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«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Серебряные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»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волонтёры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T Astra Serif"/>
              <a:ea typeface="PT Astra Serif" panose="020A0603040505020204" pitchFamily="18" charset="-52"/>
            </a:endParaRPr>
          </a:p>
        </p:txBody>
      </p:sp>
      <p:pic>
        <p:nvPicPr>
          <p:cNvPr id="10" name="Picture 3" descr="C:\Users\Asus\Desktop\фото 2021\разное\5476679445556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4" y="1390654"/>
            <a:ext cx="3927156" cy="2477628"/>
          </a:xfrm>
          <a:prstGeom prst="rect">
            <a:avLst/>
          </a:prstGeom>
          <a:noFill/>
        </p:spPr>
      </p:pic>
      <p:pic>
        <p:nvPicPr>
          <p:cNvPr id="14" name="Picture 4" descr="C:\Users\Asus\Desktop\фото 2021\разное\3372bbb72f86a254813ab45e2f5aaa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" y="4216701"/>
            <a:ext cx="3916679" cy="2427939"/>
          </a:xfrm>
          <a:prstGeom prst="rect">
            <a:avLst/>
          </a:prstGeom>
          <a:noFill/>
        </p:spPr>
      </p:pic>
      <p:pic>
        <p:nvPicPr>
          <p:cNvPr id="15" name="Рисунок 14" descr="2022-10-25_18-34-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4095" y="1404998"/>
            <a:ext cx="3926530" cy="2450721"/>
          </a:xfrm>
          <a:prstGeom prst="rect">
            <a:avLst/>
          </a:prstGeom>
        </p:spPr>
      </p:pic>
      <p:pic>
        <p:nvPicPr>
          <p:cNvPr id="16" name="Рисунок 15" descr="2022-10-25_18-42-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4223613"/>
            <a:ext cx="3870960" cy="2405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008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8" y="485774"/>
            <a:ext cx="7302012" cy="6572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Корпоративное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Astra Serif"/>
                <a:ea typeface="PT Astra Serif" panose="020A0603040505020204" pitchFamily="18" charset="-52"/>
              </a:rPr>
              <a:t>добровольчество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T Astra Serif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5580" y="1435715"/>
            <a:ext cx="6103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PT Astra Serif"/>
              </a:rPr>
              <a:t>Черепетская ГРЭС имени Д.Г. </a:t>
            </a:r>
            <a:r>
              <a:rPr lang="ru-RU" sz="2400" dirty="0" err="1" smtClean="0">
                <a:latin typeface="PT Astra Serif"/>
              </a:rPr>
              <a:t>Жимерина</a:t>
            </a:r>
            <a:endParaRPr lang="ru-RU" sz="2400" dirty="0" smtClean="0">
              <a:latin typeface="PT Astra Serif"/>
            </a:endParaRPr>
          </a:p>
          <a:p>
            <a:pPr algn="ctr"/>
            <a:endParaRPr lang="ru-RU" sz="2400" dirty="0" smtClean="0">
              <a:latin typeface="PT Astra Serif"/>
            </a:endParaRPr>
          </a:p>
          <a:p>
            <a:pPr algn="ctr"/>
            <a:r>
              <a:rPr lang="ru-RU" sz="2400" dirty="0" smtClean="0">
                <a:latin typeface="PT Astra Serif"/>
              </a:rPr>
              <a:t> АО «</a:t>
            </a:r>
            <a:r>
              <a:rPr lang="ru-RU" sz="2400" dirty="0" err="1" smtClean="0">
                <a:latin typeface="PT Astra Serif"/>
              </a:rPr>
              <a:t>Интер</a:t>
            </a:r>
            <a:r>
              <a:rPr lang="ru-RU" sz="2400" dirty="0" smtClean="0">
                <a:latin typeface="PT Astra Serif"/>
              </a:rPr>
              <a:t> РАО – </a:t>
            </a:r>
            <a:r>
              <a:rPr lang="ru-RU" sz="2400" dirty="0" err="1" smtClean="0">
                <a:latin typeface="PT Astra Serif"/>
              </a:rPr>
              <a:t>Электрогенерация</a:t>
            </a:r>
            <a:r>
              <a:rPr lang="ru-RU" sz="2400" dirty="0" smtClean="0">
                <a:latin typeface="PT Astra Serif"/>
              </a:rPr>
              <a:t>» </a:t>
            </a:r>
            <a:endParaRPr lang="ru-RU" sz="2400" dirty="0">
              <a:latin typeface="PT Astra Serif"/>
            </a:endParaRPr>
          </a:p>
        </p:txBody>
      </p:sp>
      <p:pic>
        <p:nvPicPr>
          <p:cNvPr id="1026" name="Picture 2" descr="C:\Users\Comp1\Downloads\грэ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860" y="2948939"/>
            <a:ext cx="1691639" cy="3007358"/>
          </a:xfrm>
          <a:prstGeom prst="rect">
            <a:avLst/>
          </a:prstGeom>
          <a:noFill/>
        </p:spPr>
      </p:pic>
      <p:pic>
        <p:nvPicPr>
          <p:cNvPr id="1027" name="Picture 3" descr="C:\Users\Comp1\Downloads\Sw5t2u963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3931921"/>
            <a:ext cx="4368800" cy="2595244"/>
          </a:xfrm>
          <a:prstGeom prst="rect">
            <a:avLst/>
          </a:prstGeom>
          <a:noFill/>
        </p:spPr>
      </p:pic>
      <p:pic>
        <p:nvPicPr>
          <p:cNvPr id="1028" name="Picture 4" descr="C:\Users\Comp1\Downloads\WhatsApp Image 2022-10-25 at 19.12.0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40" y="1470660"/>
            <a:ext cx="2153920" cy="2872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008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299913-1D0D-4F9F-9FB3-B2BCE7C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233" y="586740"/>
            <a:ext cx="6902547" cy="6705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Объём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финансирования</a:t>
            </a:r>
            <a:endParaRPr lang="ru-RU" sz="3200" b="1" dirty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880" y="1313795"/>
            <a:ext cx="614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PT Astra Serif"/>
                <a:cs typeface="Times New Roman" pitchFamily="18" charset="0"/>
              </a:rPr>
              <a:t>Общий бюджет на реализацию молодежной политики (муниципальный уровень) (тыс. руб.) с дроблением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476500" y="2042160"/>
            <a:ext cx="350520" cy="297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815840" y="2034540"/>
            <a:ext cx="358140" cy="312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62800" y="199644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7260" y="2366695"/>
            <a:ext cx="272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PT Astra Serif"/>
                <a:cs typeface="Times New Roman" pitchFamily="18" charset="0"/>
              </a:rPr>
              <a:t>кадры (фонд оплаты труда, обучение, командировки)- </a:t>
            </a:r>
            <a:r>
              <a:rPr lang="ru-RU" sz="1600" b="1" dirty="0" smtClean="0">
                <a:latin typeface="PT Astra Serif"/>
                <a:cs typeface="Times New Roman" pitchFamily="18" charset="0"/>
              </a:rPr>
              <a:t>4310600</a:t>
            </a:r>
            <a:endParaRPr lang="ru-RU" sz="1600" b="1" dirty="0" smtClean="0">
              <a:latin typeface="PT Astra Serif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41264" y="2459474"/>
            <a:ext cx="2428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PT Astra Serif"/>
                <a:cs typeface="Times New Roman" pitchFamily="18" charset="0"/>
              </a:rPr>
              <a:t>мероприятия –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1157700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16980" y="2412415"/>
            <a:ext cx="2380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PT Astra Serif"/>
                <a:cs typeface="Times New Roman" pitchFamily="18" charset="0"/>
              </a:rPr>
              <a:t>объекты инфраструктуры: содержание- 6220500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53640" y="3657600"/>
            <a:ext cx="477012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/>
              </a:rPr>
              <a:t>Всего:</a:t>
            </a:r>
            <a:endParaRPr lang="ru-RU" dirty="0">
              <a:latin typeface="PT Astra Serif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29840" y="3291840"/>
            <a:ext cx="175260" cy="175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678680" y="3268980"/>
            <a:ext cx="198120" cy="205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949440" y="3314700"/>
            <a:ext cx="152400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60766" y="4428784"/>
            <a:ext cx="350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объем бюджета муниципальных организаций/учреждений в части молодежной политики (тыс. руб.)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(средства учреждений сферы молодежной политики 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6263200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52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9486" y="88272"/>
          <a:ext cx="8752115" cy="6769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5403"/>
                <a:gridCol w="1957074"/>
                <a:gridCol w="678949"/>
                <a:gridCol w="1480327"/>
                <a:gridCol w="1389431"/>
                <a:gridCol w="1830931"/>
              </a:tblGrid>
              <a:tr h="92620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PT Astra Serif"/>
                          <a:cs typeface="Times New Roman" pitchFamily="18" charset="0"/>
                        </a:rPr>
                        <a:t>Структурное подразделение</a:t>
                      </a:r>
                      <a:endParaRPr lang="ru-RU" sz="1000" b="1" dirty="0">
                        <a:latin typeface="PT Astra Serif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T Astra Serif"/>
                        </a:rPr>
                        <a:t>Должность</a:t>
                      </a:r>
                      <a:endParaRPr lang="ru-RU" sz="1000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T Astra Serif"/>
                        </a:rPr>
                        <a:t>Количество штатных</a:t>
                      </a:r>
                      <a:r>
                        <a:rPr lang="ru-RU" sz="1000" baseline="0" dirty="0" smtClean="0">
                          <a:latin typeface="PT Astra Serif"/>
                        </a:rPr>
                        <a:t> единиц</a:t>
                      </a:r>
                      <a:endParaRPr lang="ru-RU" sz="1000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T Astra Serif"/>
                        </a:rPr>
                        <a:t>Тариф</a:t>
                      </a:r>
                      <a:r>
                        <a:rPr lang="ru-RU" sz="1000" baseline="0" dirty="0" smtClean="0">
                          <a:latin typeface="PT Astra Serif"/>
                        </a:rPr>
                        <a:t>ная ставка (оклад)</a:t>
                      </a:r>
                      <a:endParaRPr lang="ru-RU" sz="1000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T Astra Serif"/>
                        </a:rPr>
                        <a:t>Персональный повышающий коэффициент к окладу</a:t>
                      </a:r>
                      <a:endParaRPr lang="ru-RU" sz="1000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T Astra Serif"/>
                        </a:rPr>
                        <a:t>Всего</a:t>
                      </a:r>
                      <a:endParaRPr lang="ru-RU" sz="1000" dirty="0">
                        <a:latin typeface="PT Astra Serif"/>
                      </a:endParaRPr>
                    </a:p>
                  </a:txBody>
                  <a:tcPr/>
                </a:tc>
              </a:tr>
              <a:tr h="327024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Директор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21 876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21 876</a:t>
                      </a:r>
                      <a:endParaRPr lang="ru-RU" sz="1100" dirty="0"/>
                    </a:p>
                  </a:txBody>
                  <a:tcPr/>
                </a:tc>
              </a:tr>
              <a:tr h="46310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Специалист по работе с молодежью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7 246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</a:t>
                      </a:r>
                      <a:r>
                        <a:rPr lang="ru-RU" sz="1100" baseline="0" dirty="0" smtClean="0"/>
                        <a:t> 115</a:t>
                      </a:r>
                      <a:r>
                        <a:rPr lang="ru-RU" sz="1100" dirty="0" smtClean="0"/>
                        <a:t>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r>
                        <a:rPr lang="ru-RU" sz="1100" baseline="0" dirty="0" smtClean="0"/>
                        <a:t> 361</a:t>
                      </a:r>
                      <a:endParaRPr lang="ru-RU" sz="1100" dirty="0"/>
                    </a:p>
                  </a:txBody>
                  <a:tcPr/>
                </a:tc>
              </a:tr>
              <a:tr h="463101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Специалист по работе с молодежью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7 246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</a:t>
                      </a:r>
                      <a:r>
                        <a:rPr lang="ru-RU" sz="1100" baseline="0" dirty="0" smtClean="0"/>
                        <a:t> 318,20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</a:t>
                      </a:r>
                      <a:r>
                        <a:rPr lang="ru-RU" sz="1100" baseline="0" dirty="0" smtClean="0"/>
                        <a:t> 564,20</a:t>
                      </a:r>
                      <a:endParaRPr lang="ru-RU" sz="1100" dirty="0"/>
                    </a:p>
                  </a:txBody>
                  <a:tcPr/>
                </a:tc>
              </a:tr>
              <a:tr h="463101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Специалист по работе с молодежью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7 246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</a:t>
                      </a:r>
                      <a:r>
                        <a:rPr lang="ru-RU" sz="1100" baseline="0" dirty="0" smtClean="0"/>
                        <a:t> 115,00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r>
                        <a:rPr lang="ru-RU" sz="1100" baseline="0" dirty="0" smtClean="0"/>
                        <a:t> 361</a:t>
                      </a:r>
                      <a:endParaRPr lang="ru-RU" sz="1100" dirty="0"/>
                    </a:p>
                  </a:txBody>
                  <a:tcPr/>
                </a:tc>
              </a:tr>
              <a:tr h="46501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Специалист по работе с молодежью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7 246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3 623,00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r>
                        <a:rPr lang="ru-RU" sz="1100" baseline="0" dirty="0" smtClean="0"/>
                        <a:t> 623</a:t>
                      </a:r>
                      <a:endParaRPr lang="ru-RU" sz="1100" dirty="0"/>
                    </a:p>
                  </a:txBody>
                  <a:tcPr/>
                </a:tc>
              </a:tr>
              <a:tr h="463101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Специалист по работе с молодежью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7 246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18 115</a:t>
                      </a:r>
                      <a:endParaRPr lang="ru-RU" sz="1100" dirty="0"/>
                    </a:p>
                  </a:txBody>
                  <a:tcPr/>
                </a:tc>
              </a:tr>
              <a:tr h="327024">
                <a:tc rowSpan="3">
                  <a:txBody>
                    <a:bodyPr/>
                    <a:lstStyle/>
                    <a:p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Центр поддержки добровольчества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Начальник центра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10 264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r>
                        <a:rPr lang="ru-RU" sz="1100" baseline="0" dirty="0" smtClean="0"/>
                        <a:t> 660</a:t>
                      </a:r>
                      <a:r>
                        <a:rPr lang="ru-RU" sz="1100" dirty="0" smtClean="0"/>
                        <a:t>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r>
                        <a:rPr lang="ru-RU" sz="1100" baseline="0" dirty="0" smtClean="0"/>
                        <a:t> 924</a:t>
                      </a:r>
                      <a:endParaRPr lang="ru-RU" sz="1100" dirty="0" smtClean="0"/>
                    </a:p>
                  </a:txBody>
                  <a:tcPr/>
                </a:tc>
              </a:tr>
              <a:tr h="51097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Специалист по работе с молодежью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7 246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</a:t>
                      </a:r>
                      <a:r>
                        <a:rPr lang="ru-RU" sz="1100" baseline="0" dirty="0" smtClean="0"/>
                        <a:t> 115</a:t>
                      </a:r>
                      <a:r>
                        <a:rPr lang="ru-RU" sz="1100" dirty="0" smtClean="0"/>
                        <a:t>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r>
                        <a:rPr lang="ru-RU" sz="1100" baseline="0" dirty="0" smtClean="0"/>
                        <a:t> 361</a:t>
                      </a:r>
                      <a:endParaRPr lang="ru-RU" sz="1100" dirty="0"/>
                    </a:p>
                  </a:txBody>
                  <a:tcPr/>
                </a:tc>
              </a:tr>
              <a:tr h="47121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Специалист по работе с молодежью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7 246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r>
                        <a:rPr lang="ru-RU" sz="1100" baseline="0" dirty="0" smtClean="0"/>
                        <a:t> 246</a:t>
                      </a:r>
                      <a:endParaRPr lang="ru-RU" sz="1100" dirty="0"/>
                    </a:p>
                  </a:txBody>
                  <a:tcPr/>
                </a:tc>
              </a:tr>
              <a:tr h="510975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Уборщик служебных</a:t>
                      </a:r>
                      <a:r>
                        <a:rPr lang="ru-RU" sz="1100" baseline="0" dirty="0" smtClean="0"/>
                        <a:t> помещений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0,75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4 221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r>
                        <a:rPr lang="ru-RU" sz="1100" baseline="0" dirty="0" smtClean="0"/>
                        <a:t> 165,75</a:t>
                      </a:r>
                      <a:endParaRPr lang="ru-RU" sz="1100" dirty="0"/>
                    </a:p>
                  </a:txBody>
                  <a:tcPr/>
                </a:tc>
              </a:tr>
              <a:tr h="1008899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Рабочий по комплексному</a:t>
                      </a:r>
                      <a:r>
                        <a:rPr lang="ru-RU" sz="1100" baseline="0" dirty="0" smtClean="0"/>
                        <a:t> обслуживанию и ремонту зданий 3 разряда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4 221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2 110,50</a:t>
                      </a:r>
                      <a:endParaRPr lang="ru-RU" sz="1100" dirty="0"/>
                    </a:p>
                  </a:txBody>
                  <a:tcPr/>
                </a:tc>
              </a:tr>
              <a:tr h="369996">
                <a:tc>
                  <a:txBody>
                    <a:bodyPr/>
                    <a:lstStyle/>
                    <a:p>
                      <a:endParaRPr lang="ru-RU" sz="1100" b="1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PT Astra Serif"/>
                        </a:rPr>
                        <a:t>Итого:</a:t>
                      </a:r>
                      <a:endParaRPr lang="ru-RU" sz="1100" b="1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PT Astra Serif"/>
                        </a:rPr>
                        <a:t>11,25</a:t>
                      </a:r>
                      <a:endParaRPr lang="ru-RU" sz="1100" b="1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PT Astra Serif"/>
                        </a:rPr>
                        <a:t>95</a:t>
                      </a:r>
                      <a:r>
                        <a:rPr lang="ru-RU" sz="1100" b="1" baseline="0" dirty="0" smtClean="0">
                          <a:latin typeface="PT Astra Serif"/>
                        </a:rPr>
                        <a:t> 384,25</a:t>
                      </a:r>
                      <a:endParaRPr lang="ru-RU" sz="1100" b="1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PT Astra Serif"/>
                        </a:rPr>
                        <a:t>92</a:t>
                      </a:r>
                      <a:r>
                        <a:rPr lang="ru-RU" sz="1100" b="1" baseline="0" dirty="0" smtClean="0">
                          <a:latin typeface="PT Astra Serif"/>
                        </a:rPr>
                        <a:t> 323,20</a:t>
                      </a:r>
                      <a:endParaRPr lang="ru-RU" sz="1100" b="1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PT Astra Serif"/>
                        </a:rPr>
                        <a:t>187</a:t>
                      </a:r>
                      <a:r>
                        <a:rPr lang="ru-RU" sz="1100" b="1" baseline="0" dirty="0" smtClean="0">
                          <a:latin typeface="PT Astra Serif"/>
                        </a:rPr>
                        <a:t> 707,45</a:t>
                      </a:r>
                      <a:endParaRPr lang="ru-RU" sz="1100" b="1" dirty="0">
                        <a:latin typeface="PT Astra Serif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052725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717</TotalTime>
  <Words>571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Развитие волонтерства                                                 в Суворовском районе  </vt:lpstr>
      <vt:lpstr>ВЕДОМСТВЕННОЕ ПОДЧИНЕНИЕ</vt:lpstr>
      <vt:lpstr>Численность кадров, занимающихся развитием добровольческой деятельности в муниципальном образовании  Суворовский район </vt:lpstr>
      <vt:lpstr>Инфраструктура ЦПД</vt:lpstr>
      <vt:lpstr>Волонтерские отряды Суворовского района</vt:lpstr>
      <vt:lpstr>«Серебряные» волонтёры</vt:lpstr>
      <vt:lpstr>Корпоративное добровольчество</vt:lpstr>
      <vt:lpstr>Объём финансирования</vt:lpstr>
      <vt:lpstr>Слайд 9</vt:lpstr>
      <vt:lpstr>Основной актив добровольцев ЦПД</vt:lpstr>
      <vt:lpstr>Основной актив добровольцев ЦПД</vt:lpstr>
      <vt:lpstr>Ключевые муниципальные мероприятия. Благотворительный концерт в помощь девочке Алисе, болеющей ретинобластома – редкий вид рака глаза.</vt:lpstr>
      <vt:lpstr>Уникальный опыт. Работа с многодетными семьями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деятельности волонтеров, направленной на мониторинг информационной телекоммуникационной сети «Интернет» с целью выявления сайтов, пропагандирующих распространение и потребление психоактивных веществ</dc:title>
  <dc:creator>SAPC1</dc:creator>
  <cp:lastModifiedBy>Пользователь Windows</cp:lastModifiedBy>
  <cp:revision>110</cp:revision>
  <dcterms:created xsi:type="dcterms:W3CDTF">2022-09-27T07:03:39Z</dcterms:created>
  <dcterms:modified xsi:type="dcterms:W3CDTF">2023-03-24T11:02:07Z</dcterms:modified>
</cp:coreProperties>
</file>