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61" r:id="rId2"/>
    <p:sldId id="274" r:id="rId3"/>
    <p:sldId id="263" r:id="rId4"/>
    <p:sldId id="265" r:id="rId5"/>
    <p:sldId id="277" r:id="rId6"/>
    <p:sldId id="275" r:id="rId7"/>
    <p:sldId id="280" r:id="rId8"/>
    <p:sldId id="295" r:id="rId9"/>
    <p:sldId id="283" r:id="rId10"/>
    <p:sldId id="292" r:id="rId11"/>
    <p:sldId id="282" r:id="rId12"/>
    <p:sldId id="284" r:id="rId13"/>
    <p:sldId id="285" r:id="rId14"/>
    <p:sldId id="288" r:id="rId15"/>
    <p:sldId id="296" r:id="rId16"/>
    <p:sldId id="279" r:id="rId17"/>
    <p:sldId id="298" r:id="rId18"/>
    <p:sldId id="300" r:id="rId19"/>
    <p:sldId id="299" r:id="rId20"/>
    <p:sldId id="306" r:id="rId21"/>
    <p:sldId id="304" r:id="rId22"/>
    <p:sldId id="307" r:id="rId23"/>
    <p:sldId id="305" r:id="rId24"/>
    <p:sldId id="303" r:id="rId25"/>
  </p:sldIdLst>
  <p:sldSz cx="9144000" cy="6858000" type="screen4x3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4" y="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4" y="1"/>
            <a:ext cx="2971800" cy="496332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>
              <a:defRPr sz="1200"/>
            </a:lvl1pPr>
          </a:lstStyle>
          <a:p>
            <a:fld id="{720D7BD7-A042-4562-9AF4-3C0937B8B60A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1" y="4715154"/>
            <a:ext cx="5486400" cy="4466988"/>
          </a:xfrm>
          <a:prstGeom prst="rect">
            <a:avLst/>
          </a:prstGeom>
        </p:spPr>
        <p:txBody>
          <a:bodyPr vert="horz" lIns="92053" tIns="46026" rIns="92053" bIns="4602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4" y="9428584"/>
            <a:ext cx="2971800" cy="496332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r">
              <a:defRPr sz="1200"/>
            </a:lvl1pPr>
          </a:lstStyle>
          <a:p>
            <a:fld id="{4A05EA0D-8BB5-48E1-8E13-722E245F0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82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71073415-13A0-47A4-BB8E-A441437074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43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B83E787-C418-4FD4-AB16-1F997D08F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13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B0261B7-CC5C-44CE-98A3-010EB46455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2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A86F87B4-4B2F-451A-82E4-5DA717C499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F59B7251-D9B7-4FFF-B8F6-94D11D8C01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2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5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33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43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64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3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5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FD5057E-126F-4FF8-A87C-84020DBCAA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42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93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90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A9BBEB9-F8E5-4B88-B3FC-61C87E726F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6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6046408-1CD8-4F92-B646-E4E19CAC9F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0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E68DD3C-83BE-42E8-B20E-17FAF1448D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29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265E854-12D2-43E4-94FB-9E7ACA30A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4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6A91453-DE39-4ADA-8CEE-6CB6AB880A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52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9EDBCD7-6E41-445D-93B9-3818EE565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73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CD262FF-A60C-46E1-A716-C5C9B37F43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94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38A945A-E210-4554-9003-FD00AFA67B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DD2C2-F206-4B83-9BDB-1BB7BCBBD4F0}" type="datetimeFigureOut">
              <a:rPr lang="ru-RU" smtClean="0"/>
              <a:t>15.02.2020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B11D7-E902-4A1B-9AB6-3453BD604D9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7" y="0"/>
            <a:ext cx="9143999" cy="68848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548680"/>
            <a:ext cx="7920880" cy="899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>
                <a:latin typeface="Arial" pitchFamily="34" charset="0"/>
                <a:ea typeface="+mj-ea"/>
                <a:cs typeface="+mj-cs"/>
              </a:rPr>
              <a:t>Муниципальное бюджетное общеобразовательное учреждение</a:t>
            </a:r>
            <a:br>
              <a:rPr lang="ru-RU" sz="1600" b="1" kern="0" dirty="0">
                <a:latin typeface="Arial" pitchFamily="34" charset="0"/>
                <a:ea typeface="+mj-ea"/>
                <a:cs typeface="+mj-cs"/>
              </a:rPr>
            </a:br>
            <a:r>
              <a:rPr lang="ru-RU" sz="1600" b="1" kern="0" dirty="0">
                <a:latin typeface="Arial" pitchFamily="34" charset="0"/>
                <a:ea typeface="+mj-ea"/>
                <a:cs typeface="+mj-cs"/>
              </a:rPr>
              <a:t> средняя общеобразовательная школа № 46 </a:t>
            </a:r>
            <a:br>
              <a:rPr lang="ru-RU" sz="1600" b="1" kern="0" dirty="0">
                <a:latin typeface="Arial" pitchFamily="34" charset="0"/>
                <a:ea typeface="+mj-ea"/>
                <a:cs typeface="+mj-cs"/>
              </a:rPr>
            </a:br>
            <a:r>
              <a:rPr lang="ru-RU" sz="1600" b="1" kern="0" dirty="0">
                <a:latin typeface="Arial" pitchFamily="34" charset="0"/>
                <a:ea typeface="+mj-ea"/>
                <a:cs typeface="+mj-cs"/>
              </a:rPr>
              <a:t>с углубленным изучением отдельных предметов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53391" y="1722062"/>
            <a:ext cx="6442945" cy="2540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«Волонтерство как механизм вовлечения школьников в активную социальную практику»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1560" y="260648"/>
            <a:ext cx="6408712" cy="18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3568" y="2538535"/>
            <a:ext cx="7761693" cy="1575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628800"/>
            <a:ext cx="6030416" cy="255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ea typeface="Calibri" pitchFamily="34" charset="0"/>
              </a:rPr>
              <a:t>Новизна проекта –</a:t>
            </a:r>
            <a:r>
              <a:rPr lang="ru-RU" dirty="0">
                <a:latin typeface="Times New Roman" pitchFamily="18" charset="0"/>
                <a:ea typeface="Calibri" pitchFamily="34" charset="0"/>
              </a:rPr>
              <a:t> заключается в том, что</a:t>
            </a:r>
            <a:r>
              <a:rPr lang="ru-RU" b="1" dirty="0">
                <a:latin typeface="Times New Roman" pitchFamily="18" charset="0"/>
                <a:ea typeface="Calibri" pitchFamily="34" charset="0"/>
              </a:rPr>
              <a:t> </a:t>
            </a:r>
            <a:r>
              <a:rPr lang="ru-RU" dirty="0">
                <a:latin typeface="Times New Roman" pitchFamily="18" charset="0"/>
                <a:ea typeface="Calibri" pitchFamily="34" charset="0"/>
              </a:rPr>
              <a:t>привлечение волонтеров из числа таких же учащихся дает более эффективный результат,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</a:rPr>
              <a:t>оказывает позитивное влияние на сверстников при выборе ими жизненных ценностей. Волонтеры под руководством педагогов </a:t>
            </a:r>
            <a:r>
              <a:rPr lang="ru-RU" dirty="0">
                <a:latin typeface="Times New Roman" pitchFamily="18" charset="0"/>
                <a:ea typeface="Times New Roman" pitchFamily="18" charset="0"/>
              </a:rPr>
              <a:t>проводят различные занятия, мероприятия, направленные на формирование здорового образа жизни у подрастающего поколения, на профилактику безнадзорности и предупреждение правонарушений несовершеннолетних.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512" y="386662"/>
            <a:ext cx="4800534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679" y="3065284"/>
            <a:ext cx="4067944" cy="3050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3688" y="-48795"/>
            <a:ext cx="4764022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92273" y="3556481"/>
            <a:ext cx="4470874" cy="3353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7544" y="3556480"/>
            <a:ext cx="2520280" cy="33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17039"/>
            <a:ext cx="3857625" cy="68580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7090" y="1124744"/>
            <a:ext cx="5246910" cy="388843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422689"/>
            <a:ext cx="7469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Акция "Здоровое сердце"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3" y="1069019"/>
            <a:ext cx="3366307" cy="2541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68" y="1085246"/>
            <a:ext cx="3501681" cy="2635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20547"/>
            <a:ext cx="3463985" cy="2996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87" y="3736773"/>
            <a:ext cx="3449779" cy="2980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Акция "Сбор корма для питомцев "Дай лапу</a:t>
            </a:r>
            <a:r>
              <a:rPr lang="ru-RU" sz="3600" dirty="0"/>
              <a:t>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22347"/>
            <a:ext cx="5688632" cy="5521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54868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Классный </a:t>
            </a:r>
            <a:r>
              <a:rPr lang="ru-RU" sz="3600" b="1" dirty="0"/>
              <a:t>час </a:t>
            </a:r>
            <a:r>
              <a:rPr lang="ru-RU" sz="3600" b="1" dirty="0" smtClean="0"/>
              <a:t>«Я то, что я ем!»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0768"/>
            <a:ext cx="4355976" cy="3266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320480"/>
            <a:ext cx="4716016" cy="3537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332656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Классный </a:t>
            </a:r>
            <a:r>
              <a:rPr lang="ru-RU" sz="3600" b="1" dirty="0"/>
              <a:t>час "Интернет - друг или </a:t>
            </a:r>
            <a:r>
              <a:rPr lang="ru-RU" sz="3600" b="1" dirty="0" smtClean="0"/>
              <a:t>враг?"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" y="1502221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34" y="3320480"/>
            <a:ext cx="4764423" cy="3565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075" name="TextBox 3074"/>
          <p:cNvSpPr txBox="1"/>
          <p:nvPr/>
        </p:nvSpPr>
        <p:spPr>
          <a:xfrm>
            <a:off x="769506" y="746010"/>
            <a:ext cx="680514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﻿Участие волонтеров во II Всероссийской научно-практической конференции студентов профессиональных образовательных организаций  и школьников общеобразовательных школ </a:t>
            </a:r>
          </a:p>
          <a:p>
            <a:r>
              <a:rPr lang="ru-RU" sz="2400" dirty="0"/>
              <a:t>  «Волонтерство: прошлое и настоящее»  - отправлено 2 статьи волонтеров для сборника.</a:t>
            </a:r>
          </a:p>
          <a:p>
            <a:r>
              <a:rPr lang="ru-RU" sz="2400" dirty="0"/>
              <a:t>- Участие в конкурсе "Новый взгляд" в </a:t>
            </a:r>
            <a:r>
              <a:rPr lang="ru-RU" sz="2400" dirty="0" smtClean="0"/>
              <a:t>номинации </a:t>
            </a:r>
            <a:r>
              <a:rPr lang="ru-RU" sz="2400" dirty="0"/>
              <a:t>"Законопослушное поведение"</a:t>
            </a:r>
          </a:p>
          <a:p>
            <a:r>
              <a:rPr lang="ru-RU" sz="2400" dirty="0" smtClean="0"/>
              <a:t>- Участие в  </a:t>
            </a:r>
            <a:r>
              <a:rPr lang="ru-RU" sz="2400" dirty="0"/>
              <a:t>IV </a:t>
            </a:r>
            <a:r>
              <a:rPr lang="ru-RU" sz="2400" dirty="0" smtClean="0"/>
              <a:t>Международном гуманитарном Форуме «Гражданские </a:t>
            </a:r>
            <a:r>
              <a:rPr lang="ru-RU" sz="2400" dirty="0"/>
              <a:t>инициативы регионов 60-й параллели»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6768752" cy="37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/>
          </a:p>
        </p:txBody>
      </p:sp>
      <p:sp>
        <p:nvSpPr>
          <p:cNvPr id="3075" name="Прямоугольник 3074"/>
          <p:cNvSpPr/>
          <p:nvPr/>
        </p:nvSpPr>
        <p:spPr>
          <a:xfrm>
            <a:off x="251520" y="1540875"/>
            <a:ext cx="580064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В переводе с французского "волонтер" - это </a:t>
            </a:r>
            <a:r>
              <a:rPr lang="ru-RU" sz="2200" b="1" dirty="0"/>
              <a:t>человек- доброволец</a:t>
            </a:r>
            <a:r>
              <a:rPr lang="ru-RU" sz="2200" dirty="0"/>
              <a:t>.</a:t>
            </a:r>
          </a:p>
          <a:p>
            <a:r>
              <a:rPr lang="ru-RU" sz="2200" dirty="0"/>
              <a:t> Человек, который имеет привычку заботиться о ближних людях, </a:t>
            </a:r>
          </a:p>
          <a:p>
            <a:r>
              <a:rPr lang="ru-RU" sz="2200" dirty="0"/>
              <a:t>помогая им абсолютно добровольно и без какой либо выгоды  (корысти). </a:t>
            </a:r>
          </a:p>
          <a:p>
            <a:r>
              <a:rPr lang="ru-RU" sz="2200" dirty="0"/>
              <a:t>А награда за это - благодарность и признательность людей, </a:t>
            </a:r>
          </a:p>
          <a:p>
            <a:r>
              <a:rPr lang="ru-RU" sz="2200" dirty="0"/>
              <a:t>которым оказана существенная помощь. </a:t>
            </a:r>
          </a:p>
          <a:p>
            <a:r>
              <a:rPr lang="ru-RU" sz="2200" dirty="0"/>
              <a:t>Кроме этого, волонтеры получают полезные знания, новые знакомства, </a:t>
            </a:r>
          </a:p>
          <a:p>
            <a:r>
              <a:rPr lang="ru-RU" sz="2200" dirty="0"/>
              <a:t>общение с людьми разных судеб. Но и это еще не все. </a:t>
            </a:r>
          </a:p>
          <a:p>
            <a:r>
              <a:rPr lang="ru-RU" sz="2200" dirty="0"/>
              <a:t>Главное, что волонтеры получают </a:t>
            </a:r>
            <a:r>
              <a:rPr lang="ru-RU" sz="2200" b="1" dirty="0"/>
              <a:t>чувство своей полезности</a:t>
            </a:r>
            <a:r>
              <a:rPr lang="ru-RU" sz="2200" dirty="0"/>
              <a:t>.</a:t>
            </a:r>
          </a:p>
          <a:p>
            <a:r>
              <a:rPr lang="ru-RU" sz="2200" dirty="0"/>
              <a:t> Благодаря этому, волонтеры трудятся на благо своей страны</a:t>
            </a:r>
          </a:p>
          <a:p>
            <a:r>
              <a:rPr lang="ru-RU" sz="2200" dirty="0"/>
              <a:t> </a:t>
            </a:r>
            <a:r>
              <a:rPr lang="ru-RU" sz="2200" dirty="0" smtClean="0"/>
              <a:t>                          абсолютно </a:t>
            </a:r>
            <a:r>
              <a:rPr lang="ru-RU" sz="2200" dirty="0"/>
              <a:t>бесплатно.</a:t>
            </a:r>
          </a:p>
        </p:txBody>
      </p:sp>
      <p:sp>
        <p:nvSpPr>
          <p:cNvPr id="3076" name="Прямоугольник 3075"/>
          <p:cNvSpPr/>
          <p:nvPr/>
        </p:nvSpPr>
        <p:spPr>
          <a:xfrm>
            <a:off x="4041770" y="312661"/>
            <a:ext cx="4714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/>
              <a:t>Волонтёр, </a:t>
            </a:r>
          </a:p>
          <a:p>
            <a:pPr algn="r"/>
            <a:r>
              <a:rPr lang="ru-RU" sz="4000" b="1" dirty="0" smtClean="0"/>
              <a:t>волонтерство </a:t>
            </a:r>
            <a:r>
              <a:rPr lang="ru-RU" sz="4000" b="1" dirty="0"/>
              <a:t>–это…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332656"/>
            <a:ext cx="8460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-apple-system"/>
              </a:rPr>
              <a:t>В нашем городе с 7 по 8 декабря прошел IV Международный гуманитарный форум Гражданские инициативы регионов 60-й параллели, в котором приняли участие наши ребята.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79302"/>
            <a:ext cx="3312368" cy="2484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679" y="1902316"/>
            <a:ext cx="3715111" cy="24612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437112"/>
            <a:ext cx="365417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075" name="TextBox 3074"/>
          <p:cNvSpPr txBox="1"/>
          <p:nvPr/>
        </p:nvSpPr>
        <p:spPr>
          <a:xfrm>
            <a:off x="899592" y="332656"/>
            <a:ext cx="6675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Всероссийская акция «День доброй воли»  - 5 декабря </a:t>
            </a:r>
            <a:endParaRPr lang="ru-RU" sz="3600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113442" cy="47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075" name="TextBox 3074"/>
          <p:cNvSpPr txBox="1"/>
          <p:nvPr/>
        </p:nvSpPr>
        <p:spPr>
          <a:xfrm>
            <a:off x="323528" y="332656"/>
            <a:ext cx="7632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 время всероссийской акции </a:t>
            </a:r>
            <a:r>
              <a:rPr lang="ru-RU" sz="2800" b="1" dirty="0"/>
              <a:t>"День доброй </a:t>
            </a:r>
            <a:r>
              <a:rPr lang="ru-RU" sz="2800" b="1" dirty="0" smtClean="0"/>
              <a:t>воли"  были проведены «Уроки добра» и</a:t>
            </a:r>
            <a:endParaRPr lang="ru-RU" sz="2800" b="1" dirty="0"/>
          </a:p>
          <a:p>
            <a:pPr algn="ctr"/>
            <a:r>
              <a:rPr lang="ru-RU" sz="2800" b="1" dirty="0" smtClean="0"/>
              <a:t>флешмоб </a:t>
            </a:r>
            <a:r>
              <a:rPr lang="ru-RU" sz="2800" b="1" dirty="0"/>
              <a:t>для учеников начальной школы</a:t>
            </a:r>
            <a:endParaRPr lang="ru-RU" sz="28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56" y="1772816"/>
            <a:ext cx="4479388" cy="2519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072366"/>
            <a:ext cx="4694418" cy="26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075" name="TextBox 3074"/>
          <p:cNvSpPr txBox="1"/>
          <p:nvPr/>
        </p:nvSpPr>
        <p:spPr>
          <a:xfrm>
            <a:off x="467544" y="332656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Акция </a:t>
            </a:r>
          </a:p>
          <a:p>
            <a:pPr algn="ctr"/>
            <a:r>
              <a:rPr lang="ru-RU" sz="4800" b="1" dirty="0" smtClean="0"/>
              <a:t>«</a:t>
            </a:r>
            <a:r>
              <a:rPr lang="ru-RU" sz="4800" b="1" dirty="0"/>
              <a:t>Сладкое письмо солдату»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0893" y="1902316"/>
            <a:ext cx="3227850" cy="2420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902316"/>
            <a:ext cx="3307510" cy="2480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236304"/>
            <a:ext cx="3406347" cy="2554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4295941"/>
            <a:ext cx="3563888" cy="25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blipFill>
            <a:blip r:embed="rId4"/>
            <a:srcRect/>
            <a:stretch>
              <a:fillRect/>
            </a:stretch>
          </a:blip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0852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2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0" y="-26894"/>
            <a:ext cx="9143999" cy="68848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1851" y="375161"/>
            <a:ext cx="81525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Волонтерство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 может быть организованным или неорганизованным, осуществляться индивидуально или в группе, в общественных или частных организациях.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Волонтер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 - это человек, который, работая безвозмездно, стремиться внести свой вклад в реализацию социально значимых проектов.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Волонтеры - не только альтруисты, они работают ради приобретения опыта, специальных навыков и знаний, установления личных контактов.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Кроме того,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волонтер – человек нужный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. 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Специалисты утверждают: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за волонтерским движением – будущее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</a:rPr>
              <a:t>. Волонтерство позволяет человеку, "не ломая" свою жизнь, дополнить ее очень значимой частью - реализовать чувство личной гражданской ответственности за происходящее.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3568" y="404665"/>
            <a:ext cx="5946212" cy="229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none" dirty="0"/>
              <a:t>Волонтеры – это группа людей, которые разносторонне развивают общество. Так как волонтеры работают напрямую с обществом,  они лучше понимают и слышат их проблемы, и первыми стараются решить эти проблемы.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96028" y="2998209"/>
            <a:ext cx="4783429" cy="3045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30" y="-26894"/>
            <a:ext cx="9143999" cy="6884894"/>
          </a:xfrm>
          <a:prstGeom prst="rect">
            <a:avLst/>
          </a:prstGeom>
          <a:noFill/>
        </p:spPr>
      </p:pic>
      <p:sp>
        <p:nvSpPr>
          <p:cNvPr id="3075" name="Прямоугольник 3074"/>
          <p:cNvSpPr/>
          <p:nvPr/>
        </p:nvSpPr>
        <p:spPr>
          <a:xfrm>
            <a:off x="358320" y="266063"/>
            <a:ext cx="8534888" cy="7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/>
              <a:t>Волонтер - это звучит гордо!</a:t>
            </a:r>
          </a:p>
        </p:txBody>
      </p:sp>
      <p:sp>
        <p:nvSpPr>
          <p:cNvPr id="3076" name="Прямоугольник 3075"/>
          <p:cNvSpPr/>
          <p:nvPr/>
        </p:nvSpPr>
        <p:spPr>
          <a:xfrm>
            <a:off x="539552" y="1008626"/>
            <a:ext cx="273077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                                 </a:t>
            </a:r>
            <a:r>
              <a:rPr lang="ru-RU" sz="2400" b="1" dirty="0"/>
              <a:t> Мотивация </a:t>
            </a:r>
            <a:r>
              <a:rPr lang="ru-RU" sz="2400" b="1" dirty="0" smtClean="0"/>
              <a:t>волонтеров</a:t>
            </a:r>
          </a:p>
          <a:p>
            <a:endParaRPr lang="ru-RU" sz="2400" dirty="0"/>
          </a:p>
          <a:p>
            <a:r>
              <a:rPr lang="ru-RU" sz="2400" dirty="0"/>
              <a:t>- Самое главное — </a:t>
            </a:r>
            <a:r>
              <a:rPr lang="ru-RU" sz="2400" b="1" dirty="0"/>
              <a:t>ИДЕЯ</a:t>
            </a:r>
            <a:r>
              <a:rPr lang="ru-RU" sz="2400" dirty="0"/>
              <a:t>, благородная, отражающая важность</a:t>
            </a:r>
          </a:p>
          <a:p>
            <a:r>
              <a:rPr lang="ru-RU" sz="2400" dirty="0"/>
              <a:t> и принципы деятельности. Именно идея определяет, </a:t>
            </a:r>
          </a:p>
          <a:p>
            <a:r>
              <a:rPr lang="ru-RU" sz="2400" dirty="0"/>
              <a:t>будет ли человек понимать, </a:t>
            </a:r>
          </a:p>
          <a:p>
            <a:r>
              <a:rPr lang="ru-RU" sz="2400" dirty="0"/>
              <a:t>что он делает и зачем, появятся ли у него гордость, </a:t>
            </a:r>
          </a:p>
          <a:p>
            <a:r>
              <a:rPr lang="ru-RU" sz="2400" dirty="0"/>
              <a:t>самоуважение и удовлетворение от работы и результатов </a:t>
            </a:r>
          </a:p>
          <a:p>
            <a:r>
              <a:rPr lang="ru-RU" sz="2400" dirty="0"/>
              <a:t>деятельности.</a:t>
            </a:r>
          </a:p>
          <a:p>
            <a:r>
              <a:rPr lang="ru-RU" sz="2400" dirty="0"/>
              <a:t>- Внутренняя психологическая потребность </a:t>
            </a:r>
            <a:r>
              <a:rPr lang="ru-RU" sz="2400" b="1" dirty="0"/>
              <a:t>быть нужным.</a:t>
            </a:r>
            <a:r>
              <a:rPr lang="ru-RU" sz="2400" dirty="0"/>
              <a:t> </a:t>
            </a:r>
          </a:p>
          <a:p>
            <a:r>
              <a:rPr lang="ru-RU" sz="2400" dirty="0"/>
              <a:t>Волонтерское движение позволяет реализовать эту потребность, </a:t>
            </a:r>
          </a:p>
          <a:p>
            <a:r>
              <a:rPr lang="ru-RU" sz="2400" dirty="0"/>
              <a:t>ощутить свою полезность.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84" y="17924"/>
            <a:ext cx="9396535" cy="7075039"/>
          </a:xfrm>
          <a:prstGeom prst="rect">
            <a:avLst/>
          </a:prstGeom>
          <a:noFill/>
        </p:spPr>
      </p:pic>
      <p:sp>
        <p:nvSpPr>
          <p:cNvPr id="3075" name="Прямоугольник 3074"/>
          <p:cNvSpPr/>
          <p:nvPr/>
        </p:nvSpPr>
        <p:spPr>
          <a:xfrm>
            <a:off x="1004469" y="1054399"/>
            <a:ext cx="23667631" cy="338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-Потребность </a:t>
            </a:r>
            <a:r>
              <a:rPr lang="ru-RU" sz="2400" b="1" dirty="0"/>
              <a:t>в общении. </a:t>
            </a:r>
            <a:endParaRPr lang="ru-RU" sz="2400" dirty="0"/>
          </a:p>
          <a:p>
            <a:r>
              <a:rPr lang="ru-RU" sz="2400" dirty="0"/>
              <a:t>Если подбирается классная, веселая компания </a:t>
            </a:r>
          </a:p>
          <a:p>
            <a:r>
              <a:rPr lang="ru-RU" sz="2400" dirty="0"/>
              <a:t>и в ней интересно и </a:t>
            </a:r>
            <a:r>
              <a:rPr lang="ru-RU" sz="2400" dirty="0" smtClean="0"/>
              <a:t>комфортно, то</a:t>
            </a:r>
            <a:r>
              <a:rPr lang="ru-RU" sz="2400" dirty="0"/>
              <a:t> хочется быть рядом. </a:t>
            </a:r>
          </a:p>
          <a:p>
            <a:r>
              <a:rPr lang="ru-RU" sz="2400" dirty="0"/>
              <a:t>Расширяется круг общения. </a:t>
            </a:r>
          </a:p>
          <a:p>
            <a:r>
              <a:rPr lang="ru-RU" sz="2400" dirty="0"/>
              <a:t>Именно это часто становится основной причиной работы </a:t>
            </a:r>
          </a:p>
          <a:p>
            <a:r>
              <a:rPr lang="ru-RU" sz="2400" dirty="0"/>
              <a:t>в качестве волонтера.</a:t>
            </a:r>
            <a:endParaRPr sz="2400" dirty="0"/>
          </a:p>
          <a:p>
            <a:r>
              <a:rPr lang="ru-RU" sz="2400" b="1" dirty="0" smtClean="0"/>
              <a:t>-Интерес</a:t>
            </a:r>
            <a:r>
              <a:rPr lang="ru-RU" sz="2400" b="1" dirty="0"/>
              <a:t>. </a:t>
            </a:r>
            <a:endParaRPr lang="ru-RU" sz="2400" dirty="0"/>
          </a:p>
          <a:p>
            <a:r>
              <a:rPr lang="ru-RU" sz="2400" dirty="0"/>
              <a:t>Работа волонтером зачастую связана с нестандартными </a:t>
            </a:r>
          </a:p>
          <a:p>
            <a:r>
              <a:rPr lang="ru-RU" sz="2400" dirty="0"/>
              <a:t>подходами и новыми возможностями.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6942" y="3239"/>
            <a:ext cx="9396535" cy="707503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1123004"/>
            <a:ext cx="6624736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Степень вовлечения в волонтерство постоянна, оно может осуществляться с различной степенью участия - от полного вовлечения до эпизодического участия в волонтерской деятельности.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Мнение, что волонтерский труд ничего не стоит - это миф. Как организация, в которой он трудится, так и сам волонтер не получая выгоду в материальном плане, приобретают массу других полезных выгод.</a:t>
            </a:r>
          </a:p>
        </p:txBody>
      </p:sp>
      <p:sp>
        <p:nvSpPr>
          <p:cNvPr id="3075" name="TextBox 3074"/>
          <p:cNvSpPr txBox="1"/>
          <p:nvPr/>
        </p:nvSpPr>
        <p:spPr>
          <a:xfrm>
            <a:off x="1259633" y="476673"/>
            <a:ext cx="617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Волонтерская деятельность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571" y="-202354"/>
            <a:ext cx="9396535" cy="70750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24787" y="130908"/>
            <a:ext cx="7117123" cy="64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Перспективы волонтерства</a:t>
            </a:r>
            <a:endParaRPr lang="ru-RU" dirty="0"/>
          </a:p>
        </p:txBody>
      </p:sp>
      <p:sp>
        <p:nvSpPr>
          <p:cNvPr id="3075" name="TextBox 3074"/>
          <p:cNvSpPr txBox="1"/>
          <p:nvPr/>
        </p:nvSpPr>
        <p:spPr>
          <a:xfrm>
            <a:off x="182097" y="790065"/>
            <a:ext cx="38727795" cy="412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-Волонтерская деятельность -</a:t>
            </a:r>
            <a:r>
              <a:rPr lang="ru-RU" sz="2400" dirty="0"/>
              <a:t>это толчок для последующего </a:t>
            </a:r>
          </a:p>
          <a:p>
            <a:r>
              <a:rPr lang="ru-RU" sz="2400" dirty="0"/>
              <a:t>трудоустройства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-А </a:t>
            </a:r>
            <a:r>
              <a:rPr lang="ru-RU" sz="2400" dirty="0"/>
              <a:t>также дает возможность зарекомендовать себя с лучшей стороны.</a:t>
            </a:r>
          </a:p>
          <a:p>
            <a:r>
              <a:rPr lang="ru-RU" sz="2400" dirty="0" smtClean="0"/>
              <a:t>-Дает </a:t>
            </a:r>
            <a:r>
              <a:rPr lang="ru-RU" sz="2400" dirty="0"/>
              <a:t>возможность набраться опыта, а также внести свой вклад</a:t>
            </a:r>
          </a:p>
          <a:p>
            <a:r>
              <a:rPr lang="ru-RU" sz="2400" dirty="0"/>
              <a:t> в развитие </a:t>
            </a:r>
            <a:r>
              <a:rPr lang="ru-RU" sz="2400" dirty="0" smtClean="0"/>
              <a:t>общества.</a:t>
            </a:r>
            <a:endParaRPr lang="ru-RU" sz="2400" dirty="0"/>
          </a:p>
          <a:p>
            <a:r>
              <a:rPr lang="ru-RU" sz="2400" dirty="0" smtClean="0"/>
              <a:t>-Развитие </a:t>
            </a:r>
            <a:r>
              <a:rPr lang="ru-RU" sz="2400" dirty="0"/>
              <a:t>навыков коммуникации позволяют найти лучшее</a:t>
            </a:r>
          </a:p>
          <a:p>
            <a:r>
              <a:rPr lang="ru-RU" sz="2400" dirty="0"/>
              <a:t> место в работе, личной жизни.</a:t>
            </a:r>
          </a:p>
          <a:p>
            <a:r>
              <a:rPr lang="ru-RU" sz="2400" dirty="0" smtClean="0"/>
              <a:t>-Значительно </a:t>
            </a:r>
            <a:r>
              <a:rPr lang="ru-RU" sz="2400" dirty="0"/>
              <a:t>расширяются личные связи.</a:t>
            </a:r>
          </a:p>
          <a:p>
            <a:r>
              <a:rPr lang="ru-RU" sz="2400" dirty="0" smtClean="0"/>
              <a:t>-Есть </a:t>
            </a:r>
            <a:r>
              <a:rPr lang="ru-RU" sz="2400" dirty="0"/>
              <a:t>доступ к информации о возможностях обучения </a:t>
            </a:r>
          </a:p>
          <a:p>
            <a:r>
              <a:rPr lang="ru-RU" sz="2400" dirty="0"/>
              <a:t>и трудоустройства.</a:t>
            </a:r>
          </a:p>
          <a:p>
            <a:r>
              <a:rPr lang="ru-RU" sz="2400" dirty="0" smtClean="0"/>
              <a:t>-Определить </a:t>
            </a:r>
            <a:r>
              <a:rPr lang="ru-RU" sz="2400" dirty="0"/>
              <a:t>область самореализации в жизни.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535" y="-217039"/>
            <a:ext cx="9396535" cy="7075039"/>
          </a:xfrm>
          <a:prstGeom prst="rect">
            <a:avLst/>
          </a:prstGeom>
          <a:noFill/>
        </p:spPr>
      </p:pic>
      <p:sp>
        <p:nvSpPr>
          <p:cNvPr id="3075" name="TextBox 3074"/>
          <p:cNvSpPr txBox="1"/>
          <p:nvPr/>
        </p:nvSpPr>
        <p:spPr>
          <a:xfrm>
            <a:off x="395536" y="548680"/>
            <a:ext cx="88968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Волонтерское </a:t>
            </a:r>
            <a:r>
              <a:rPr lang="ru-RU" sz="2400" b="1" dirty="0"/>
              <a:t>движение </a:t>
            </a:r>
            <a:r>
              <a:rPr lang="ru-RU" sz="2400" dirty="0"/>
              <a:t>является одним из эффективных </a:t>
            </a:r>
          </a:p>
          <a:p>
            <a:r>
              <a:rPr lang="ru-RU" sz="2400" dirty="0"/>
              <a:t>и перспективных вариантов организации работы </a:t>
            </a:r>
          </a:p>
          <a:p>
            <a:r>
              <a:rPr lang="ru-RU" sz="2400" dirty="0"/>
              <a:t>по формированию здорового образа жизни </a:t>
            </a:r>
          </a:p>
          <a:p>
            <a:r>
              <a:rPr lang="ru-RU" sz="2400" dirty="0"/>
              <a:t>и ответственного поведения среди молодежи. </a:t>
            </a:r>
          </a:p>
          <a:p>
            <a:r>
              <a:rPr lang="ru-RU" sz="2400" dirty="0"/>
              <a:t>Ведь подросткам легче понять сверстников,</a:t>
            </a:r>
          </a:p>
          <a:p>
            <a:r>
              <a:rPr lang="ru-RU" sz="2400" dirty="0"/>
              <a:t> а тем в свою очередь доверить свои проблемы </a:t>
            </a:r>
          </a:p>
          <a:p>
            <a:r>
              <a:rPr lang="ru-RU" sz="2400" dirty="0"/>
              <a:t>и переживания и отнестись к полученной информации </a:t>
            </a:r>
          </a:p>
          <a:p>
            <a:r>
              <a:rPr lang="ru-RU" sz="2400" dirty="0"/>
              <a:t>от сверстников с большим доверием.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595668"/>
            <a:ext cx="4086708" cy="3155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</TotalTime>
  <Words>625</Words>
  <Application>Microsoft Office PowerPoint</Application>
  <PresentationFormat>Экран (4:3)</PresentationFormat>
  <Paragraphs>104</Paragraphs>
  <Slides>24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-apple-system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On</cp:lastModifiedBy>
  <cp:revision>77</cp:revision>
  <cp:lastPrinted>2019-12-04T03:25:57Z</cp:lastPrinted>
  <dcterms:created xsi:type="dcterms:W3CDTF">2015-12-12T11:36:48Z</dcterms:created>
  <dcterms:modified xsi:type="dcterms:W3CDTF">2020-02-15T04:49:52Z</dcterms:modified>
</cp:coreProperties>
</file>