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!akov RePack" initials="DR" lastIdx="7" clrIdx="0">
    <p:extLst>
      <p:ext uri="{19B8F6BF-5375-455C-9EA6-DF929625EA0E}">
        <p15:presenceInfo xmlns:p15="http://schemas.microsoft.com/office/powerpoint/2012/main" userId="D!akov RePa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B6B6"/>
    <a:srgbClr val="C7C7C7"/>
    <a:srgbClr val="000000"/>
    <a:srgbClr val="D5D5D5"/>
    <a:srgbClr val="DEDEDE"/>
    <a:srgbClr val="A21245"/>
    <a:srgbClr val="9B9B9B"/>
    <a:srgbClr val="404040"/>
    <a:srgbClr val="075AB5"/>
    <a:srgbClr val="003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A0FDD9-1542-4897-8B34-9ECA02668951}">
  <a:tblStyle styleId="{F6A0FDD9-1542-4897-8B34-9ECA026689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8C0925B-C213-4998-8F30-9B21F019558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7" y="16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20T03:07:10.615" idx="1">
    <p:pos x="2274" y="839"/>
    <p:text>Приводятся результаты предварительной проработки проекта, рассмотренные альтернативы и причины отказа от рассмотренных альтернатив. Предлагается оптимальный вариант: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20T04:20:13.533" idx="3">
    <p:pos x="1716" y="769"/>
    <p:text>* Под ресурсами проекта понимаются трудовые, материальные, информационные, финансовые ресурсы, востребованные в ходе реализации проекта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20T04:42:07.465" idx="4">
    <p:pos x="354" y="1131"/>
    <p:text>Следует указать конкретные, измеримые в числовых значениях, результаты, которые планируется достичь за период реализации проекта.
Используемые показатели должны соответствовать следующим требованиям:
● адекватность (показатель характеризует реальную ситуацию в результате достижения цели или решения задачи);
● достижимость (значения этого показателя реалистично получить в рамках реализации проекта);
● достоверность (способ сбора и обработки исходной информации можно будет подтвердить документально);
● измеримость (у показателя должны быть числовые значения);
● объективность (не допускается использование показателей, которые могут улучшаться при ухудшении реального положения дел);
● однозначность (смысл показателя не должен вызывать разночтений, поэтому следует избегать сложных формулировок).</p:text>
    <p:extLst>
      <p:ext uri="{C676402C-5697-4E1C-873F-D02D1690AC5C}">
        <p15:threadingInfo xmlns:p15="http://schemas.microsoft.com/office/powerpoint/2012/main" timeZoneBias="-180"/>
      </p:ext>
    </p:extLst>
  </p:cm>
  <p:cm authorId="1" dt="2019-02-20T04:42:28.667" idx="5">
    <p:pos x="373" y="2292"/>
    <p:text>Следует указать результаты, не измеримые в числовых значениях, которые планируется достичь за период реализации проекта (положительные изменения в социуме, решение конкретных социальных проблем, повышение качества жизни целевой группы и т. п.).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9510" y="741363"/>
            <a:ext cx="65787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99198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988" y="1339850"/>
            <a:ext cx="6430962" cy="3617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:notes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000000"/>
                </a:solidFill>
              </a:rPr>
              <a:t>1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1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474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7612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815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0051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6146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5282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6665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602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683568" y="205978"/>
            <a:ext cx="8003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39552" y="1182122"/>
            <a:ext cx="80031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dt" idx="10"/>
          </p:nvPr>
        </p:nvSpPr>
        <p:spPr>
          <a:xfrm>
            <a:off x="2816442" y="467798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comments" Target="../comments/commen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comments" Target="../comments/commen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comments" Target="../comments/commen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" y="0"/>
            <a:ext cx="9137277" cy="5143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468" y="468521"/>
            <a:ext cx="1615837" cy="1153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93048" y="3560659"/>
            <a:ext cx="10264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докладчик:</a:t>
            </a:r>
            <a:endParaRPr lang="ru-RU" sz="9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1444" y="3725135"/>
            <a:ext cx="28080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0"/>
              </a:spcAft>
            </a:pPr>
            <a:r>
              <a:rPr lang="ru-RU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Фамилия Имя Отчество</a:t>
            </a:r>
          </a:p>
          <a:p>
            <a:pPr algn="r">
              <a:spcAft>
                <a:spcPts val="10"/>
              </a:spcAft>
            </a:pPr>
            <a:r>
              <a:rPr lang="en-US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E-mail</a:t>
            </a:r>
            <a:r>
              <a:rPr lang="ru-RU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:______________</a:t>
            </a:r>
          </a:p>
          <a:p>
            <a:pPr algn="r">
              <a:spcAft>
                <a:spcPts val="10"/>
              </a:spcAft>
            </a:pPr>
            <a:r>
              <a:rPr lang="ru-RU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тел.</a:t>
            </a:r>
            <a:r>
              <a:rPr lang="en-US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:</a:t>
            </a:r>
            <a:r>
              <a:rPr lang="ru-RU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 8 (000)</a:t>
            </a:r>
            <a:r>
              <a:rPr lang="en-US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 000 00 00</a:t>
            </a:r>
            <a:endParaRPr lang="ru-RU" sz="1000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8814" y="4559389"/>
            <a:ext cx="1992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chemeClr val="tx2">
                    <a:lumMod val="25000"/>
                  </a:schemeClr>
                </a:solidFill>
              </a:rPr>
              <a:t>Россия, 398040, г. Липецк, пл. Металлургов, 2</a:t>
            </a:r>
          </a:p>
          <a:p>
            <a:r>
              <a:rPr lang="ru-RU" sz="600" dirty="0">
                <a:solidFill>
                  <a:schemeClr val="tx2">
                    <a:lumMod val="25000"/>
                  </a:schemeClr>
                </a:solidFill>
              </a:rPr>
              <a:t>Факс: +7(4742) 44 11 11 ; Email: info@nlmk.com</a:t>
            </a:r>
          </a:p>
          <a:p>
            <a:r>
              <a:rPr lang="ru-RU" sz="800" u="sng" dirty="0">
                <a:solidFill>
                  <a:schemeClr val="tx2">
                    <a:lumMod val="25000"/>
                  </a:schemeClr>
                </a:solidFill>
              </a:rPr>
              <a:t>www.nlmk.com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3675" y="4559389"/>
            <a:ext cx="2382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chemeClr val="tx2">
                    <a:lumMod val="25000"/>
                  </a:schemeClr>
                </a:solidFill>
              </a:rPr>
              <a:t>Россия, </a:t>
            </a:r>
            <a:r>
              <a:rPr lang="ru-RU" sz="600" dirty="0" smtClean="0">
                <a:solidFill>
                  <a:schemeClr val="tx2">
                    <a:lumMod val="25000"/>
                  </a:schemeClr>
                </a:solidFill>
              </a:rPr>
              <a:t>3980</a:t>
            </a:r>
            <a:r>
              <a:rPr lang="en-US" sz="600" dirty="0" smtClean="0">
                <a:solidFill>
                  <a:schemeClr val="tx2">
                    <a:lumMod val="25000"/>
                  </a:schemeClr>
                </a:solidFill>
              </a:rPr>
              <a:t>17</a:t>
            </a:r>
            <a:r>
              <a:rPr lang="ru-RU" sz="600" dirty="0" smtClean="0">
                <a:solidFill>
                  <a:schemeClr val="tx2">
                    <a:lumMod val="25000"/>
                  </a:schemeClr>
                </a:solidFill>
              </a:rPr>
              <a:t>, </a:t>
            </a:r>
            <a:r>
              <a:rPr lang="ru-RU" sz="600" dirty="0">
                <a:solidFill>
                  <a:schemeClr val="tx2">
                    <a:lumMod val="25000"/>
                  </a:schemeClr>
                </a:solidFill>
              </a:rPr>
              <a:t>г. Липецк, </a:t>
            </a:r>
            <a:r>
              <a:rPr lang="ru-RU" sz="600" dirty="0" smtClean="0">
                <a:solidFill>
                  <a:schemeClr val="tx2">
                    <a:lumMod val="25000"/>
                  </a:schemeClr>
                </a:solidFill>
              </a:rPr>
              <a:t>ул. Марии Расковой, 2Б-22</a:t>
            </a:r>
          </a:p>
          <a:p>
            <a:r>
              <a:rPr lang="ru-RU" sz="600" dirty="0" smtClean="0">
                <a:solidFill>
                  <a:schemeClr val="tx2">
                    <a:lumMod val="25000"/>
                  </a:schemeClr>
                </a:solidFill>
              </a:rPr>
              <a:t>Тел.: +7(4742) 44 32 28 ; </a:t>
            </a:r>
            <a:r>
              <a:rPr lang="en-US" sz="6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600" dirty="0" smtClean="0">
                <a:solidFill>
                  <a:schemeClr val="tx2">
                    <a:lumMod val="25000"/>
                  </a:schemeClr>
                </a:solidFill>
              </a:rPr>
              <a:t>Email: </a:t>
            </a:r>
            <a:r>
              <a:rPr lang="en-US" sz="600" dirty="0" smtClean="0">
                <a:solidFill>
                  <a:schemeClr val="tx2">
                    <a:lumMod val="25000"/>
                  </a:schemeClr>
                </a:solidFill>
              </a:rPr>
              <a:t> Lipetsk.miloserdie@yandex.ru</a:t>
            </a:r>
            <a:endParaRPr lang="ru-RU" sz="600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sz="800" u="sng" dirty="0" smtClean="0">
                <a:solidFill>
                  <a:schemeClr val="tx2">
                    <a:lumMod val="25000"/>
                  </a:schemeClr>
                </a:solidFill>
              </a:rPr>
              <a:t>www.</a:t>
            </a:r>
            <a:r>
              <a:rPr lang="en-US" sz="800" u="sng" dirty="0" smtClean="0">
                <a:solidFill>
                  <a:schemeClr val="tx2">
                    <a:lumMod val="25000"/>
                  </a:schemeClr>
                </a:solidFill>
              </a:rPr>
              <a:t>miloserdie.</a:t>
            </a:r>
            <a:r>
              <a:rPr lang="ru-RU" sz="800" u="sng" dirty="0" smtClean="0">
                <a:solidFill>
                  <a:schemeClr val="tx2">
                    <a:lumMod val="25000"/>
                  </a:schemeClr>
                </a:solidFill>
              </a:rPr>
              <a:t>nlmk.com</a:t>
            </a:r>
            <a:endParaRPr lang="ru-RU" sz="800" u="sng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401" y="4617940"/>
            <a:ext cx="1244164" cy="3969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87" y="4617941"/>
            <a:ext cx="683815" cy="370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44932" y="4553083"/>
            <a:ext cx="1674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0"/>
              </a:spcAft>
            </a:pPr>
            <a:r>
              <a:rPr lang="en-US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| </a:t>
            </a:r>
            <a:r>
              <a:rPr lang="ru-RU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месяц, </a:t>
            </a:r>
            <a:r>
              <a:rPr lang="ru-RU" sz="1000" dirty="0" err="1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хххх</a:t>
            </a:r>
            <a:r>
              <a:rPr lang="ru-RU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 </a:t>
            </a:r>
            <a:r>
              <a:rPr lang="ru-RU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год</a:t>
            </a:r>
            <a:endParaRPr lang="ru-RU" sz="1000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485" y="2838263"/>
            <a:ext cx="3111803" cy="738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46851" y="1949649"/>
            <a:ext cx="3843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"/>
              </a:spcAft>
            </a:pPr>
            <a:r>
              <a:rPr lang="ru-RU" sz="11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Презентация проекта на участие </a:t>
            </a:r>
          </a:p>
          <a:p>
            <a:pPr algn="ctr">
              <a:spcAft>
                <a:spcPts val="10"/>
              </a:spcAft>
            </a:pPr>
            <a:r>
              <a:rPr lang="ru-RU" sz="11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в грантовой программе </a:t>
            </a:r>
            <a:r>
              <a:rPr lang="ru-RU" sz="11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«СТАЛЬНОЕ ДЕРЕВО» </a:t>
            </a:r>
            <a:r>
              <a:rPr lang="ru-RU" sz="11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20ХХ</a:t>
            </a:r>
            <a:endParaRPr lang="ru-RU" sz="11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00861" y="2383041"/>
            <a:ext cx="5335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"/>
              </a:spcAft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«НАЗВАНИЕ ПРОЕКТА»</a:t>
            </a:r>
            <a:endParaRPr lang="ru-RU" sz="24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6851" y="2909817"/>
            <a:ext cx="3843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"/>
              </a:spcAft>
            </a:pPr>
            <a:r>
              <a:rPr lang="ru-RU" sz="12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ПРОЕКТ ФАМИЛИЯ И.О.</a:t>
            </a:r>
            <a:endParaRPr lang="ru-RU" sz="12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4932" y="111855"/>
            <a:ext cx="1674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0"/>
              </a:spcAft>
            </a:pPr>
            <a:r>
              <a:rPr lang="ru-RU" sz="1000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Приложение 1</a:t>
            </a:r>
            <a:endParaRPr lang="ru-RU" sz="1000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0054"/>
            <a:ext cx="9144000" cy="256344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19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A2124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334110"/>
            <a:ext cx="338602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Ключевые показатели </a:t>
            </a:r>
          </a:p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эффективности 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483" y="1191483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 smtClean="0">
                <a:solidFill>
                  <a:schemeClr val="tx2">
                    <a:lumMod val="25000"/>
                  </a:schemeClr>
                </a:solidFill>
              </a:rPr>
              <a:t>Таблица используемых ресурсов: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10885"/>
              </p:ext>
            </p:extLst>
          </p:nvPr>
        </p:nvGraphicFramePr>
        <p:xfrm>
          <a:off x="1094000" y="1454074"/>
          <a:ext cx="6933801" cy="3388189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6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1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№ П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Значение показателя</a:t>
                      </a:r>
                      <a:endParaRPr lang="ru-RU" sz="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Количественные результаты: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</a:t>
                      </a:r>
                      <a:r>
                        <a:rPr lang="ru-RU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количество человек, принявших участие в мероприятиях</a:t>
                      </a: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</a:t>
                      </a:r>
                      <a:r>
                        <a:rPr lang="ru-RU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количество человек, которым оказаны услуги в сфере 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</a:t>
                      </a:r>
                      <a:r>
                        <a:rPr lang="ru-RU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и т.д. (все показатели)</a:t>
                      </a: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Качественные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результаты:</a:t>
                      </a:r>
                      <a:endParaRPr lang="ru-RU" sz="1000" b="1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6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0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4100"/>
            <a:ext cx="9144000" cy="2819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19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3999" y="889175"/>
            <a:ext cx="3232059" cy="56756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A2124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605278"/>
            <a:ext cx="351845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Ключевые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риски проекта</a:t>
            </a:r>
            <a:endParaRPr lang="ru-RU" sz="20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7717" y="1156254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 smtClean="0">
                <a:solidFill>
                  <a:schemeClr val="tx2">
                    <a:lumMod val="25000"/>
                  </a:schemeClr>
                </a:solidFill>
              </a:rPr>
              <a:t>Таблица ключевых рисков: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21413"/>
              </p:ext>
            </p:extLst>
          </p:nvPr>
        </p:nvGraphicFramePr>
        <p:xfrm>
          <a:off x="519381" y="1426707"/>
          <a:ext cx="8141816" cy="3370177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289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44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8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№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Риск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Причины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Последствия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Мероприятия по минимизации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Ответственные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Срок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4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DEDEDE">
                            <a:shade val="30000"/>
                            <a:satMod val="115000"/>
                          </a:srgbClr>
                        </a:gs>
                        <a:gs pos="100000">
                          <a:srgbClr val="DEDEDE">
                            <a:shade val="675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5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5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C7C7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53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94000" y="883637"/>
            <a:ext cx="1636588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6C6C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19"/>
            <a:ext cx="9144000" cy="8616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4946" y="605767"/>
            <a:ext cx="179686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Приложения</a:t>
            </a:r>
            <a:endParaRPr lang="ru-RU" sz="20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0069"/>
            <a:ext cx="9144000" cy="146343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93227" y="1372621"/>
            <a:ext cx="715754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Приводится (на усмотрение) наиболее важная информация по ключевым аспектам основных слайдов, представленных ранее</a:t>
            </a:r>
            <a:r>
              <a:rPr lang="ru-RU" sz="1000" dirty="0" smtClean="0"/>
              <a:t>:</a:t>
            </a:r>
          </a:p>
          <a:p>
            <a:pPr algn="ctr"/>
            <a:endParaRPr lang="ru-RU" sz="1000" dirty="0" smtClean="0"/>
          </a:p>
          <a:p>
            <a:pPr algn="ctr"/>
            <a:endParaRPr lang="ru-RU" sz="1000" dirty="0"/>
          </a:p>
          <a:p>
            <a:pPr fontAlgn="base"/>
            <a:r>
              <a:rPr lang="ru-RU" sz="1000" dirty="0" smtClean="0"/>
              <a:t>- расчет </a:t>
            </a:r>
            <a:r>
              <a:rPr lang="ru-RU" sz="1000" dirty="0"/>
              <a:t>показателей эффективности, выполненный (или согласованный);</a:t>
            </a:r>
          </a:p>
          <a:p>
            <a:pPr fontAlgn="base"/>
            <a:r>
              <a:rPr lang="ru-RU" sz="1000" dirty="0" smtClean="0"/>
              <a:t>- графические </a:t>
            </a:r>
            <a:r>
              <a:rPr lang="ru-RU" sz="1000" dirty="0"/>
              <a:t>и фото-материалы;</a:t>
            </a:r>
          </a:p>
          <a:p>
            <a:pPr fontAlgn="base"/>
            <a:r>
              <a:rPr lang="ru-RU" sz="1000" dirty="0" smtClean="0"/>
              <a:t>- дополнительные </a:t>
            </a:r>
            <a:r>
              <a:rPr lang="ru-RU" sz="1000" dirty="0"/>
              <a:t>сведения по наиболее важным аспектам проекта.</a:t>
            </a:r>
          </a:p>
          <a:p>
            <a:endParaRPr lang="ru-RU" sz="1000" dirty="0" smtClean="0"/>
          </a:p>
          <a:p>
            <a:r>
              <a:rPr lang="ru-RU" sz="1000" dirty="0"/>
              <a:t/>
            </a:r>
            <a:br>
              <a:rPr lang="ru-RU" sz="1000" dirty="0"/>
            </a:br>
            <a:r>
              <a:rPr lang="ru-RU" sz="1000" dirty="0">
                <a:solidFill>
                  <a:srgbClr val="C00000"/>
                </a:solidFill>
              </a:rPr>
              <a:t>! </a:t>
            </a:r>
            <a:r>
              <a:rPr lang="ru-RU" sz="1000" dirty="0"/>
              <a:t>Не рекомендуется включать в Приложения сканированные копии текстовых документов. В крайнем случае допускаются ключевые «вырезки» из них.</a:t>
            </a:r>
          </a:p>
          <a:p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37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0430"/>
            <a:ext cx="9144000" cy="86164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2029590" cy="45719"/>
          </a:xfrm>
          <a:prstGeom prst="rect">
            <a:avLst/>
          </a:prstGeom>
          <a:gradFill flip="none" rotWithShape="1">
            <a:gsLst>
              <a:gs pos="0">
                <a:srgbClr val="47D04D"/>
              </a:gs>
              <a:gs pos="100000">
                <a:srgbClr val="008C3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0069"/>
            <a:ext cx="9144000" cy="14634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87552" y="518663"/>
            <a:ext cx="3722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"/>
              </a:spcAft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Цель проекта</a:t>
            </a:r>
            <a:endParaRPr lang="ru-RU" sz="24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717" y="4571503"/>
            <a:ext cx="3380539" cy="802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31213" y="1258214"/>
            <a:ext cx="7157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/>
              <a:t>Цель проекта</a:t>
            </a:r>
            <a:r>
              <a:rPr lang="ru-RU" sz="1200" b="1" u="sng" dirty="0" smtClean="0"/>
              <a:t>:</a:t>
            </a:r>
            <a:endParaRPr lang="ru-RU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131213" y="1568627"/>
            <a:ext cx="7157546" cy="25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40"/>
              </a:lnSpc>
            </a:pPr>
            <a:r>
              <a:rPr lang="ru-RU" sz="1100" dirty="0" smtClean="0"/>
              <a:t>Укажите, </a:t>
            </a:r>
            <a:r>
              <a:rPr lang="ru-RU" sz="1100" dirty="0"/>
              <a:t>на что направлено </a:t>
            </a:r>
            <a:r>
              <a:rPr lang="ru-RU" sz="1100" dirty="0" smtClean="0"/>
              <a:t>мероприятие</a:t>
            </a:r>
            <a:endParaRPr lang="ru-RU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1131213" y="2779280"/>
            <a:ext cx="7157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/>
              <a:t>Актуальность и социальная значимость проекта:</a:t>
            </a:r>
            <a:endParaRPr lang="ru-RU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1131213" y="3089693"/>
            <a:ext cx="7157546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40"/>
              </a:lnSpc>
            </a:pPr>
            <a:r>
              <a:rPr lang="ru-RU" sz="1100" dirty="0"/>
              <a:t>Кратко описывается конкретные социальные проблемы, на решение которых направлен проект. Описывается круг заинтересованных сторон в решении проблемы. Приводится обоснование невозможности решения поставленной задачи без реализации мероприятия. Ценности, получаемые в результате реализации мероприятия. Описывается команда, которая будет решать данную проблему. (Если необходимо, можно сделать несколько слайдов)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7783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2029590" cy="45719"/>
          </a:xfrm>
          <a:prstGeom prst="rect">
            <a:avLst/>
          </a:prstGeom>
          <a:gradFill flip="none" rotWithShape="1">
            <a:gsLst>
              <a:gs pos="0">
                <a:srgbClr val="47D04D"/>
              </a:gs>
              <a:gs pos="100000">
                <a:srgbClr val="008C3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0069"/>
            <a:ext cx="9144000" cy="14634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80237" y="514862"/>
            <a:ext cx="3722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"/>
              </a:spcAft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Цель проекта</a:t>
            </a:r>
            <a:endParaRPr lang="ru-RU" sz="24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1213" y="1302104"/>
            <a:ext cx="199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u="sng" dirty="0" smtClean="0"/>
              <a:t>Задачи: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131213" y="2363869"/>
            <a:ext cx="1992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u="sng" dirty="0" smtClean="0"/>
              <a:t>Место реализации</a:t>
            </a:r>
          </a:p>
          <a:p>
            <a:pPr algn="r"/>
            <a:r>
              <a:rPr lang="ru-RU" sz="1200" b="1" u="sng" dirty="0" smtClean="0"/>
              <a:t>проекта: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131213" y="3583061"/>
            <a:ext cx="199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u="sng" dirty="0" smtClean="0"/>
              <a:t>Участники проекта:</a:t>
            </a:r>
            <a:endParaRPr lang="ru-RU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3262579" y="1302104"/>
            <a:ext cx="5398615" cy="11079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-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3262578" y="2438592"/>
            <a:ext cx="5398615" cy="11079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-</a:t>
            </a:r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3262577" y="3583061"/>
            <a:ext cx="5398615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-</a:t>
            </a:r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837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5011"/>
            <a:ext cx="9144000" cy="19495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6C6C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357673"/>
            <a:ext cx="3374048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Концепция </a:t>
            </a:r>
          </a:p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и альтернативы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проекта</a:t>
            </a:r>
            <a:endParaRPr lang="ru-RU" sz="20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9743" y="1295131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Краткое описание содержания проекта: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099334"/>
              </p:ext>
            </p:extLst>
          </p:nvPr>
        </p:nvGraphicFramePr>
        <p:xfrm>
          <a:off x="1094000" y="1555353"/>
          <a:ext cx="6974666" cy="2534144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1394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156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bg1"/>
                          </a:solidFill>
                        </a:rPr>
                        <a:t>Варианты реализации</a:t>
                      </a:r>
                      <a:endParaRPr lang="ru-RU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bg1"/>
                          </a:solidFill>
                        </a:rPr>
                        <a:t>Содержание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bg1"/>
                          </a:solidFill>
                        </a:rPr>
                        <a:t>Преимущества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bg1"/>
                          </a:solidFill>
                        </a:rPr>
                        <a:t>Недостатки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bg1"/>
                          </a:solidFill>
                        </a:rPr>
                        <a:t>Вывод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642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bg1"/>
                          </a:solidFill>
                        </a:rPr>
                        <a:t>Вариант 1</a:t>
                      </a:r>
                    </a:p>
                    <a:p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(выбранный)</a:t>
                      </a:r>
                      <a:endParaRPr lang="ru-RU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100000">
                          <a:srgbClr val="B6B6B6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439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Вариант 2</a:t>
                      </a:r>
                    </a:p>
                    <a:p>
                      <a:r>
                        <a:rPr lang="ru-RU" sz="1000" dirty="0" smtClean="0"/>
                        <a:t>(альтернативный)</a:t>
                      </a:r>
                      <a:endParaRPr lang="ru-RU" sz="10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907">
                <a:tc>
                  <a:txBody>
                    <a:bodyPr/>
                    <a:lstStyle/>
                    <a:p>
                      <a:r>
                        <a:rPr lang="ru-RU" sz="1000" smtClean="0"/>
                        <a:t>Вариант </a:t>
                      </a:r>
                      <a:r>
                        <a:rPr lang="en-US" sz="1000" smtClean="0"/>
                        <a:t>3</a:t>
                      </a:r>
                      <a:endParaRPr lang="ru-RU" sz="1000" smtClean="0"/>
                    </a:p>
                    <a:p>
                      <a:r>
                        <a:rPr lang="ru-RU" sz="1000" smtClean="0"/>
                        <a:t>(альтернативный)</a:t>
                      </a:r>
                      <a:endParaRPr lang="ru-RU" sz="10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4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5011"/>
            <a:ext cx="9144000" cy="19495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6C6C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357673"/>
            <a:ext cx="3374048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Концепция </a:t>
            </a:r>
          </a:p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и альтернативы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проекта</a:t>
            </a:r>
            <a:endParaRPr lang="ru-RU" sz="20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9743" y="992596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 smtClean="0">
                <a:solidFill>
                  <a:schemeClr val="tx2">
                    <a:lumMod val="25000"/>
                  </a:schemeClr>
                </a:solidFill>
              </a:rPr>
              <a:t>Устраняемые риски </a:t>
            </a:r>
            <a:r>
              <a:rPr lang="en-US" sz="1050" u="sng" dirty="0" smtClean="0">
                <a:solidFill>
                  <a:schemeClr val="tx2">
                    <a:lumMod val="25000"/>
                  </a:schemeClr>
                </a:solidFill>
              </a:rPr>
              <a:t>/ </a:t>
            </a:r>
            <a:r>
              <a:rPr lang="ru-RU" sz="1050" u="sng" dirty="0" smtClean="0">
                <a:solidFill>
                  <a:schemeClr val="tx2">
                    <a:lumMod val="25000"/>
                  </a:schemeClr>
                </a:solidFill>
              </a:rPr>
              <a:t>проблемы: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128363"/>
              </p:ext>
            </p:extLst>
          </p:nvPr>
        </p:nvGraphicFramePr>
        <p:xfrm>
          <a:off x="1094000" y="2539639"/>
          <a:ext cx="6977945" cy="1791903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1744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492">
                <a:tc rowSpan="2">
                  <a:txBody>
                    <a:bodyPr/>
                    <a:lstStyle/>
                    <a:p>
                      <a:pPr algn="l"/>
                      <a:r>
                        <a:rPr lang="ru-RU" sz="900" b="0" dirty="0" smtClean="0">
                          <a:solidFill>
                            <a:schemeClr val="bg1"/>
                          </a:solidFill>
                        </a:rPr>
                        <a:t>Наименование показателя</a:t>
                      </a:r>
                      <a:endParaRPr lang="ru-RU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bg1"/>
                          </a:solidFill>
                        </a:rPr>
                        <a:t>Значение показателя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3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62">
                <a:tc vMerge="1"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bg1"/>
                          </a:solidFill>
                        </a:rPr>
                        <a:t>Текущее значение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bg1"/>
                          </a:solidFill>
                        </a:rPr>
                        <a:t>Целевое состояние</a:t>
                      </a:r>
                      <a:r>
                        <a:rPr lang="ru-RU" sz="1050" b="1" dirty="0" smtClean="0">
                          <a:solidFill>
                            <a:srgbClr val="008C3B"/>
                          </a:solidFill>
                        </a:rPr>
                        <a:t>*</a:t>
                      </a:r>
                      <a:endParaRPr lang="ru-RU" sz="900" b="1" dirty="0" smtClean="0">
                        <a:solidFill>
                          <a:srgbClr val="008C3B"/>
                        </a:solidFill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bg1"/>
                          </a:solidFill>
                        </a:rPr>
                        <a:t>Отклонение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396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40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61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42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94000" y="1246512"/>
            <a:ext cx="6977945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-</a:t>
            </a:r>
          </a:p>
          <a:p>
            <a:r>
              <a:rPr lang="ru-RU" sz="1100" dirty="0" smtClean="0"/>
              <a:t>-</a:t>
            </a:r>
          </a:p>
          <a:p>
            <a:r>
              <a:rPr lang="ru-RU" sz="1100" dirty="0" smtClean="0"/>
              <a:t>-</a:t>
            </a:r>
          </a:p>
          <a:p>
            <a:r>
              <a:rPr lang="ru-RU" sz="1100" dirty="0" smtClean="0"/>
              <a:t>-</a:t>
            </a:r>
          </a:p>
          <a:p>
            <a:r>
              <a:rPr lang="ru-RU" sz="1100" dirty="0" smtClean="0"/>
              <a:t>-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1019743" y="2285723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 smtClean="0">
                <a:solidFill>
                  <a:schemeClr val="tx2">
                    <a:lumMod val="25000"/>
                  </a:schemeClr>
                </a:solidFill>
              </a:rPr>
              <a:t>Эффект проекта: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702" y="4539375"/>
            <a:ext cx="3380539" cy="8020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812829" y="4630021"/>
            <a:ext cx="131019" cy="1176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812829" y="4807726"/>
            <a:ext cx="133239" cy="1176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09217" y="4594609"/>
            <a:ext cx="12971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i="1" dirty="0" smtClean="0"/>
              <a:t>- Улучшение показателей</a:t>
            </a:r>
            <a:endParaRPr lang="ru-RU" sz="7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09217" y="4772705"/>
            <a:ext cx="12939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i="1" dirty="0" smtClean="0"/>
              <a:t>- Ухудшение показателей</a:t>
            </a:r>
            <a:endParaRPr lang="ru-RU" sz="7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95051" y="4546120"/>
            <a:ext cx="17604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i="1" dirty="0" smtClean="0">
                <a:solidFill>
                  <a:srgbClr val="008C3B"/>
                </a:solidFill>
              </a:rPr>
              <a:t>* </a:t>
            </a:r>
            <a:r>
              <a:rPr lang="ru-RU" sz="700" i="1" dirty="0"/>
              <a:t>Применяется цветовая индикация</a:t>
            </a:r>
          </a:p>
        </p:txBody>
      </p:sp>
    </p:spTree>
    <p:extLst>
      <p:ext uri="{BB962C8B-B14F-4D97-AF65-F5344CB8AC3E}">
        <p14:creationId xmlns:p14="http://schemas.microsoft.com/office/powerpoint/2010/main" val="24717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5025"/>
            <a:ext cx="9144000" cy="19547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008C3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620913"/>
            <a:ext cx="259091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Партнёры проекта</a:t>
            </a:r>
            <a:endParaRPr lang="ru-RU" sz="20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9743" y="1246140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Таблица партнёров </a:t>
            </a:r>
            <a:r>
              <a:rPr lang="ru-RU" sz="1050" u="sng" dirty="0" smtClean="0">
                <a:solidFill>
                  <a:schemeClr val="tx2">
                    <a:lumMod val="25000"/>
                  </a:schemeClr>
                </a:solidFill>
              </a:rPr>
              <a:t>проекта: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256352"/>
              </p:ext>
            </p:extLst>
          </p:nvPr>
        </p:nvGraphicFramePr>
        <p:xfrm>
          <a:off x="1094000" y="1561760"/>
          <a:ext cx="6965332" cy="1994940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3482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2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Партнёр 1</a:t>
                      </a:r>
                      <a:endParaRPr lang="ru-RU" sz="1000" b="0" dirty="0" smtClean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Вид поддержки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Партнёр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Вид поддержки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Партнёр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Вид поддержки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Партнёр 4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C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Вид поддержки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C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730" y="4558891"/>
            <a:ext cx="3380539" cy="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5025"/>
            <a:ext cx="9144000" cy="19547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008C3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362357"/>
            <a:ext cx="338602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Информационное</a:t>
            </a:r>
          </a:p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сопровождение 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9743" y="1881935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Таблица информационных партнёров проекта: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864747"/>
              </p:ext>
            </p:extLst>
          </p:nvPr>
        </p:nvGraphicFramePr>
        <p:xfrm>
          <a:off x="1094000" y="2197555"/>
          <a:ext cx="6946414" cy="1994940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3473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3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Канал информационного сопровождения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Форма ИС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Канал информационного сопровождения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Форма ИС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Канал информационного сопровождения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Форма ИС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Канал информационного сопровождения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C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Форма ИС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C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730" y="4558891"/>
            <a:ext cx="3380539" cy="802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9743" y="1217098"/>
            <a:ext cx="70206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Взамен этого текста укажите, как будет обеспечено освещение проекта в целом и его ключевых мероприятий в СМИ, </a:t>
            </a:r>
            <a:r>
              <a:rPr lang="ru-RU" sz="1050" dirty="0" err="1" smtClean="0"/>
              <a:t>соцсетях</a:t>
            </a:r>
            <a:r>
              <a:rPr lang="ru-RU" sz="10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99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1792"/>
            <a:ext cx="9144000" cy="27217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19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075AB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334852"/>
            <a:ext cx="338602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Прогнозируемый график </a:t>
            </a:r>
          </a:p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реализации 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4527" y="1187826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Таблица </a:t>
            </a:r>
            <a:r>
              <a:rPr lang="ru-RU" sz="1050" u="sng" dirty="0" smtClean="0">
                <a:solidFill>
                  <a:schemeClr val="tx2">
                    <a:lumMod val="25000"/>
                  </a:schemeClr>
                </a:solidFill>
              </a:rPr>
              <a:t>реализация проекта: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987852"/>
              </p:ext>
            </p:extLst>
          </p:nvPr>
        </p:nvGraphicFramePr>
        <p:xfrm>
          <a:off x="519381" y="1454074"/>
          <a:ext cx="8153167" cy="3006543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61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95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8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№ П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Решаемая задача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Мероприятие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Дата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начала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Дата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завершения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Ожидаемые итоги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bg1"/>
                          </a:solidFill>
                        </a:rPr>
                        <a:t>( с указанием количественных и качественных показателей)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DEDEDE">
                            <a:shade val="30000"/>
                            <a:satMod val="115000"/>
                          </a:srgbClr>
                        </a:gs>
                        <a:gs pos="100000">
                          <a:srgbClr val="9B9B9B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00.00.00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00.00.00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00.00.00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00.00.00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00.00.00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00.00.00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00.00.00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00.00.00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00.00.00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00.00.00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6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5946"/>
            <a:ext cx="9144000" cy="28975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19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075AB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590881"/>
            <a:ext cx="338602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Ресурсный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+mn-lt"/>
              </a:rPr>
              <a:t>план 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4527" y="1187826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 smtClean="0">
                <a:solidFill>
                  <a:schemeClr val="tx2">
                    <a:lumMod val="25000"/>
                  </a:schemeClr>
                </a:solidFill>
              </a:rPr>
              <a:t>Таблица используемых ресурсов: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04416"/>
              </p:ext>
            </p:extLst>
          </p:nvPr>
        </p:nvGraphicFramePr>
        <p:xfrm>
          <a:off x="519381" y="1454074"/>
          <a:ext cx="8141812" cy="3037023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61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2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5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8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№ П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Наименование статьи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Количественная оценка ресурсов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Вклад партнёров проекта, с указанием партнёров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bg1"/>
                          </a:solidFill>
                        </a:rPr>
                        <a:t>( если имеются)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DEDEDE">
                            <a:shade val="30000"/>
                            <a:satMod val="115000"/>
                          </a:srgbClr>
                        </a:gs>
                        <a:gs pos="100000">
                          <a:srgbClr val="DEDEDE">
                            <a:shade val="675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66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667</Words>
  <Application>Microsoft Office PowerPoint</Application>
  <PresentationFormat>Экран (16:9)</PresentationFormat>
  <Paragraphs>302</Paragraphs>
  <Slides>12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yana</dc:creator>
  <cp:lastModifiedBy>1</cp:lastModifiedBy>
  <cp:revision>35</cp:revision>
  <dcterms:modified xsi:type="dcterms:W3CDTF">2020-09-25T14:29:12Z</dcterms:modified>
</cp:coreProperties>
</file>