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55" r:id="rId2"/>
    <p:sldId id="266" r:id="rId3"/>
    <p:sldId id="323" r:id="rId4"/>
    <p:sldId id="389" r:id="rId5"/>
    <p:sldId id="322" r:id="rId6"/>
    <p:sldId id="321" r:id="rId7"/>
    <p:sldId id="319" r:id="rId8"/>
    <p:sldId id="326" r:id="rId9"/>
    <p:sldId id="324" r:id="rId10"/>
    <p:sldId id="328" r:id="rId11"/>
    <p:sldId id="333" r:id="rId12"/>
    <p:sldId id="330" r:id="rId13"/>
    <p:sldId id="329" r:id="rId14"/>
    <p:sldId id="332" r:id="rId15"/>
    <p:sldId id="387" r:id="rId16"/>
    <p:sldId id="351" r:id="rId17"/>
    <p:sldId id="344" r:id="rId18"/>
    <p:sldId id="382" r:id="rId19"/>
    <p:sldId id="343" r:id="rId20"/>
    <p:sldId id="381" r:id="rId21"/>
    <p:sldId id="358" r:id="rId22"/>
    <p:sldId id="279" r:id="rId23"/>
    <p:sldId id="294" r:id="rId24"/>
    <p:sldId id="296" r:id="rId25"/>
    <p:sldId id="298" r:id="rId26"/>
    <p:sldId id="300" r:id="rId27"/>
    <p:sldId id="305" r:id="rId28"/>
    <p:sldId id="383" r:id="rId29"/>
    <p:sldId id="384" r:id="rId30"/>
    <p:sldId id="390" r:id="rId31"/>
    <p:sldId id="385" r:id="rId32"/>
    <p:sldId id="312" r:id="rId33"/>
    <p:sldId id="31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BF8ECC-4382-430F-9569-5D0430EE192E}">
          <p14:sldIdLst>
            <p14:sldId id="355"/>
            <p14:sldId id="266"/>
            <p14:sldId id="323"/>
            <p14:sldId id="389"/>
            <p14:sldId id="322"/>
            <p14:sldId id="321"/>
            <p14:sldId id="319"/>
            <p14:sldId id="326"/>
            <p14:sldId id="324"/>
            <p14:sldId id="328"/>
            <p14:sldId id="333"/>
            <p14:sldId id="330"/>
            <p14:sldId id="329"/>
            <p14:sldId id="332"/>
            <p14:sldId id="387"/>
            <p14:sldId id="351"/>
            <p14:sldId id="344"/>
            <p14:sldId id="382"/>
            <p14:sldId id="343"/>
            <p14:sldId id="381"/>
            <p14:sldId id="358"/>
            <p14:sldId id="279"/>
          </p14:sldIdLst>
        </p14:section>
        <p14:section name="Раздел без заголовка" id="{8DCA7F3D-4016-4172-86DA-64301FE04CC1}">
          <p14:sldIdLst>
            <p14:sldId id="294"/>
            <p14:sldId id="296"/>
            <p14:sldId id="298"/>
            <p14:sldId id="300"/>
            <p14:sldId id="305"/>
            <p14:sldId id="383"/>
            <p14:sldId id="384"/>
            <p14:sldId id="390"/>
            <p14:sldId id="385"/>
            <p14:sldId id="312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BD293B"/>
    <a:srgbClr val="BC1A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5270" autoAdjust="0"/>
  </p:normalViewPr>
  <p:slideViewPr>
    <p:cSldViewPr>
      <p:cViewPr varScale="1">
        <p:scale>
          <a:sx n="63" d="100"/>
          <a:sy n="63" d="100"/>
        </p:scale>
        <p:origin x="141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3BF3B-4DE6-4F88-BC41-C8DEF4EECC9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B4969-18C7-431D-8088-19D7A2916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2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br>
              <a:rPr lang="ru-RU" sz="1200" b="0" dirty="0">
                <a:solidFill>
                  <a:srgbClr val="FFCC00"/>
                </a:solidFill>
              </a:rPr>
            </a:br>
            <a:r>
              <a:rPr lang="ru-RU" sz="1200" dirty="0"/>
              <a:t> Центр</a:t>
            </a:r>
            <a:r>
              <a:rPr lang="ru-RU" sz="1200" baseline="0" dirty="0"/>
              <a:t> социальной адаптации семей </a:t>
            </a:r>
            <a:r>
              <a:rPr lang="ru-RU" sz="1200" baseline="0"/>
              <a:t>«Сфера»</a:t>
            </a:r>
            <a:br>
              <a:rPr lang="ru-RU" sz="1200" b="0" dirty="0">
                <a:solidFill>
                  <a:srgbClr val="FFCC00"/>
                </a:solidFill>
              </a:rPr>
            </a:br>
            <a:br>
              <a:rPr lang="ru-RU" sz="1200" b="0" dirty="0">
                <a:solidFill>
                  <a:srgbClr val="FFCC00"/>
                </a:solidFill>
              </a:rPr>
            </a:br>
            <a:r>
              <a:rPr lang="ru-RU" sz="1100" b="0" dirty="0">
                <a:solidFill>
                  <a:srgbClr val="FFCC00"/>
                </a:solidFill>
              </a:rPr>
              <a:t>Руководитель: кандидат психологических наук</a:t>
            </a:r>
            <a:br>
              <a:rPr lang="ru-RU" sz="1100" b="0" dirty="0">
                <a:solidFill>
                  <a:srgbClr val="FFCC00"/>
                </a:solidFill>
              </a:rPr>
            </a:br>
            <a:r>
              <a:rPr lang="ru-RU" sz="1100" b="0" dirty="0">
                <a:solidFill>
                  <a:srgbClr val="FFCC00"/>
                </a:solidFill>
              </a:rPr>
              <a:t>Осипова В.В.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C91F4-52D4-4765-BDFE-C172FDFAE08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7B4969-18C7-431D-8088-19D7A291640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97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C2572-F12E-4A58-9C9C-E90C3A8F0DE0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08E21-E02F-4297-8055-0754119727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fera4you.ru/" TargetMode="External"/><Relationship Id="rId2" Type="http://schemas.openxmlformats.org/officeDocument/2006/relationships/hyperlink" Target="mailto:Sfera.v32@yandex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397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Российская Федерация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Брянская область</a:t>
            </a: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/>
              <a:t>Из опыта работы консультационной службы помощи родителям с детьми дошкольного и раннего возраста от 0 до 3 лет</a:t>
            </a:r>
          </a:p>
          <a:p>
            <a:pPr algn="ctr"/>
            <a:r>
              <a:rPr lang="ru-RU" sz="3600" b="1" dirty="0"/>
              <a:t> «Счастливая семья»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 flipV="1">
            <a:off x="0" y="-456674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1409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28" y="10325"/>
            <a:ext cx="2448272" cy="1506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67544" y="4941168"/>
            <a:ext cx="8424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АНО «Центр психологии и развития человека «Сфера»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Кандидат психологических наук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Осипова Виктория Валерьевна</a:t>
            </a:r>
          </a:p>
        </p:txBody>
      </p:sp>
      <p:pic>
        <p:nvPicPr>
          <p:cNvPr id="1029" name="Picture 5" descr="C:\Users\Виктория\Desktop\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2304256" cy="160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39073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Пользователь\Desktop\vk2vyh6AL8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668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rgbClr val="800000"/>
                </a:solidFill>
              </a:rPr>
              <a:t>Фокинский район, </a:t>
            </a:r>
            <a:r>
              <a:rPr lang="ru-RU" sz="3200" b="1" u="sng" dirty="0" err="1">
                <a:solidFill>
                  <a:srgbClr val="800000"/>
                </a:solidFill>
              </a:rPr>
              <a:t>пр-т</a:t>
            </a:r>
            <a:r>
              <a:rPr lang="ru-RU" sz="3200" b="1" u="sng" dirty="0">
                <a:solidFill>
                  <a:srgbClr val="800000"/>
                </a:solidFill>
              </a:rPr>
              <a:t> Московский 10/11</a:t>
            </a:r>
            <a:r>
              <a:rPr lang="ru-RU" sz="3200" b="1" dirty="0">
                <a:solidFill>
                  <a:srgbClr val="800000"/>
                </a:solidFill>
              </a:rPr>
              <a:t> </a:t>
            </a:r>
            <a:endParaRPr lang="ru-RU" sz="2800" b="1" dirty="0">
              <a:solidFill>
                <a:srgbClr val="80000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IMG-eeef36edb336351dc74ed508af9e236d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Пользователь\Desktop\uAoBwT2y6L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6400" y="0"/>
            <a:ext cx="4927600" cy="6858000"/>
          </a:xfrm>
          <a:prstGeom prst="rect">
            <a:avLst/>
          </a:prstGeom>
          <a:noFill/>
        </p:spPr>
      </p:pic>
      <p:pic>
        <p:nvPicPr>
          <p:cNvPr id="23555" name="Picture 3" descr="C:\Users\Пользователь\Desktop\HsywezntH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конференция\kabinetsfe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Мои документы\Фото\СФЕРА открытие 05.05.2017\фа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781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800000"/>
                </a:solidFill>
              </a:rPr>
              <a:t>Советский район, </a:t>
            </a:r>
            <a:r>
              <a:rPr lang="ru-RU" sz="3200" b="1" u="sng" dirty="0" err="1">
                <a:solidFill>
                  <a:srgbClr val="800000"/>
                </a:solidFill>
              </a:rPr>
              <a:t>пр-т</a:t>
            </a:r>
            <a:r>
              <a:rPr lang="ru-RU" sz="3200" b="1" u="sng" dirty="0">
                <a:solidFill>
                  <a:srgbClr val="800000"/>
                </a:solidFill>
              </a:rPr>
              <a:t> Ленина 63-а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xrTpkekaL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76256" cy="6902624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zHSoIckNYK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0"/>
            <a:ext cx="3995936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930CA2-A18C-4BE9-9380-06A44F47D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39" y="0"/>
            <a:ext cx="2343477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05723"/>
      </p:ext>
    </p:extLst>
  </p:cSld>
  <p:clrMapOvr>
    <a:masterClrMapping/>
  </p:clrMapOvr>
  <p:transition spd="slow"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e29mvcNH7T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784"/>
            <a:ext cx="9144000" cy="6887783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-29783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SWSrrETqeo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6240"/>
            <a:ext cx="9144000" cy="3881760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esktop\UTNyo9KsR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573016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D07D8-A193-4686-A8BB-2A0530C52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099" y="1816"/>
            <a:ext cx="2343477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7983"/>
      </p:ext>
    </p:extLst>
  </p:cSld>
  <p:clrMapOvr>
    <a:masterClrMapping/>
  </p:clrMapOvr>
  <p:transition spd="slow">
    <p:wheel spokes="8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-p-XN0Pimp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Мои документы\Фото\СФЕРА открытие 05.05.2017\фаса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658" y="0"/>
            <a:ext cx="2293342" cy="1290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  <a:alpha val="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104046-48A2-49FE-8B3D-FF0E5E0D2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-2912"/>
            <a:ext cx="2343477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88736"/>
      </p:ext>
    </p:extLst>
  </p:cSld>
  <p:clrMapOvr>
    <a:masterClrMapping/>
  </p:clrMapOvr>
  <p:transition spd="slow">
    <p:wheel spokes="8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6372200" cy="12680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lvl="0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АУДИОТЕРАПИЯ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НЕЙРОМОДУЛЯЦИИ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МЕТОДИКИ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МАНУАЛЬНЫЕ МЕТОДИКИ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ТЕРАПИЯ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ЛОГОПЕДИЧЕСКАЯ КОРРЕКЦИЯ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КОРЕКЦИЯ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И РАЗВИТИЕ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Досуговая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деятельность, творческие студии</a:t>
            </a:r>
          </a:p>
          <a:p>
            <a:pPr lvl="0">
              <a:spcAft>
                <a:spcPts val="1200"/>
              </a:spcAft>
              <a:buFont typeface="Wingdings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Инклюзивная секция смешанных единоборств «Я могу»</a:t>
            </a: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Ø"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Направления нашей работы</a:t>
            </a:r>
          </a:p>
          <a:p>
            <a:pPr algn="ctr"/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5" descr="C:\Users\Пользователь\Desktop\YqXSVbQqp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509120"/>
            <a:ext cx="2123728" cy="2348880"/>
          </a:xfrm>
          <a:prstGeom prst="rect">
            <a:avLst/>
          </a:prstGeom>
          <a:noFill/>
        </p:spPr>
      </p:pic>
      <p:pic>
        <p:nvPicPr>
          <p:cNvPr id="8" name="Picture 3" descr="C:\Users\Пользователь\Desktop\IMG_003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852936"/>
            <a:ext cx="3131840" cy="1728192"/>
          </a:xfrm>
          <a:prstGeom prst="rect">
            <a:avLst/>
          </a:prstGeom>
          <a:noFill/>
        </p:spPr>
      </p:pic>
      <p:pic>
        <p:nvPicPr>
          <p:cNvPr id="9" name="Picture 3" descr="C:\Users\Пользователь\Desktop\конференция\eKKkuspYAx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8360" y="836712"/>
            <a:ext cx="2855640" cy="2376264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4040832"/>
      </p:ext>
    </p:extLst>
  </p:cSld>
  <p:clrMapOvr>
    <a:masterClrMapping/>
  </p:clrMapOvr>
  <p:transition spd="slow"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kFaihY8ucw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060848"/>
            <a:ext cx="84604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/>
              <a:t>СЕМИНАРЫ,ТРЕНИНГИ,</a:t>
            </a:r>
          </a:p>
          <a:p>
            <a:pPr algn="ctr"/>
            <a:r>
              <a:rPr lang="ru-RU" sz="6000" b="1" dirty="0"/>
              <a:t>МАСТЕР-КЛАССЫ, ВЕБИНАРЫ, КЛУБЫ ДЛЯ РОДИТЕЛЕЙ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Пользователь\Desktop\osC83c7KN1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Пользователь\Desktop\dQnPitq_yY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Пользователь\Desktop\k4CTHu4Yqh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713984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      С 2017г. В «Сфере» работал </a:t>
            </a:r>
          </a:p>
          <a:p>
            <a:pPr algn="ctr"/>
            <a:r>
              <a:rPr lang="ru-RU" sz="2800" b="1" u="sng" dirty="0">
                <a:solidFill>
                  <a:srgbClr val="C00000"/>
                </a:solidFill>
              </a:rPr>
              <a:t>благотворительный родительский клуб </a:t>
            </a:r>
          </a:p>
          <a:p>
            <a:pPr algn="ctr"/>
            <a:r>
              <a:rPr lang="ru-RU" sz="2800" b="1" u="sng" dirty="0">
                <a:solidFill>
                  <a:srgbClr val="C00000"/>
                </a:solidFill>
              </a:rPr>
              <a:t>«Успешный родитель» </a:t>
            </a:r>
          </a:p>
          <a:p>
            <a:r>
              <a:rPr lang="ru-RU" sz="2400" dirty="0"/>
              <a:t>Встречи, консультации, семинары, «часы общения», психотерапевтические тренинги.</a:t>
            </a:r>
          </a:p>
          <a:p>
            <a:pPr algn="ctr"/>
            <a:r>
              <a:rPr lang="ru-RU" sz="2400" dirty="0"/>
              <a:t>Для повышения родительской и профессиональной компетентности в СФЕРЕ за несколько лет </a:t>
            </a:r>
            <a:r>
              <a:rPr lang="ru-RU" sz="2400" b="1" u="sng" dirty="0">
                <a:solidFill>
                  <a:srgbClr val="C00000"/>
                </a:solidFill>
              </a:rPr>
              <a:t>благотворительно организовано и  проведено более 100 обучающих семинаров, тренингов, лекций.  </a:t>
            </a:r>
          </a:p>
        </p:txBody>
      </p:sp>
      <p:pic>
        <p:nvPicPr>
          <p:cNvPr id="6" name="Picture 8" descr="http://sfera4you.ru/images/belg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4714" y="3143248"/>
            <a:ext cx="2880320" cy="1734296"/>
          </a:xfrm>
          <a:prstGeom prst="rect">
            <a:avLst/>
          </a:prstGeom>
          <a:noFill/>
        </p:spPr>
      </p:pic>
      <p:pic>
        <p:nvPicPr>
          <p:cNvPr id="7" name="Picture 2" descr="http://sfera4you.ru/images/belg_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57748"/>
            <a:ext cx="2771800" cy="2000252"/>
          </a:xfrm>
          <a:prstGeom prst="rect">
            <a:avLst/>
          </a:prstGeom>
          <a:noFill/>
        </p:spPr>
      </p:pic>
      <p:pic>
        <p:nvPicPr>
          <p:cNvPr id="8" name="Picture 12" descr="http://sfera4you.ru/images/12061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3248"/>
            <a:ext cx="2699792" cy="1714500"/>
          </a:xfrm>
          <a:prstGeom prst="rect">
            <a:avLst/>
          </a:prstGeom>
          <a:noFill/>
        </p:spPr>
      </p:pic>
      <p:pic>
        <p:nvPicPr>
          <p:cNvPr id="9" name="Picture 20" descr="http://sfera4you.ru/images/IMG_2191-07-07-18-05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869160"/>
            <a:ext cx="2300250" cy="1988840"/>
          </a:xfrm>
          <a:prstGeom prst="rect">
            <a:avLst/>
          </a:prstGeom>
          <a:noFill/>
        </p:spPr>
      </p:pic>
      <p:pic>
        <p:nvPicPr>
          <p:cNvPr id="10" name="Picture 24" descr="http://sfera4you.ru/images/20180725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50" y="4437112"/>
            <a:ext cx="2357450" cy="2420888"/>
          </a:xfrm>
          <a:prstGeom prst="rect">
            <a:avLst/>
          </a:prstGeom>
          <a:noFill/>
        </p:spPr>
      </p:pic>
      <p:pic>
        <p:nvPicPr>
          <p:cNvPr id="11" name="Picture 18" descr="http://sfera4you.ru/images/210618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50" y="4877545"/>
            <a:ext cx="1714500" cy="1980456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475656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2" name="Picture 14" descr="http://sfera4you.ru/images/21061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3143248"/>
            <a:ext cx="3635896" cy="22322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8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Групповые </a:t>
            </a:r>
            <a:r>
              <a:rPr lang="ru-RU" b="1" u="sng" dirty="0" err="1"/>
              <a:t>мультимедиаконсультации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err="1"/>
              <a:t>Мультимедиаконсультационные</a:t>
            </a:r>
            <a:r>
              <a:rPr lang="ru-RU" dirty="0"/>
              <a:t> материалы по темам: «Страхи –</a:t>
            </a:r>
            <a:r>
              <a:rPr lang="ru-RU" dirty="0" err="1"/>
              <a:t>Антистресс</a:t>
            </a:r>
            <a:r>
              <a:rPr lang="ru-RU" dirty="0"/>
              <a:t>. Как преодолеть свой страх»; «Как правильно выбрать профессию», «Профориентация»; «Философские притчи»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0B95B2-D117-42D7-B072-829559EDF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3" y="-23232"/>
            <a:ext cx="2232248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13348"/>
      </p:ext>
    </p:extLst>
  </p:cSld>
  <p:clrMapOvr>
    <a:masterClrMapping/>
  </p:clrMapOvr>
  <p:transition spd="slow">
    <p:wheel spokes="8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u="sng" dirty="0"/>
              <a:t>Печатные издания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/>
              <a:t>Выпуск книги – </a:t>
            </a:r>
            <a:r>
              <a:rPr lang="ru-RU" sz="2800" b="1" dirty="0"/>
              <a:t>Путеводитель для родителей «Счастливая семья». </a:t>
            </a:r>
            <a:r>
              <a:rPr lang="ru-RU" sz="2800" dirty="0"/>
              <a:t>Это практическое пособие, помогает  родителю самостоятельно определить уровень общего развития ребенка  с первых дней жизни и  до школьного возраста, позволяет увидеть слабые и сильные стороны его развития, понять скрытые  проблемы, дает практические советы и рекомендации</a:t>
            </a:r>
          </a:p>
          <a:p>
            <a:pPr marL="0" indent="0" algn="just">
              <a:buNone/>
            </a:pPr>
            <a:r>
              <a:rPr lang="ru-RU" sz="2800" b="1" dirty="0"/>
              <a:t>Навигатор для родителей </a:t>
            </a:r>
            <a:r>
              <a:rPr lang="ru-RU" sz="2800" dirty="0"/>
              <a:t>по психолого-педагогическим методикам и практикам. Навигатор социально-психолого-педагогических услуг  развития и коррекции детей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4E9352-F03C-4FBC-99A7-0D4041B6E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-25008"/>
            <a:ext cx="1800199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47766"/>
      </p:ext>
    </p:extLst>
  </p:cSld>
  <p:clrMapOvr>
    <a:masterClrMapping/>
  </p:clrMapOvr>
  <p:transition spd="slow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6996" y="1268760"/>
            <a:ext cx="842949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</a:rPr>
              <a:t> 5 филиалов </a:t>
            </a:r>
          </a:p>
          <a:p>
            <a:pPr algn="ctr"/>
            <a:r>
              <a:rPr lang="ru-RU" sz="6000" dirty="0">
                <a:solidFill>
                  <a:srgbClr val="FF0000"/>
                </a:solidFill>
              </a:rPr>
              <a:t>центра «СФЕРА», оборудованных зонами ожидания и игровой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8AE70B-B3E7-4298-90CB-89167109E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2120" cy="3429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F49999-5AE4-4AD2-BCA3-D610FF658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0"/>
            <a:ext cx="3491881" cy="3440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409275-F2B9-4D18-BCDC-8DF282F23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3642"/>
            <a:ext cx="5652120" cy="34243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EE6F37-2730-4158-8B98-48A63074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19" y="3424358"/>
            <a:ext cx="3491881" cy="34336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71F85B-4C29-4AEC-B182-FED536D12A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728192" cy="219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9641"/>
      </p:ext>
    </p:extLst>
  </p:cSld>
  <p:clrMapOvr>
    <a:masterClrMapping/>
  </p:clrMapOvr>
  <p:transition spd="slow">
    <p:wheel spokes="8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u="sng" dirty="0"/>
              <a:t>Телевизионный консультационный клуб для родителей</a:t>
            </a:r>
            <a:br>
              <a:rPr lang="ru-RU" sz="3600" b="1" u="sng" dirty="0"/>
            </a:br>
            <a:r>
              <a:rPr lang="ru-RU" sz="3600" b="1" u="sng" dirty="0"/>
              <a:t> «Счастливая семья»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Серия телевизионных передач с открытыми консультациями  «Телевизионный консультационный клуб для родителей «Счастливая семья» :1 передача – Ранний возраст. Дети от 0 до 3 лет; 2 передача- Дети дошкольного возраста (от 3 до 6-7 лет); 3 передача – Дети школьного возраста; 4 передача  - Дети с ОВЗ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106EC5-138B-4118-90E5-2F8CB3862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-3800"/>
            <a:ext cx="1814487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82178"/>
      </p:ext>
    </p:extLst>
  </p:cSld>
  <p:clrMapOvr>
    <a:masterClrMapping/>
  </p:clrMapOvr>
  <p:transition spd="slow">
    <p:wheel spokes="8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Пользователь\Desktop\IMG-bacc1022102dcf64773565d6b093c5a4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0"/>
            <a:ext cx="3168351" cy="24208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916832"/>
            <a:ext cx="91440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u="sng" dirty="0">
              <a:solidFill>
                <a:srgbClr val="0070C0"/>
              </a:solidFill>
            </a:endParaRPr>
          </a:p>
          <a:p>
            <a:pPr algn="ctr"/>
            <a:r>
              <a:rPr lang="ru-RU" sz="2800" b="1" u="sng" dirty="0">
                <a:solidFill>
                  <a:srgbClr val="0070C0"/>
                </a:solidFill>
              </a:rPr>
              <a:t>Любой ребенок при правильном подходе может развиваться и реализовывать свои потенциальные возможности. </a:t>
            </a:r>
          </a:p>
          <a:p>
            <a:pPr algn="ctr"/>
            <a:r>
              <a:rPr lang="ru-RU" sz="2800" b="1" u="sng" dirty="0">
                <a:solidFill>
                  <a:srgbClr val="0070C0"/>
                </a:solidFill>
              </a:rPr>
              <a:t>Необходима опора на сильные стороны ребенка и уважение к его личности</a:t>
            </a:r>
          </a:p>
          <a:p>
            <a:pPr algn="ctr"/>
            <a:endParaRPr lang="ru-RU" sz="24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Пользователь\Desktop\конференция\tQ4m8SNfx8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0196" y="4005064"/>
            <a:ext cx="2453804" cy="2852936"/>
          </a:xfrm>
          <a:prstGeom prst="rect">
            <a:avLst/>
          </a:prstGeom>
          <a:noFill/>
        </p:spPr>
      </p:pic>
      <p:pic>
        <p:nvPicPr>
          <p:cNvPr id="23555" name="Picture 3" descr="C:\Users\Пользователь\Desktop\конференция\4o9RBzFBHq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64"/>
            <a:ext cx="2051720" cy="2852936"/>
          </a:xfrm>
          <a:prstGeom prst="rect">
            <a:avLst/>
          </a:prstGeom>
          <a:noFill/>
        </p:spPr>
      </p:pic>
      <p:pic>
        <p:nvPicPr>
          <p:cNvPr id="23557" name="Picture 5" descr="C:\Users\Пользователь\Desktop\20190201_143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4581128"/>
            <a:ext cx="5184576" cy="2276872"/>
          </a:xfrm>
          <a:prstGeom prst="rect">
            <a:avLst/>
          </a:prstGeom>
          <a:noFill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r>
              <a:rPr lang="ru-RU" sz="3000" b="1" u="sng" dirty="0">
                <a:solidFill>
                  <a:srgbClr val="C00000"/>
                </a:solidFill>
              </a:rPr>
              <a:t>Мы находимся</a:t>
            </a:r>
            <a:r>
              <a:rPr lang="ru-RU" sz="3000" b="1" dirty="0">
                <a:solidFill>
                  <a:srgbClr val="C00000"/>
                </a:solidFill>
              </a:rPr>
              <a:t>:</a:t>
            </a:r>
          </a:p>
          <a:p>
            <a:pPr fontAlgn="base">
              <a:buNone/>
            </a:pPr>
            <a:r>
              <a:rPr lang="ru-RU" sz="2400" b="1" dirty="0"/>
              <a:t>Россия, 241000 Брянская обл., г. Брянск, пр-т Ленина 63-А</a:t>
            </a:r>
            <a:endParaRPr lang="en-US" sz="2400" dirty="0"/>
          </a:p>
          <a:p>
            <a:pPr eaLnBrk="0" fontAlgn="base" hangingPunct="0">
              <a:buNone/>
            </a:pPr>
            <a:r>
              <a:rPr lang="en-US" sz="2400" b="1" u="sng" dirty="0"/>
              <a:t>E</a:t>
            </a:r>
            <a:r>
              <a:rPr lang="ru-RU" sz="2400" b="1" u="sng" dirty="0"/>
              <a:t>-</a:t>
            </a:r>
            <a:r>
              <a:rPr lang="en-US" sz="2400" b="1" u="sng" dirty="0"/>
              <a:t>Mail</a:t>
            </a:r>
            <a:r>
              <a:rPr lang="ru-RU" sz="2400" b="1" dirty="0"/>
              <a:t>: </a:t>
            </a:r>
            <a:r>
              <a:rPr lang="en-US" sz="2400" b="1" dirty="0" err="1">
                <a:hlinkClick r:id="rId2"/>
              </a:rPr>
              <a:t>Sfera</a:t>
            </a:r>
            <a:r>
              <a:rPr lang="ru-RU" sz="2400" b="1" dirty="0">
                <a:hlinkClick r:id="rId2"/>
              </a:rPr>
              <a:t>.</a:t>
            </a:r>
            <a:r>
              <a:rPr lang="en-US" sz="2400" b="1" dirty="0">
                <a:hlinkClick r:id="rId2"/>
              </a:rPr>
              <a:t>v</a:t>
            </a:r>
            <a:r>
              <a:rPr lang="ru-RU" sz="2400" b="1" dirty="0">
                <a:hlinkClick r:id="rId2"/>
              </a:rPr>
              <a:t>32@</a:t>
            </a:r>
            <a:r>
              <a:rPr lang="en-US" sz="2400" b="1" dirty="0" err="1">
                <a:hlinkClick r:id="rId2"/>
              </a:rPr>
              <a:t>yandex</a:t>
            </a:r>
            <a:r>
              <a:rPr lang="ru-RU" sz="2400" b="1" dirty="0">
                <a:hlinkClick r:id="rId2"/>
              </a:rPr>
              <a:t>.</a:t>
            </a:r>
            <a:r>
              <a:rPr lang="en-US" sz="2400" b="1" dirty="0" err="1">
                <a:hlinkClick r:id="rId2"/>
              </a:rPr>
              <a:t>ru</a:t>
            </a:r>
            <a:endParaRPr lang="en-US" sz="2400" b="1" dirty="0"/>
          </a:p>
          <a:p>
            <a:pPr algn="ctr" eaLnBrk="0" fontAlgn="base" hangingPunct="0">
              <a:buNone/>
            </a:pPr>
            <a:r>
              <a:rPr lang="ru-RU" sz="3000" b="1" u="sng" dirty="0">
                <a:solidFill>
                  <a:srgbClr val="C00000"/>
                </a:solidFill>
              </a:rPr>
              <a:t>Наш официальный сайт:</a:t>
            </a:r>
          </a:p>
          <a:p>
            <a:pPr eaLnBrk="0" fontAlgn="base" hangingPunct="0">
              <a:buNone/>
            </a:pPr>
            <a:endParaRPr lang="ru-RU" sz="2400" b="1" u="sng" dirty="0"/>
          </a:p>
          <a:p>
            <a:pPr eaLnBrk="0" fontAlgn="base" hangingPunct="0">
              <a:buNone/>
            </a:pPr>
            <a:r>
              <a:rPr lang="ru-RU" sz="2400" b="1" u="sng" dirty="0"/>
              <a:t>Сайт</a:t>
            </a:r>
            <a:r>
              <a:rPr lang="ru-RU" sz="2400" b="1" dirty="0"/>
              <a:t>: </a:t>
            </a:r>
            <a:r>
              <a:rPr lang="en-US" sz="2400" b="1" dirty="0" err="1">
                <a:hlinkClick r:id="rId3"/>
              </a:rPr>
              <a:t>sfera</a:t>
            </a:r>
            <a:r>
              <a:rPr lang="ru-RU" sz="2400" b="1" dirty="0">
                <a:hlinkClick r:id="rId3"/>
              </a:rPr>
              <a:t>4</a:t>
            </a:r>
            <a:r>
              <a:rPr lang="en-US" sz="2400" b="1" dirty="0">
                <a:hlinkClick r:id="rId3"/>
              </a:rPr>
              <a:t>you</a:t>
            </a:r>
            <a:r>
              <a:rPr lang="ru-RU" sz="2400" b="1" dirty="0">
                <a:hlinkClick r:id="rId3"/>
              </a:rPr>
              <a:t>.</a:t>
            </a:r>
            <a:r>
              <a:rPr lang="en-US" sz="2400" b="1" dirty="0" err="1">
                <a:hlinkClick r:id="rId3"/>
              </a:rPr>
              <a:t>ru</a:t>
            </a:r>
            <a:endParaRPr lang="ru-RU" sz="2400" b="1" dirty="0"/>
          </a:p>
          <a:p>
            <a:pPr eaLnBrk="0" fontAlgn="base" hangingPunct="0">
              <a:buNone/>
            </a:pPr>
            <a:endParaRPr lang="ru-RU" sz="2400" b="1" u="sng" dirty="0">
              <a:solidFill>
                <a:srgbClr val="C00000"/>
              </a:solidFill>
            </a:endParaRPr>
          </a:p>
          <a:p>
            <a:pPr algn="ctr" eaLnBrk="0" fontAlgn="base" hangingPunct="0">
              <a:buNone/>
            </a:pPr>
            <a:r>
              <a:rPr lang="ru-RU" sz="3000" b="1" u="sng" dirty="0">
                <a:solidFill>
                  <a:srgbClr val="C00000"/>
                </a:solidFill>
              </a:rPr>
              <a:t>Наши профили в социальных сетях</a:t>
            </a:r>
            <a:r>
              <a:rPr lang="en-US" sz="3000" b="1" u="sng" dirty="0">
                <a:solidFill>
                  <a:srgbClr val="C00000"/>
                </a:solidFill>
              </a:rPr>
              <a:t>:</a:t>
            </a:r>
            <a:endParaRPr lang="ru-RU" sz="3000" b="1" u="sng" dirty="0">
              <a:solidFill>
                <a:srgbClr val="C00000"/>
              </a:solidFill>
            </a:endParaRPr>
          </a:p>
          <a:p>
            <a:pPr eaLnBrk="0" fontAlgn="base" hangingPunct="0">
              <a:buNone/>
            </a:pPr>
            <a:r>
              <a:rPr lang="en-US" sz="2400" b="1" u="sng" dirty="0"/>
              <a:t>Instagram</a:t>
            </a:r>
            <a:r>
              <a:rPr lang="en-US" sz="2400" b="1" dirty="0"/>
              <a:t>: @</a:t>
            </a:r>
            <a:r>
              <a:rPr lang="en-US" sz="2400" b="1" dirty="0" err="1"/>
              <a:t>sfera_foryou</a:t>
            </a:r>
            <a:endParaRPr lang="en-US" sz="2400" b="1" dirty="0"/>
          </a:p>
          <a:p>
            <a:pPr eaLnBrk="0" fontAlgn="base" hangingPunct="0">
              <a:buNone/>
            </a:pPr>
            <a:r>
              <a:rPr lang="en-US" sz="2400" b="1" u="sng" dirty="0" err="1"/>
              <a:t>Vkontakte</a:t>
            </a:r>
            <a:r>
              <a:rPr lang="ru-RU" sz="2400" b="1" dirty="0"/>
              <a:t>: </a:t>
            </a:r>
            <a:r>
              <a:rPr lang="en-US" sz="2400" b="1" dirty="0"/>
              <a:t>@centersfera4you</a:t>
            </a:r>
          </a:p>
          <a:p>
            <a:pPr eaLnBrk="0" fontAlgn="base" hangingPunct="0">
              <a:buNone/>
            </a:pPr>
            <a:r>
              <a:rPr lang="en-US" sz="2400" b="1" u="sng" dirty="0"/>
              <a:t>Facebook</a:t>
            </a:r>
            <a:r>
              <a:rPr lang="en-US" sz="2400" b="1" dirty="0"/>
              <a:t>: @sfera4you</a:t>
            </a:r>
            <a:endParaRPr lang="ru-RU" sz="2400" b="1" dirty="0"/>
          </a:p>
          <a:p>
            <a:pPr algn="ctr" eaLnBrk="0" fontAlgn="base" hangingPunct="0">
              <a:buNone/>
            </a:pPr>
            <a:r>
              <a:rPr lang="ru-RU" sz="3000" b="1" u="sng" dirty="0">
                <a:solidFill>
                  <a:srgbClr val="C00000"/>
                </a:solidFill>
              </a:rPr>
              <a:t>Председатель правления</a:t>
            </a:r>
            <a:r>
              <a:rPr lang="ru-RU" sz="3000" b="1" dirty="0">
                <a:solidFill>
                  <a:srgbClr val="C00000"/>
                </a:solidFill>
              </a:rPr>
              <a:t> </a:t>
            </a:r>
          </a:p>
          <a:p>
            <a:pPr algn="just" eaLnBrk="0" fontAlgn="base" hangingPunct="0">
              <a:buNone/>
            </a:pPr>
            <a:r>
              <a:rPr lang="ru-RU" sz="2400" b="1" u="sng" dirty="0"/>
              <a:t>Осипова Виктория Валерьевна</a:t>
            </a:r>
            <a:endParaRPr lang="en-US" sz="2400" b="1" u="sng" dirty="0"/>
          </a:p>
          <a:p>
            <a:pPr algn="just" eaLnBrk="0" fontAlgn="base" hangingPunct="0">
              <a:buNone/>
            </a:pPr>
            <a:r>
              <a:rPr lang="ru-RU" sz="2400" b="1" u="sng" dirty="0"/>
              <a:t>Тел</a:t>
            </a:r>
            <a:r>
              <a:rPr lang="ru-RU" sz="2400" b="1" dirty="0"/>
              <a:t>. +79003630036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403648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88840"/>
            <a:ext cx="1257300" cy="12573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93E9ED-6049-47DF-AE73-EE236B947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09879" cy="3429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72C2C30-C899-4515-8504-757A81E24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8" y="-1"/>
            <a:ext cx="4834123" cy="3429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FCFEADB-B6A5-4E95-9C7A-374ADDD91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" y="3429000"/>
            <a:ext cx="4308207" cy="34290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25E87C-65F9-42D2-B2B4-849FED2CEE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878" y="3428999"/>
            <a:ext cx="4834123" cy="342900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97F226-2ECA-422C-B940-3DE3D1914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64" y="-2"/>
            <a:ext cx="2051720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48583"/>
      </p:ext>
    </p:extLst>
  </p:cSld>
  <p:clrMapOvr>
    <a:masterClrMapping/>
  </p:clrMapOvr>
  <p:transition spd="slow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H7meFBECKT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116632"/>
            <a:ext cx="77048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 err="1">
                <a:solidFill>
                  <a:srgbClr val="800000"/>
                </a:solidFill>
              </a:rPr>
              <a:t>Бежицкий</a:t>
            </a:r>
            <a:r>
              <a:rPr lang="ru-RU" sz="3200" b="1" u="sng" dirty="0">
                <a:solidFill>
                  <a:srgbClr val="800000"/>
                </a:solidFill>
              </a:rPr>
              <a:t> район, ул.Медведева 65/2</a:t>
            </a:r>
          </a:p>
          <a:p>
            <a:pPr algn="ctr"/>
            <a:r>
              <a:rPr lang="ru-RU" dirty="0"/>
              <a:t>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Пользователь\Desktop\конференция\nNA4njri4I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pic>
        <p:nvPicPr>
          <p:cNvPr id="16391" name="Picture 7" descr="C:\Users\Пользователь\Desktop\конференция\tQ4m8SNfx8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6858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4D548-2034-4014-9A48-5172B78CC9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-32503"/>
            <a:ext cx="1911429" cy="2381384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Пользователь\Desktop\HUhAOgjH1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1078" y="0"/>
            <a:ext cx="5832922" cy="6858000"/>
          </a:xfrm>
          <a:prstGeom prst="rect">
            <a:avLst/>
          </a:prstGeom>
          <a:noFill/>
        </p:spPr>
      </p:pic>
      <p:pic>
        <p:nvPicPr>
          <p:cNvPr id="18435" name="Picture 3" descr="C:\Users\Пользователь\Desktop\oP6DdP7ZDk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"/>
            <a:ext cx="4572000" cy="6858001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0"/>
            <a:ext cx="7056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solidFill>
                  <a:srgbClr val="800000"/>
                </a:solidFill>
              </a:rPr>
              <a:t>Володарский Район, ул.Одесская 7</a:t>
            </a:r>
          </a:p>
          <a:p>
            <a:pPr algn="ctr"/>
            <a:r>
              <a:rPr lang="ru-RU" dirty="0"/>
              <a:t> </a:t>
            </a:r>
          </a:p>
        </p:txBody>
      </p:sp>
      <p:pic>
        <p:nvPicPr>
          <p:cNvPr id="19458" name="Picture 2" descr="C:\Users\Пользователь\Desktop\p8oKPb87G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C:\Users\Пользователь\Desktop\ImJfqKhyUJ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</p:spPr>
      </p:pic>
      <p:pic>
        <p:nvPicPr>
          <p:cNvPr id="7" name="Picture 2" descr="C:\Users\Пользователь\Desktop\IMG-f3ac165e0fd272dec2208e3b836ddff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572000" cy="6858000"/>
          </a:xfrm>
          <a:prstGeom prst="rect">
            <a:avLst/>
          </a:prstGeom>
          <a:noFill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840" y="16379"/>
            <a:ext cx="1619672" cy="980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reflection blurRad="6350" stA="50000" endA="300" endPos="55000" dir="5400000" sy="-100000" algn="bl" rotWithShape="0"/>
          </a:effectLst>
        </p:spPr>
      </p:pic>
    </p:spTree>
  </p:cSld>
  <p:clrMapOvr>
    <a:masterClrMapping/>
  </p:clrMapOvr>
  <p:transition spd="slow">
    <p:wheel spokes="8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462</Words>
  <Application>Microsoft Office PowerPoint</Application>
  <PresentationFormat>Экран (4:3)</PresentationFormat>
  <Paragraphs>85</Paragraphs>
  <Slides>33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Групповые мультимедиаконсультации</vt:lpstr>
      <vt:lpstr>Печатные издания</vt:lpstr>
      <vt:lpstr>Презентация PowerPoint</vt:lpstr>
      <vt:lpstr>Телевизионный консультационный клуб для родителей  «Счастливая семья»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maestro-kuzya@outlook.com</cp:lastModifiedBy>
  <cp:revision>176</cp:revision>
  <dcterms:created xsi:type="dcterms:W3CDTF">2019-04-20T16:14:41Z</dcterms:created>
  <dcterms:modified xsi:type="dcterms:W3CDTF">2020-11-24T12:28:08Z</dcterms:modified>
</cp:coreProperties>
</file>