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1" r:id="rId2"/>
    <p:sldId id="418" r:id="rId3"/>
    <p:sldId id="389" r:id="rId4"/>
    <p:sldId id="417" r:id="rId5"/>
    <p:sldId id="413" r:id="rId6"/>
    <p:sldId id="415" r:id="rId7"/>
    <p:sldId id="422" r:id="rId8"/>
    <p:sldId id="42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3EB1BE"/>
    <a:srgbClr val="2477BA"/>
    <a:srgbClr val="1B598D"/>
    <a:srgbClr val="9FD7DE"/>
    <a:srgbClr val="47D1C4"/>
    <a:srgbClr val="4DD2C0"/>
    <a:srgbClr val="68C4E8"/>
    <a:srgbClr val="3B92D9"/>
    <a:srgbClr val="0DC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5000" autoAdjust="0"/>
  </p:normalViewPr>
  <p:slideViewPr>
    <p:cSldViewPr snapToGrid="0">
      <p:cViewPr varScale="1">
        <p:scale>
          <a:sx n="110" d="100"/>
          <a:sy n="110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BE5C5-89CC-4E9C-A4E5-56BAB2B751C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69F8-50B2-45E1-B027-1AAC731C7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0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1170-7BC4-42DA-8521-F9B1869BBB20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5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1170-7BC4-42DA-8521-F9B1869BBB2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51170-7BC4-42DA-8521-F9B1869BBB2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3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869F8-50B2-45E1-B027-1AAC731C7A3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0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7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21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5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72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1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73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4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5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5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5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AB692-90DC-4928-BF38-257163A28B8E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7FF01-2D07-4F5E-9387-962BD2169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1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hyperlink" Target="https://t.me/+gJ-Peztq-4EwY2Ni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37695" y="387475"/>
            <a:ext cx="11675416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ВСЕРОССИЙСКАЯ ОЛИМПИАДА </a:t>
            </a:r>
          </a:p>
          <a:p>
            <a:pPr>
              <a:lnSpc>
                <a:spcPct val="85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ИСКУССТВЕННОМУ ИНТЕЛЛЕКТУ ДЛЯ ШКОЛЬНИКОВ 8-11 КЛАССОВ</a:t>
            </a:r>
            <a:endParaRPr lang="ru-RU" sz="4000" b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43692" y="2707312"/>
            <a:ext cx="5542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000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1474825" y="1837307"/>
            <a:ext cx="71717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49236" y="2715435"/>
            <a:ext cx="486548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ru-RU" sz="24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sz="24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sz="24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sz="24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672052" y="359125"/>
            <a:ext cx="184731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40"/>
              </a:lnSpc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10047" y="2337578"/>
            <a:ext cx="661698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5000"/>
              </a:lnSpc>
            </a:pPr>
            <a:r>
              <a:rPr lang="ru-RU" sz="24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s://thumb.tildacdn.com/tild6638-3337-4961-a139-303832666666/-/resize/562x/-/format/webp/1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AutoShape 4" descr="https://thumb.tildacdn.com/tild3538-3731-4461-b663-653566336463/-/resize/412x/-/format/webp/Group_8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65269" y="1767127"/>
            <a:ext cx="652047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lnSpc>
                <a:spcPct val="85000"/>
              </a:lnSpc>
            </a:pPr>
            <a:r>
              <a:rPr lang="ru-RU" sz="28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сентября – 16 ноября 2023 г.</a:t>
            </a:r>
            <a:endParaRPr lang="ru-RU" sz="28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16437" y="6110391"/>
            <a:ext cx="54776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lnSpc>
                <a:spcPct val="85000"/>
              </a:lnSpc>
            </a:pPr>
            <a:endParaRPr lang="ru-RU" sz="20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4602" y="4040846"/>
            <a:ext cx="6720223" cy="203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 </a:t>
            </a:r>
            <a:r>
              <a:rPr lang="ru-RU" sz="2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вышли </a:t>
            </a: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полуфинал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ru-RU" sz="9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Математический лицей – </a:t>
            </a:r>
            <a:r>
              <a:rPr lang="ru-RU" sz="2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Школа МЧС – </a:t>
            </a:r>
            <a:r>
              <a:rPr lang="ru-RU" sz="2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СОШ № 1 </a:t>
            </a:r>
            <a:r>
              <a:rPr lang="ru-RU" sz="2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2800" b="1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Хурба</a:t>
            </a: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352135"/>
            <a:ext cx="6991536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lnSpc>
                <a:spcPct val="85000"/>
              </a:lnSpc>
            </a:pPr>
            <a:r>
              <a:rPr lang="ru-RU" sz="2800" b="1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ru-RU" sz="28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арегистрировалось </a:t>
            </a:r>
            <a:r>
              <a:rPr lang="ru-RU" sz="32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130</a:t>
            </a:r>
            <a:r>
              <a:rPr lang="ru-RU" sz="28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человек </a:t>
            </a:r>
            <a:endParaRPr lang="ru-RU" sz="28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9619" y="3502636"/>
            <a:ext cx="10959547" cy="21680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472C4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2912306"/>
            <a:ext cx="7863840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lnSpc>
                <a:spcPct val="85000"/>
              </a:lnSpc>
            </a:pPr>
            <a:r>
              <a:rPr lang="ru-RU" sz="2800" b="1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28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рошли отборочный тур </a:t>
            </a:r>
            <a:r>
              <a:rPr lang="ru-RU" sz="32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</a:t>
            </a:r>
            <a:r>
              <a:rPr lang="ru-RU" sz="28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учащихся</a:t>
            </a:r>
            <a:endParaRPr lang="ru-RU" sz="28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93" y="4091214"/>
            <a:ext cx="4210339" cy="1982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500" y="2153111"/>
            <a:ext cx="1658333" cy="140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0242" y="41153"/>
            <a:ext cx="12061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ЭТАП</a:t>
            </a:r>
          </a:p>
          <a:p>
            <a:pPr algn="ctr"/>
            <a:r>
              <a:rPr lang="ru-RU" sz="3200" b="1" dirty="0" smtClean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СОЧИНЕНИЙ </a:t>
            </a:r>
          </a:p>
        </p:txBody>
      </p:sp>
      <p:sp>
        <p:nvSpPr>
          <p:cNvPr id="3" name="AutoShape 2" descr="Всероссийский форум учителей изобразительного искусства «Изобразительное искусство в современной школе: культура, образование, развитие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0349" y="1229786"/>
            <a:ext cx="4183028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3600" b="1" u="sng" dirty="0">
                <a:solidFill>
                  <a:srgbClr val="1D4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AutoShape 2" descr="https://xn--27-6kcaa3dhmm1hb.xn--p1ai/img/kco_logo_larg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2" descr="blob:https://web.whatsapp.com/b2440524-d6a6-4be3-b002-a2ad45dcbdb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AutoShape 4" descr="серебряная медаль за второе место для победителя спортивного подиума PNG ,  рисунок медалью, победа, достижение PNG картинки и пнг рисунок для  бесплатной загруз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299466" y="880184"/>
            <a:ext cx="873967" cy="292388"/>
          </a:xfrm>
          <a:prstGeom prst="rect">
            <a:avLst/>
          </a:prstGeom>
          <a:solidFill>
            <a:srgbClr val="002060"/>
          </a:solidFill>
          <a:ln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5575" y="4368839"/>
            <a:ext cx="6320529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endParaRPr lang="ru-RU" sz="2400" b="1" dirty="0" smtClean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муниципалитетов 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5514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частников школьного этапа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79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частников регионального этапа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победителей и призеров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участника всероссийского этапа</a:t>
            </a:r>
            <a:endParaRPr lang="ru-RU" sz="24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ятиугольник 38"/>
          <p:cNvSpPr/>
          <p:nvPr/>
        </p:nvSpPr>
        <p:spPr bwMode="auto">
          <a:xfrm>
            <a:off x="155575" y="4359429"/>
            <a:ext cx="3229860" cy="354603"/>
          </a:xfrm>
          <a:custGeom>
            <a:avLst/>
            <a:gdLst>
              <a:gd name="connsiteX0" fmla="*/ 0 w 2295525"/>
              <a:gd name="connsiteY0" fmla="*/ 0 h 285750"/>
              <a:gd name="connsiteX1" fmla="*/ 2124075 w 2295525"/>
              <a:gd name="connsiteY1" fmla="*/ 0 h 285750"/>
              <a:gd name="connsiteX2" fmla="*/ 2295525 w 2295525"/>
              <a:gd name="connsiteY2" fmla="*/ 142875 h 285750"/>
              <a:gd name="connsiteX3" fmla="*/ 2124075 w 2295525"/>
              <a:gd name="connsiteY3" fmla="*/ 285750 h 285750"/>
              <a:gd name="connsiteX4" fmla="*/ 0 w 2295525"/>
              <a:gd name="connsiteY4" fmla="*/ 285750 h 285750"/>
              <a:gd name="connsiteX5" fmla="*/ 0 w 2295525"/>
              <a:gd name="connsiteY5" fmla="*/ 0 h 285750"/>
              <a:gd name="connsiteX0" fmla="*/ 0 w 2124075"/>
              <a:gd name="connsiteY0" fmla="*/ 0 h 285750"/>
              <a:gd name="connsiteX1" fmla="*/ 2124075 w 2124075"/>
              <a:gd name="connsiteY1" fmla="*/ 0 h 285750"/>
              <a:gd name="connsiteX2" fmla="*/ 1971675 w 2124075"/>
              <a:gd name="connsiteY2" fmla="*/ 133350 h 285750"/>
              <a:gd name="connsiteX3" fmla="*/ 2124075 w 2124075"/>
              <a:gd name="connsiteY3" fmla="*/ 285750 h 285750"/>
              <a:gd name="connsiteX4" fmla="*/ 0 w 2124075"/>
              <a:gd name="connsiteY4" fmla="*/ 285750 h 285750"/>
              <a:gd name="connsiteX5" fmla="*/ 0 w 2124075"/>
              <a:gd name="connsiteY5" fmla="*/ 0 h 285750"/>
              <a:gd name="connsiteX0" fmla="*/ 0 w 2124075"/>
              <a:gd name="connsiteY0" fmla="*/ 0 h 285750"/>
              <a:gd name="connsiteX1" fmla="*/ 2124075 w 2124075"/>
              <a:gd name="connsiteY1" fmla="*/ 0 h 285750"/>
              <a:gd name="connsiteX2" fmla="*/ 1824115 w 2124075"/>
              <a:gd name="connsiteY2" fmla="*/ 138933 h 285750"/>
              <a:gd name="connsiteX3" fmla="*/ 2124075 w 2124075"/>
              <a:gd name="connsiteY3" fmla="*/ 285750 h 285750"/>
              <a:gd name="connsiteX4" fmla="*/ 0 w 2124075"/>
              <a:gd name="connsiteY4" fmla="*/ 285750 h 285750"/>
              <a:gd name="connsiteX5" fmla="*/ 0 w 2124075"/>
              <a:gd name="connsiteY5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4075" h="285750">
                <a:moveTo>
                  <a:pt x="0" y="0"/>
                </a:moveTo>
                <a:lnTo>
                  <a:pt x="2124075" y="0"/>
                </a:lnTo>
                <a:lnTo>
                  <a:pt x="1824115" y="138933"/>
                </a:lnTo>
                <a:lnTo>
                  <a:pt x="2124075" y="285750"/>
                </a:lnTo>
                <a:lnTo>
                  <a:pt x="0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2000" algn="ctr">
              <a:lnSpc>
                <a:spcPct val="85000"/>
              </a:lnSpc>
              <a:spcBef>
                <a:spcPts val="600"/>
              </a:spcBef>
            </a:pP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</a:t>
            </a:r>
            <a:r>
              <a:rPr lang="ru-RU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9" y="1130414"/>
            <a:ext cx="3479764" cy="2893158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4205" r="2513" b="11161"/>
          <a:stretch/>
        </p:blipFill>
        <p:spPr bwMode="auto">
          <a:xfrm>
            <a:off x="7736946" y="4909903"/>
            <a:ext cx="3222601" cy="1600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549522" y="1764771"/>
            <a:ext cx="8632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обучающихся из 4 муниципальных образований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школа </a:t>
            </a: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5 г. 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Амурска</a:t>
            </a:r>
            <a:endParaRPr lang="ru-RU" sz="24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школа Галичного </a:t>
            </a:r>
            <a:r>
              <a:rPr lang="ru-RU" sz="2400" dirty="0" err="1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с.п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Комсомольского </a:t>
            </a: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района 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атематический </a:t>
            </a: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лицей г. Хабаровска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школа </a:t>
            </a: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 р</a:t>
            </a: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п</a:t>
            </a: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Хор района им. Лазо </a:t>
            </a:r>
          </a:p>
          <a:p>
            <a:pPr marL="342900" indent="-342900">
              <a:lnSpc>
                <a:spcPct val="85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Хабаровский </a:t>
            </a:r>
            <a:r>
              <a:rPr lang="ru-RU" sz="24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колледж отраслевых технологий и сферы обслуживания</a:t>
            </a:r>
          </a:p>
        </p:txBody>
      </p:sp>
      <p:sp>
        <p:nvSpPr>
          <p:cNvPr id="23" name="Пятиугольник 38"/>
          <p:cNvSpPr/>
          <p:nvPr/>
        </p:nvSpPr>
        <p:spPr bwMode="auto">
          <a:xfrm>
            <a:off x="3735526" y="1295880"/>
            <a:ext cx="3633462" cy="354603"/>
          </a:xfrm>
          <a:custGeom>
            <a:avLst/>
            <a:gdLst>
              <a:gd name="connsiteX0" fmla="*/ 0 w 2295525"/>
              <a:gd name="connsiteY0" fmla="*/ 0 h 285750"/>
              <a:gd name="connsiteX1" fmla="*/ 2124075 w 2295525"/>
              <a:gd name="connsiteY1" fmla="*/ 0 h 285750"/>
              <a:gd name="connsiteX2" fmla="*/ 2295525 w 2295525"/>
              <a:gd name="connsiteY2" fmla="*/ 142875 h 285750"/>
              <a:gd name="connsiteX3" fmla="*/ 2124075 w 2295525"/>
              <a:gd name="connsiteY3" fmla="*/ 285750 h 285750"/>
              <a:gd name="connsiteX4" fmla="*/ 0 w 2295525"/>
              <a:gd name="connsiteY4" fmla="*/ 285750 h 285750"/>
              <a:gd name="connsiteX5" fmla="*/ 0 w 2295525"/>
              <a:gd name="connsiteY5" fmla="*/ 0 h 285750"/>
              <a:gd name="connsiteX0" fmla="*/ 0 w 2124075"/>
              <a:gd name="connsiteY0" fmla="*/ 0 h 285750"/>
              <a:gd name="connsiteX1" fmla="*/ 2124075 w 2124075"/>
              <a:gd name="connsiteY1" fmla="*/ 0 h 285750"/>
              <a:gd name="connsiteX2" fmla="*/ 1971675 w 2124075"/>
              <a:gd name="connsiteY2" fmla="*/ 133350 h 285750"/>
              <a:gd name="connsiteX3" fmla="*/ 2124075 w 2124075"/>
              <a:gd name="connsiteY3" fmla="*/ 285750 h 285750"/>
              <a:gd name="connsiteX4" fmla="*/ 0 w 2124075"/>
              <a:gd name="connsiteY4" fmla="*/ 285750 h 285750"/>
              <a:gd name="connsiteX5" fmla="*/ 0 w 2124075"/>
              <a:gd name="connsiteY5" fmla="*/ 0 h 285750"/>
              <a:gd name="connsiteX0" fmla="*/ 0 w 2124075"/>
              <a:gd name="connsiteY0" fmla="*/ 0 h 285750"/>
              <a:gd name="connsiteX1" fmla="*/ 2124075 w 2124075"/>
              <a:gd name="connsiteY1" fmla="*/ 0 h 285750"/>
              <a:gd name="connsiteX2" fmla="*/ 1824115 w 2124075"/>
              <a:gd name="connsiteY2" fmla="*/ 138933 h 285750"/>
              <a:gd name="connsiteX3" fmla="*/ 2124075 w 2124075"/>
              <a:gd name="connsiteY3" fmla="*/ 285750 h 285750"/>
              <a:gd name="connsiteX4" fmla="*/ 0 w 2124075"/>
              <a:gd name="connsiteY4" fmla="*/ 285750 h 285750"/>
              <a:gd name="connsiteX5" fmla="*/ 0 w 2124075"/>
              <a:gd name="connsiteY5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4075" h="285750">
                <a:moveTo>
                  <a:pt x="0" y="0"/>
                </a:moveTo>
                <a:lnTo>
                  <a:pt x="2124075" y="0"/>
                </a:lnTo>
                <a:lnTo>
                  <a:pt x="1824115" y="138933"/>
                </a:lnTo>
                <a:lnTo>
                  <a:pt x="2124075" y="285750"/>
                </a:lnTo>
                <a:lnTo>
                  <a:pt x="0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2000" algn="ctr">
              <a:lnSpc>
                <a:spcPct val="85000"/>
              </a:lnSpc>
              <a:spcBef>
                <a:spcPts val="600"/>
              </a:spcBef>
            </a:pP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</a:t>
            </a: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ятиугольник 38"/>
          <p:cNvSpPr/>
          <p:nvPr/>
        </p:nvSpPr>
        <p:spPr bwMode="auto">
          <a:xfrm>
            <a:off x="7150349" y="4368839"/>
            <a:ext cx="4307755" cy="421665"/>
          </a:xfrm>
          <a:custGeom>
            <a:avLst/>
            <a:gdLst>
              <a:gd name="connsiteX0" fmla="*/ 0 w 2295525"/>
              <a:gd name="connsiteY0" fmla="*/ 0 h 285750"/>
              <a:gd name="connsiteX1" fmla="*/ 2124075 w 2295525"/>
              <a:gd name="connsiteY1" fmla="*/ 0 h 285750"/>
              <a:gd name="connsiteX2" fmla="*/ 2295525 w 2295525"/>
              <a:gd name="connsiteY2" fmla="*/ 142875 h 285750"/>
              <a:gd name="connsiteX3" fmla="*/ 2124075 w 2295525"/>
              <a:gd name="connsiteY3" fmla="*/ 285750 h 285750"/>
              <a:gd name="connsiteX4" fmla="*/ 0 w 2295525"/>
              <a:gd name="connsiteY4" fmla="*/ 285750 h 285750"/>
              <a:gd name="connsiteX5" fmla="*/ 0 w 2295525"/>
              <a:gd name="connsiteY5" fmla="*/ 0 h 285750"/>
              <a:gd name="connsiteX0" fmla="*/ 0 w 2124075"/>
              <a:gd name="connsiteY0" fmla="*/ 0 h 285750"/>
              <a:gd name="connsiteX1" fmla="*/ 2124075 w 2124075"/>
              <a:gd name="connsiteY1" fmla="*/ 0 h 285750"/>
              <a:gd name="connsiteX2" fmla="*/ 1971675 w 2124075"/>
              <a:gd name="connsiteY2" fmla="*/ 133350 h 285750"/>
              <a:gd name="connsiteX3" fmla="*/ 2124075 w 2124075"/>
              <a:gd name="connsiteY3" fmla="*/ 285750 h 285750"/>
              <a:gd name="connsiteX4" fmla="*/ 0 w 2124075"/>
              <a:gd name="connsiteY4" fmla="*/ 285750 h 285750"/>
              <a:gd name="connsiteX5" fmla="*/ 0 w 2124075"/>
              <a:gd name="connsiteY5" fmla="*/ 0 h 285750"/>
              <a:gd name="connsiteX0" fmla="*/ 0 w 2124075"/>
              <a:gd name="connsiteY0" fmla="*/ 0 h 285750"/>
              <a:gd name="connsiteX1" fmla="*/ 2124075 w 2124075"/>
              <a:gd name="connsiteY1" fmla="*/ 0 h 285750"/>
              <a:gd name="connsiteX2" fmla="*/ 1824115 w 2124075"/>
              <a:gd name="connsiteY2" fmla="*/ 138933 h 285750"/>
              <a:gd name="connsiteX3" fmla="*/ 2124075 w 2124075"/>
              <a:gd name="connsiteY3" fmla="*/ 285750 h 285750"/>
              <a:gd name="connsiteX4" fmla="*/ 0 w 2124075"/>
              <a:gd name="connsiteY4" fmla="*/ 285750 h 285750"/>
              <a:gd name="connsiteX5" fmla="*/ 0 w 2124075"/>
              <a:gd name="connsiteY5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4075" h="285750">
                <a:moveTo>
                  <a:pt x="0" y="0"/>
                </a:moveTo>
                <a:lnTo>
                  <a:pt x="2124075" y="0"/>
                </a:lnTo>
                <a:lnTo>
                  <a:pt x="1824115" y="138933"/>
                </a:lnTo>
                <a:lnTo>
                  <a:pt x="2124075" y="285750"/>
                </a:lnTo>
                <a:lnTo>
                  <a:pt x="0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апрель-октябрь 2023 г.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4054629"/>
            <a:ext cx="10959547" cy="216805"/>
          </a:xfrm>
          <a:prstGeom prst="rect">
            <a:avLst/>
          </a:prstGeom>
          <a:solidFill>
            <a:srgbClr val="002060"/>
          </a:solidFill>
          <a:ln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57303" y="2094861"/>
            <a:ext cx="4366413" cy="510778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https://khv85.kco27.ru/</a:t>
            </a:r>
            <a:endParaRPr lang="ru-RU" sz="2400" b="1" dirty="0">
              <a:solidFill>
                <a:srgbClr val="1B59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882" t="8849" r="3978" b="15784"/>
          <a:stretch/>
        </p:blipFill>
        <p:spPr>
          <a:xfrm>
            <a:off x="54178" y="2755324"/>
            <a:ext cx="8636092" cy="377637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8750708" y="2380753"/>
            <a:ext cx="3373980" cy="2745737"/>
          </a:xfrm>
          <a:prstGeom prst="roundRect">
            <a:avLst/>
          </a:prstGeom>
          <a:ln w="28575">
            <a:solidFill>
              <a:srgbClr val="1B598D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B598D"/>
                </a:solidFill>
              </a:rPr>
              <a:t>  </a:t>
            </a:r>
            <a:r>
              <a:rPr lang="ru-RU" sz="1600" b="1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8-10 классов  из 12 образовательных учреждений Хабаровского края:</a:t>
            </a:r>
          </a:p>
          <a:p>
            <a:r>
              <a:rPr lang="ru-RU" sz="1400" dirty="0" err="1" smtClean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г.Комсомольск</a:t>
            </a:r>
            <a:r>
              <a:rPr lang="ru-RU" sz="1400" dirty="0" smtClean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Амуре</a:t>
            </a:r>
          </a:p>
          <a:p>
            <a:r>
              <a:rPr lang="ru-RU" sz="1400" dirty="0" err="1" smtClean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г.Николаевск</a:t>
            </a:r>
            <a:r>
              <a:rPr lang="ru-RU" sz="1400" dirty="0" smtClean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Амуре</a:t>
            </a:r>
          </a:p>
          <a:p>
            <a:r>
              <a:rPr lang="ru-RU" sz="1400" dirty="0" smtClean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Бикин</a:t>
            </a:r>
          </a:p>
          <a:p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Николаевский р-он</a:t>
            </a:r>
          </a:p>
          <a:p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Новобурейский р-он</a:t>
            </a:r>
          </a:p>
          <a:p>
            <a:r>
              <a:rPr lang="ru-RU" sz="1400" dirty="0" err="1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Солнечый</a:t>
            </a:r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р-он</a:t>
            </a:r>
          </a:p>
          <a:p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Хабаровский р-он</a:t>
            </a:r>
          </a:p>
          <a:p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Бикинский р-он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858865" y="5217370"/>
            <a:ext cx="3265823" cy="1451978"/>
          </a:xfrm>
          <a:prstGeom prst="roundRect">
            <a:avLst/>
          </a:prstGeom>
          <a:ln w="28575">
            <a:solidFill>
              <a:srgbClr val="2F5597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Партнёры:</a:t>
            </a:r>
          </a:p>
          <a:p>
            <a:pPr algn="ctr"/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ХКМ </a:t>
            </a:r>
            <a:r>
              <a:rPr lang="ru-RU" sz="1400" dirty="0" err="1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им.ГН.Н.Гродекова</a:t>
            </a:r>
            <a:endParaRPr lang="ru-RU" sz="1400" dirty="0">
              <a:solidFill>
                <a:srgbClr val="1B59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1B59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Молодёжная общественная палата Законодательной Думы Хабаровского края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E2B27C-86B1-4F4D-A55F-B47FAA6C5A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0"/>
          <a:stretch/>
        </p:blipFill>
        <p:spPr>
          <a:xfrm>
            <a:off x="-12492" y="-1"/>
            <a:ext cx="12216984" cy="78683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8C980A2-AE40-49FA-B072-0CF7134AA3F7}"/>
              </a:ext>
            </a:extLst>
          </p:cNvPr>
          <p:cNvSpPr/>
          <p:nvPr/>
        </p:nvSpPr>
        <p:spPr>
          <a:xfrm>
            <a:off x="138556" y="47453"/>
            <a:ext cx="10097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spc="60" dirty="0">
                <a:solidFill>
                  <a:schemeClr val="bg1"/>
                </a:solidFill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  <a:t>Краевой сетевой образовательный проект,</a:t>
            </a:r>
            <a:r>
              <a:rPr lang="en-US" b="1" kern="0" spc="60" dirty="0">
                <a:solidFill>
                  <a:schemeClr val="bg1"/>
                </a:solidFill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kern="0" spc="60" dirty="0">
                <a:solidFill>
                  <a:schemeClr val="bg1"/>
                </a:solidFill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kern="0" spc="60" dirty="0">
                <a:solidFill>
                  <a:schemeClr val="bg1"/>
                </a:solidFill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  <a:t>посвящённый 85- </a:t>
            </a:r>
            <a:r>
              <a:rPr lang="ru-RU" b="1" kern="0" spc="60" dirty="0" err="1">
                <a:solidFill>
                  <a:schemeClr val="bg1"/>
                </a:solidFill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  <a:t>летию</a:t>
            </a:r>
            <a:r>
              <a:rPr lang="ru-RU" b="1" kern="0" spc="60" dirty="0">
                <a:solidFill>
                  <a:schemeClr val="bg1"/>
                </a:solidFill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  <a:t> образования Хабаровского края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534ADF07-C034-49A2-8C66-D74F858F4FDF}"/>
              </a:ext>
            </a:extLst>
          </p:cNvPr>
          <p:cNvSpPr/>
          <p:nvPr/>
        </p:nvSpPr>
        <p:spPr>
          <a:xfrm>
            <a:off x="27409" y="813962"/>
            <a:ext cx="12137181" cy="1349059"/>
          </a:xfrm>
          <a:prstGeom prst="roundRect">
            <a:avLst>
              <a:gd name="adj" fmla="val 18641"/>
            </a:avLst>
          </a:prstGeom>
          <a:ln w="28575">
            <a:noFill/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B598D"/>
                </a:solidFill>
                <a:effectLst/>
                <a:uLnTx/>
                <a:uFillTx/>
                <a:latin typeface="18VAG Rounded M" panose="020B0800000000000000" charset="0"/>
                <a:ea typeface="Tahoma" panose="020B0604030504040204" pitchFamily="34" charset="0"/>
                <a:cs typeface="Tahoma" panose="020B0604030504040204" pitchFamily="34" charset="0"/>
              </a:rPr>
              <a:t>Сетевой проект направлен на выявление и развитие у учащихся общеобразовательных учреждений творческих способностей и интереса к региональной истории, формирование информационной культуры участников сетевого взаимодействия, освоение современных информационных технологий.</a:t>
            </a:r>
          </a:p>
          <a:p>
            <a:pPr algn="just"/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2641674" y="2181047"/>
            <a:ext cx="4081533" cy="3595607"/>
            <a:chOff x="3425927" y="1094584"/>
            <a:chExt cx="4465737" cy="393687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5927" y="1453199"/>
              <a:ext cx="4465737" cy="3578256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4511944" y="1094584"/>
              <a:ext cx="280557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Этапы проекта</a:t>
              </a:r>
            </a:p>
          </p:txBody>
        </p:sp>
        <p:sp>
          <p:nvSpPr>
            <p:cNvPr id="6" name="Выноска со стрелкой влево 5"/>
            <p:cNvSpPr/>
            <p:nvPr/>
          </p:nvSpPr>
          <p:spPr>
            <a:xfrm>
              <a:off x="5677784" y="1674872"/>
              <a:ext cx="2094616" cy="505356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6691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/>
                <a:t>Видеовизитка</a:t>
              </a:r>
              <a:endParaRPr lang="ru-RU" sz="1200" dirty="0"/>
            </a:p>
            <a:p>
              <a:pPr algn="ctr"/>
              <a:r>
                <a:rPr lang="ru-RU" sz="1200" dirty="0"/>
                <a:t>27.09.23 - 06.10.2023</a:t>
              </a:r>
            </a:p>
          </p:txBody>
        </p:sp>
        <p:sp>
          <p:nvSpPr>
            <p:cNvPr id="7" name="Выноска со стрелкой влево 6"/>
            <p:cNvSpPr/>
            <p:nvPr/>
          </p:nvSpPr>
          <p:spPr>
            <a:xfrm>
              <a:off x="5658796" y="3313418"/>
              <a:ext cx="2094616" cy="505356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6691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/>
                <a:t>Социальный проект</a:t>
              </a:r>
            </a:p>
            <a:p>
              <a:pPr algn="ctr"/>
              <a:r>
                <a:rPr lang="ru-RU" sz="1200" dirty="0"/>
                <a:t>11.10.23 - 19.10.2023</a:t>
              </a:r>
            </a:p>
          </p:txBody>
        </p:sp>
        <p:sp>
          <p:nvSpPr>
            <p:cNvPr id="8" name="Выноска со стрелкой вправо 7"/>
            <p:cNvSpPr/>
            <p:nvPr/>
          </p:nvSpPr>
          <p:spPr>
            <a:xfrm>
              <a:off x="3503344" y="2307265"/>
              <a:ext cx="2017200" cy="85060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026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/>
                <a:t>Олимпиада по истории Хабаровского края</a:t>
              </a:r>
            </a:p>
            <a:p>
              <a:pPr algn="ctr"/>
              <a:r>
                <a:rPr lang="ru-RU" sz="1200" dirty="0"/>
                <a:t>10.10.2023</a:t>
              </a:r>
            </a:p>
          </p:txBody>
        </p:sp>
        <p:sp>
          <p:nvSpPr>
            <p:cNvPr id="9" name="Выноска со стрелкой вправо 8"/>
            <p:cNvSpPr/>
            <p:nvPr/>
          </p:nvSpPr>
          <p:spPr>
            <a:xfrm>
              <a:off x="3503344" y="4086484"/>
              <a:ext cx="2017200" cy="85060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026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/>
                <a:t>Квест</a:t>
              </a:r>
              <a:r>
                <a:rPr lang="ru-RU" sz="1200" dirty="0"/>
                <a:t> по Хабаровску</a:t>
              </a:r>
            </a:p>
            <a:p>
              <a:pPr algn="ctr"/>
              <a:r>
                <a:rPr lang="ru-RU" sz="1200" dirty="0"/>
                <a:t>26.10.2023</a:t>
              </a:r>
            </a:p>
          </p:txBody>
        </p:sp>
      </p:grpSp>
      <p:sp>
        <p:nvSpPr>
          <p:cNvPr id="21" name="Овал 20">
            <a:extLst>
              <a:ext uri="{FF2B5EF4-FFF2-40B4-BE49-F238E27FC236}">
                <a16:creationId xmlns:a16="http://schemas.microsoft.com/office/drawing/2014/main" id="{E62962CB-5036-4882-AC8C-9B5D022367A7}"/>
              </a:ext>
            </a:extLst>
          </p:cNvPr>
          <p:cNvSpPr/>
          <p:nvPr/>
        </p:nvSpPr>
        <p:spPr>
          <a:xfrm>
            <a:off x="10856298" y="3732276"/>
            <a:ext cx="874371" cy="874800"/>
          </a:xfrm>
          <a:prstGeom prst="ellipse">
            <a:avLst/>
          </a:prstGeom>
          <a:solidFill>
            <a:srgbClr val="A3C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F4888BD3-C494-4CA1-BE51-4C451F6C3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969711"/>
              </p:ext>
            </p:extLst>
          </p:nvPr>
        </p:nvGraphicFramePr>
        <p:xfrm>
          <a:off x="10971418" y="3839990"/>
          <a:ext cx="688083" cy="63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CorelDRAW" r:id="rId7" imgW="517680" imgH="479520" progId="">
                  <p:embed/>
                </p:oleObj>
              </mc:Choice>
              <mc:Fallback>
                <p:oleObj name="CorelDRAW" r:id="rId7" imgW="517680" imgH="479520" progId="">
                  <p:embed/>
                  <p:pic>
                    <p:nvPicPr>
                      <p:cNvPr id="94" name="Объект 93">
                        <a:extLst>
                          <a:ext uri="{FF2B5EF4-FFF2-40B4-BE49-F238E27FC236}">
                            <a16:creationId xmlns:a16="http://schemas.microsoft.com/office/drawing/2014/main" id="{331653F7-62BD-4510-8E5C-C6C6B2D1FB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1418" y="3839990"/>
                        <a:ext cx="688083" cy="6379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1570929-44E5-4280-9767-D4B1C68CDEEC}"/>
              </a:ext>
            </a:extLst>
          </p:cNvPr>
          <p:cNvSpPr/>
          <p:nvPr/>
        </p:nvSpPr>
        <p:spPr>
          <a:xfrm>
            <a:off x="11277766" y="4463385"/>
            <a:ext cx="774694" cy="287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B598D"/>
                </a:solidFill>
                <a:latin typeface="18VAG Rounded M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37172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43" y="0"/>
            <a:ext cx="12217443" cy="786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324" y="95794"/>
            <a:ext cx="478197" cy="5774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262" y="786452"/>
            <a:ext cx="774259" cy="5060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849" y="876218"/>
            <a:ext cx="5264757" cy="2424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Региональный этап- 1 марта- 15 апреля 2023 </a:t>
            </a:r>
            <a:r>
              <a:rPr lang="ru-RU" b="1" dirty="0"/>
              <a:t>г</a:t>
            </a:r>
            <a:r>
              <a:rPr lang="ru-RU" b="1" dirty="0" smtClean="0"/>
              <a:t>.: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7-</a:t>
            </a:r>
            <a:r>
              <a:rPr lang="ru-RU" dirty="0" smtClean="0"/>
              <a:t> муниципальных образований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17</a:t>
            </a:r>
            <a:r>
              <a:rPr lang="ru-RU" dirty="0" smtClean="0"/>
              <a:t> </a:t>
            </a:r>
            <a:r>
              <a:rPr lang="ru-RU" dirty="0"/>
              <a:t>школьных </a:t>
            </a:r>
            <a:r>
              <a:rPr lang="ru-RU" dirty="0" smtClean="0"/>
              <a:t>команд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7</a:t>
            </a:r>
            <a:r>
              <a:rPr lang="ru-RU" dirty="0" smtClean="0"/>
              <a:t>- команд обучающихся СПО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2</a:t>
            </a:r>
            <a:r>
              <a:rPr lang="ru-RU" dirty="0" smtClean="0"/>
              <a:t> - команды </a:t>
            </a:r>
            <a:r>
              <a:rPr lang="ru-RU" dirty="0"/>
              <a:t>из учреждений ДО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1-</a:t>
            </a:r>
            <a:r>
              <a:rPr lang="ru-RU" dirty="0" smtClean="0"/>
              <a:t> </a:t>
            </a:r>
            <a:r>
              <a:rPr lang="ru-RU" dirty="0"/>
              <a:t>команда факультета непрерывного образования учреждения высшего профессионального образования (ФНО ВПО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7488354" y="769034"/>
            <a:ext cx="4556452" cy="5680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 </a:t>
            </a:r>
            <a:r>
              <a:rPr lang="ru-RU" b="1" dirty="0">
                <a:solidFill>
                  <a:schemeClr val="tx1"/>
                </a:solidFill>
              </a:rPr>
              <a:t>13 по 15 октября 2023 года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Фестиваль исследовательских проектов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Команда КГАНОУ Краевой центр образования: участники - обучающиеся 10 класса Вонсул Ульяна, Найман Георгий, Сутугина Яна, руководитель - Пивоварова Алена Андреевна, учитель истории, обществознания, куратор -Федоренко Клара Ивановна, методист стали победителями в своей номинации. Торжественная церемония награждения победителей и призеров состоялось 14 октября 2023 г.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Название работы «Ушедшие в вечность</a:t>
            </a:r>
            <a:r>
              <a:rPr lang="ru-RU" dirty="0" smtClean="0">
                <a:solidFill>
                  <a:schemeClr val="tx1"/>
                </a:solidFill>
              </a:rPr>
              <a:t>…»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в направлении «Судебные процессы в СССР и Российской Федерации, посвященные раскрытию обстоятельств геноцида мирных советских граждан в годы Великой Отечественной войны 1941–1945 годов» – проект «Ушедшие в вечность…»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023" y="786452"/>
            <a:ext cx="2037806" cy="197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49" y="3436538"/>
            <a:ext cx="4336869" cy="32508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374" y="3436538"/>
            <a:ext cx="2600784" cy="13806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665" y="5039328"/>
            <a:ext cx="2618201" cy="16480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95794"/>
            <a:ext cx="9645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Всероссийский конкурс исследовательских проектов БСД (Без срока давности)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0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37695" y="387475"/>
            <a:ext cx="11675416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ПАТРИОТИЧЕСКАЯ ДЕЛОВАЯ ИГРА «АЗБУКА О ВАЖНОМ»</a:t>
            </a:r>
            <a:endParaRPr lang="ru-RU" sz="4000" b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43692" y="2707312"/>
            <a:ext cx="5542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0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000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1474825" y="1837307"/>
            <a:ext cx="71717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49236" y="2715435"/>
            <a:ext cx="486548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ru-RU" sz="24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sz="24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sz="24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sz="24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672052" y="359125"/>
            <a:ext cx="184731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40"/>
              </a:lnSpc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10047" y="2337578"/>
            <a:ext cx="661698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5000"/>
              </a:lnSpc>
            </a:pPr>
            <a:r>
              <a:rPr lang="ru-RU" sz="24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s://thumb.tildacdn.com/tild6638-3337-4961-a139-303832666666/-/resize/562x/-/format/webp/1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AutoShape 4" descr="https://thumb.tildacdn.com/tild3538-3731-4461-b663-653566336463/-/resize/412x/-/format/webp/Group_8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65269" y="1469467"/>
            <a:ext cx="652047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lnSpc>
                <a:spcPct val="85000"/>
              </a:lnSpc>
            </a:pPr>
            <a:r>
              <a:rPr lang="ru-RU" sz="28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 ОКТЯБРЯ 2023 ГОД</a:t>
            </a:r>
            <a:endParaRPr lang="ru-RU" sz="28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16437" y="6110391"/>
            <a:ext cx="54776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lnSpc>
                <a:spcPct val="85000"/>
              </a:lnSpc>
            </a:pPr>
            <a:endParaRPr lang="ru-RU" sz="20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69" y="2029638"/>
            <a:ext cx="9266925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lnSpc>
                <a:spcPct val="85000"/>
              </a:lnSpc>
            </a:pPr>
            <a:r>
              <a:rPr lang="ru-RU" sz="28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УЧАСТНИК: ОБУЧАЮЩИЕСЯ 9-11 КЛАССОВ МЕСТО ПРОВЕДЕНИЯ: КГАНОУ КЦО</a:t>
            </a:r>
            <a:endParaRPr lang="ru-RU" sz="28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5278" y="3328301"/>
            <a:ext cx="10959547" cy="21680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472C4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2912306"/>
            <a:ext cx="7863840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>
              <a:lnSpc>
                <a:spcPct val="85000"/>
              </a:lnSpc>
            </a:pPr>
            <a:r>
              <a:rPr lang="ru-RU" sz="2800" b="1" dirty="0" smtClean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 УЧАСТНИКОВ: 60</a:t>
            </a:r>
            <a:endParaRPr lang="ru-RU" sz="2800" b="1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152" y="2006407"/>
            <a:ext cx="1658333" cy="14018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987" t="3322" r="4740" b="10860"/>
          <a:stretch/>
        </p:blipFill>
        <p:spPr>
          <a:xfrm>
            <a:off x="189413" y="3844715"/>
            <a:ext cx="3197028" cy="1709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88" y="3614128"/>
            <a:ext cx="2417270" cy="1611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00" y="3633737"/>
            <a:ext cx="2417269" cy="1611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05" y="3624100"/>
            <a:ext cx="2402313" cy="1601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79" y="5290374"/>
            <a:ext cx="2211772" cy="14745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25" y="5326180"/>
            <a:ext cx="2314367" cy="1453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75" y="5290374"/>
            <a:ext cx="2286942" cy="15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7443" cy="7864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462" y="130629"/>
            <a:ext cx="7193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Краевая патриотическая Акция в поддержку участников СВО и их семей «Хабаровск- не в стороне!»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275" y="17147"/>
            <a:ext cx="638359" cy="769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5646" y="17147"/>
            <a:ext cx="686808" cy="686808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313508" y="872419"/>
            <a:ext cx="3753395" cy="346445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29 сентября -25 ноября 2023 год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20045" y="907589"/>
            <a:ext cx="7367451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/>
              <a:t>Воспитание у обучающихся и воспитанников общечеловеческих и нравственных ценностей, патриотизма и любви к Отечеству.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 smtClean="0"/>
              <a:t>Формирование </a:t>
            </a:r>
            <a:r>
              <a:rPr lang="ru-RU" sz="1400" i="1" dirty="0"/>
              <a:t>и расширение представлений обучающихся и воспитанников о российском солдате, формирование сознания необходимости защищать Отечество.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 smtClean="0"/>
              <a:t>Развитие </a:t>
            </a:r>
            <a:r>
              <a:rPr lang="ru-RU" sz="1400" i="1" dirty="0"/>
              <a:t>творческих способностей, воображения.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 smtClean="0"/>
              <a:t>Объединение </a:t>
            </a:r>
            <a:r>
              <a:rPr lang="ru-RU" sz="1400" i="1" dirty="0"/>
              <a:t>детей и взрослых для совместной деятельности.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i="1" dirty="0" smtClean="0"/>
              <a:t>Популяризация </a:t>
            </a:r>
            <a:r>
              <a:rPr lang="ru-RU" sz="1400" i="1" dirty="0"/>
              <a:t>и развитие добровольческого, волонтерского движения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9943" y="1331894"/>
            <a:ext cx="4554584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/>
              <a:t>более </a:t>
            </a:r>
            <a:r>
              <a:rPr lang="ru-RU" sz="2000" b="1" dirty="0" smtClean="0">
                <a:solidFill>
                  <a:srgbClr val="C00000"/>
                </a:solidFill>
              </a:rPr>
              <a:t>50</a:t>
            </a:r>
            <a:r>
              <a:rPr lang="ru-RU" sz="2000" b="1" dirty="0" smtClean="0"/>
              <a:t> </a:t>
            </a:r>
            <a:r>
              <a:rPr lang="ru-RU" sz="1400" b="1" dirty="0" smtClean="0"/>
              <a:t>организаций: </a:t>
            </a:r>
            <a:r>
              <a:rPr lang="ru-RU" sz="1400" b="1" dirty="0"/>
              <a:t>о</a:t>
            </a:r>
            <a:r>
              <a:rPr lang="ru-RU" sz="1400" b="1" dirty="0" smtClean="0"/>
              <a:t>бучающихся </a:t>
            </a:r>
            <a:r>
              <a:rPr lang="ru-RU" sz="1400" b="1" dirty="0"/>
              <a:t>государственных, муниципальных и негосударственных образовательных организаций, УДОД, </a:t>
            </a:r>
            <a:r>
              <a:rPr lang="ru-RU" sz="1400" b="1" dirty="0" smtClean="0"/>
              <a:t>обучающихся </a:t>
            </a:r>
            <a:r>
              <a:rPr lang="ru-RU" sz="1400" b="1" dirty="0"/>
              <a:t>государственных, муниципальных и негосударственных образовательных организаций, </a:t>
            </a:r>
            <a:r>
              <a:rPr lang="ru-RU" sz="1400" b="1" dirty="0" smtClean="0"/>
              <a:t>УДОД – около </a:t>
            </a:r>
            <a:r>
              <a:rPr lang="ru-RU" sz="2000" b="1" dirty="0" smtClean="0">
                <a:solidFill>
                  <a:srgbClr val="C00000"/>
                </a:solidFill>
              </a:rPr>
              <a:t>2000 </a:t>
            </a:r>
            <a:r>
              <a:rPr lang="ru-RU" sz="1600" b="1" dirty="0" smtClean="0">
                <a:solidFill>
                  <a:srgbClr val="C00000"/>
                </a:solidFill>
              </a:rPr>
              <a:t>человек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" y="2876841"/>
            <a:ext cx="1872343" cy="12477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2" y="5470130"/>
            <a:ext cx="1872343" cy="12477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2" y="4150272"/>
            <a:ext cx="1872343" cy="1247742"/>
          </a:xfrm>
          <a:prstGeom prst="rect">
            <a:avLst/>
          </a:prstGeom>
        </p:spPr>
      </p:pic>
      <p:sp>
        <p:nvSpPr>
          <p:cNvPr id="16" name="5-конечная звезда 15"/>
          <p:cNvSpPr/>
          <p:nvPr/>
        </p:nvSpPr>
        <p:spPr>
          <a:xfrm>
            <a:off x="4214948" y="734238"/>
            <a:ext cx="592180" cy="753252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157" y="2568135"/>
            <a:ext cx="1654339" cy="3670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89" y="2585048"/>
            <a:ext cx="1223358" cy="9694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60" y="4756876"/>
            <a:ext cx="1564236" cy="207699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21" y="3640217"/>
            <a:ext cx="1872879" cy="141051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17" y="2593779"/>
            <a:ext cx="1280918" cy="9606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71" y="5161293"/>
            <a:ext cx="1841629" cy="138122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37" y="2593778"/>
            <a:ext cx="1283642" cy="9627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1" y="3640217"/>
            <a:ext cx="1959843" cy="141051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042159" y="2763304"/>
            <a:ext cx="4236721" cy="1891136"/>
          </a:xfrm>
          <a:prstGeom prst="rect">
            <a:avLst/>
          </a:prstGeom>
          <a:ln>
            <a:prstDash val="sys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Обучающимися и воспитанниками Хабаровского края собрано:</a:t>
            </a:r>
          </a:p>
          <a:p>
            <a:pPr algn="just"/>
            <a:r>
              <a:rPr lang="ru-RU" sz="1400" dirty="0" smtClean="0"/>
              <a:t>-около 500 кг. гуманитарной помощи</a:t>
            </a:r>
            <a:endParaRPr lang="ru-RU" sz="1400" dirty="0"/>
          </a:p>
          <a:p>
            <a:pPr algn="just"/>
            <a:r>
              <a:rPr lang="ru-RU" sz="1400" dirty="0" smtClean="0"/>
              <a:t>-более 700 брелоков- символ Хабаровского края, «сердец»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около 1000 писем и рисунков  солдату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6 мастер –класса по нарезке лент для маскировочных сетей и нашлемников, по изготовлению «сухого душа»</a:t>
            </a:r>
            <a:endParaRPr lang="ru-RU" sz="1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7"/>
          <a:srcRect l="8875" t="3155" r="5375" b="14402"/>
          <a:stretch/>
        </p:blipFill>
        <p:spPr>
          <a:xfrm>
            <a:off x="6411738" y="5205434"/>
            <a:ext cx="1989420" cy="129294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042159" y="4665147"/>
            <a:ext cx="4236721" cy="496146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Гуманитарная миссия в зону СВО (Мариуполь)-30.11-5.12.2023 г.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8"/>
          <a:srcRect l="2783" t="9205" r="3063" b="17501"/>
          <a:stretch/>
        </p:blipFill>
        <p:spPr>
          <a:xfrm>
            <a:off x="2318432" y="5205434"/>
            <a:ext cx="3648233" cy="1597473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018472" y="6472691"/>
            <a:ext cx="4120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19"/>
              </a:rPr>
              <a:t>https://t.me/+</a:t>
            </a:r>
            <a:r>
              <a:rPr lang="en-US" b="1" dirty="0" smtClean="0">
                <a:hlinkClick r:id="rId19"/>
              </a:rPr>
              <a:t>gJ-Peztq-4EwY2Ni</a:t>
            </a:r>
            <a:endParaRPr lang="ru-RU" b="1" dirty="0" smtClean="0"/>
          </a:p>
          <a:p>
            <a:r>
              <a:rPr lang="en-US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42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443" cy="786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709" y="18289"/>
            <a:ext cx="640135" cy="768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4" y="402370"/>
            <a:ext cx="3387128" cy="1779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5" y="2024742"/>
            <a:ext cx="3507377" cy="2338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68" y="327912"/>
            <a:ext cx="3233057" cy="21553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07" y="655153"/>
            <a:ext cx="2939144" cy="1959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45" y="1405597"/>
            <a:ext cx="3233057" cy="21553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46" y="2444457"/>
            <a:ext cx="3349533" cy="22330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9" y="4291509"/>
            <a:ext cx="3742511" cy="24950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0" y="4605995"/>
            <a:ext cx="3270782" cy="21805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24" y="4292236"/>
            <a:ext cx="3741420" cy="24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7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443" cy="7864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5" y="324671"/>
            <a:ext cx="2741697" cy="18277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153226"/>
            <a:ext cx="640135" cy="768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00" y="415117"/>
            <a:ext cx="2624883" cy="1749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21" y="393226"/>
            <a:ext cx="2567970" cy="1711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2" y="552085"/>
            <a:ext cx="2348158" cy="1565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" y="2364368"/>
            <a:ext cx="3049089" cy="20327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45" y="2503864"/>
            <a:ext cx="3049089" cy="20327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79" y="2385414"/>
            <a:ext cx="3017520" cy="20116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46" y="4596423"/>
            <a:ext cx="3115491" cy="20769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18" y="4596423"/>
            <a:ext cx="3271047" cy="21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3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3710</TotalTime>
  <Words>535</Words>
  <Application>Microsoft Office PowerPoint</Application>
  <PresentationFormat>Широкоэкранный</PresentationFormat>
  <Paragraphs>100</Paragraphs>
  <Slides>8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18VAG Rounded M</vt:lpstr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Лиана Манвеловна Антоян</dc:creator>
  <cp:lastModifiedBy>Федоренко Клара Ивановна</cp:lastModifiedBy>
  <cp:revision>266</cp:revision>
  <cp:lastPrinted>2023-04-05T06:32:33Z</cp:lastPrinted>
  <dcterms:created xsi:type="dcterms:W3CDTF">2021-07-20T04:02:45Z</dcterms:created>
  <dcterms:modified xsi:type="dcterms:W3CDTF">2024-02-02T01:53:24Z</dcterms:modified>
</cp:coreProperties>
</file>