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ms-powerpoint.presentation.macroEnabled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3"/>
  </p:sldMasterIdLst>
  <p:notesMasterIdLst>
    <p:notesMasterId r:id="rId18"/>
  </p:notesMasterIdLst>
  <p:handoutMasterIdLst>
    <p:handoutMasterId r:id="rId19"/>
  </p:handoutMasterIdLst>
  <p:sldIdLst>
    <p:sldId id="298" r:id="rId4"/>
    <p:sldId id="283" r:id="rId5"/>
    <p:sldId id="297" r:id="rId6"/>
    <p:sldId id="292" r:id="rId7"/>
    <p:sldId id="284" r:id="rId8"/>
    <p:sldId id="300" r:id="rId9"/>
    <p:sldId id="299" r:id="rId10"/>
    <p:sldId id="301" r:id="rId11"/>
    <p:sldId id="302" r:id="rId12"/>
    <p:sldId id="303" r:id="rId13"/>
    <p:sldId id="293" r:id="rId14"/>
    <p:sldId id="294" r:id="rId15"/>
    <p:sldId id="304" r:id="rId16"/>
    <p:sldId id="296" r:id="rId17"/>
  </p:sldIdLst>
  <p:sldSz cx="9144000" cy="6858000" type="screen4x3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073A0DAA-6AF3-43AB-8588-CEC1D06C72B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94" autoAdjust="0"/>
    <p:restoredTop sz="86380" autoAdjust="0"/>
  </p:normalViewPr>
  <p:slideViewPr>
    <p:cSldViewPr snapToGrid="0">
      <p:cViewPr varScale="1">
        <p:scale>
          <a:sx n="61" d="100"/>
          <a:sy n="61" d="100"/>
        </p:scale>
        <p:origin x="1224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7D2F3D5-FC6D-4BAD-8FD0-CBFB83D68AE6}" type="datetime1">
              <a:rPr lang="ru-RU" smtClean="0"/>
              <a:pPr rtl="0"/>
              <a:t>30.03.2022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FB893-0FFF-4C7C-B648-8CDDC0CCCD58}" type="datetime1">
              <a:rPr lang="ru-RU" smtClean="0"/>
              <a:pPr/>
              <a:t>30.03.2022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922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pPr rtl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2351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pPr rtl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7031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pPr rtl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2871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pPr rtl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2268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pPr rtl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9291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pPr rtl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4028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noProof="0" smtClean="0"/>
              <a:pPr rtl="0"/>
              <a:t>6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69433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pPr rtl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2268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noProof="0" smtClean="0"/>
              <a:pPr rtl="0"/>
              <a:t>8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30911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pPr rtl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0153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=""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7335441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00300" y="2811054"/>
            <a:ext cx="67437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7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Щелкните, чтобы изменить 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0300" y="4061039"/>
            <a:ext cx="4935141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C0FBB1B-4F0E-4365-BF27-3150FC6C3B90}"/>
              </a:ext>
            </a:extLst>
          </p:cNvPr>
          <p:cNvSpPr/>
          <p:nvPr/>
        </p:nvSpPr>
        <p:spPr>
          <a:xfrm>
            <a:off x="7335078" y="6803351"/>
            <a:ext cx="1484923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7A13D8A8-6C3D-4527-959D-41C3213F7F02}"/>
              </a:ext>
            </a:extLst>
          </p:cNvPr>
          <p:cNvSpPr/>
          <p:nvPr/>
        </p:nvSpPr>
        <p:spPr>
          <a:xfrm>
            <a:off x="0" y="6803351"/>
            <a:ext cx="7335078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504A767-1C0B-484E-BF7D-CD42D30A52EE}"/>
              </a:ext>
            </a:extLst>
          </p:cNvPr>
          <p:cNvSpPr/>
          <p:nvPr/>
        </p:nvSpPr>
        <p:spPr>
          <a:xfrm>
            <a:off x="8820000" y="6803351"/>
            <a:ext cx="324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1DD44D8-4A8F-4693-B90A-166855B29D25}"/>
              </a:ext>
            </a:extLst>
          </p:cNvPr>
          <p:cNvSpPr/>
          <p:nvPr/>
        </p:nvSpPr>
        <p:spPr>
          <a:xfrm>
            <a:off x="7335441" y="2698612"/>
            <a:ext cx="1808559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432000"/>
            <a:ext cx="8505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=""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0" y="1008000"/>
            <a:ext cx="8504635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4000" y="1512000"/>
            <a:ext cx="4104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Текст 4">
            <a:extLst>
              <a:ext uri="{FF2B5EF4-FFF2-40B4-BE49-F238E27FC236}">
                <a16:creationId xmlns=""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24916" y="1511250"/>
            <a:ext cx="4104085" cy="468000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432000"/>
            <a:ext cx="8505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0" y="1008000"/>
            <a:ext cx="8504635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00" y="1512000"/>
            <a:ext cx="27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26162" y="1511477"/>
            <a:ext cx="2700338" cy="4679249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1" name="Текст 5">
            <a:extLst>
              <a:ext uri="{FF2B5EF4-FFF2-40B4-BE49-F238E27FC236}">
                <a16:creationId xmlns=""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8662" y="1511475"/>
            <a:ext cx="270033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 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432000"/>
            <a:ext cx="8505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=""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0" y="1008000"/>
            <a:ext cx="8504635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00" y="1512000"/>
            <a:ext cx="162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44809" y="1512000"/>
            <a:ext cx="1620441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3" name="Текст 5">
            <a:extLst>
              <a:ext uri="{FF2B5EF4-FFF2-40B4-BE49-F238E27FC236}">
                <a16:creationId xmlns=""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66059" y="1512000"/>
            <a:ext cx="1620441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5" name="Текст 6">
            <a:extLst>
              <a:ext uri="{FF2B5EF4-FFF2-40B4-BE49-F238E27FC236}">
                <a16:creationId xmlns=""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7309" y="1507535"/>
            <a:ext cx="1620441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7" name="Текст 7">
            <a:extLst>
              <a:ext uri="{FF2B5EF4-FFF2-40B4-BE49-F238E27FC236}">
                <a16:creationId xmlns=""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08559" y="1507535"/>
            <a:ext cx="1620441" cy="468371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=""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0" y="1008000"/>
            <a:ext cx="8504635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=""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-разделитель 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=""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7335441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</a:t>
            </a:r>
            <a:br>
              <a:rPr lang="ru-RU" noProof="0" dirty="0"/>
            </a:br>
            <a:r>
              <a:rPr lang="ru-RU" noProof="0" dirty="0"/>
              <a:t>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76775" y="2204792"/>
            <a:ext cx="4467225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8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Щелкните, чтобы изменить разделитель разделов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=""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76775" y="4148861"/>
            <a:ext cx="4467225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Образец подзаголовка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1DD44D8-4A8F-4693-B90A-166855B29D25}"/>
              </a:ext>
            </a:extLst>
          </p:cNvPr>
          <p:cNvSpPr/>
          <p:nvPr/>
        </p:nvSpPr>
        <p:spPr>
          <a:xfrm>
            <a:off x="7335441" y="5247782"/>
            <a:ext cx="1808559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C0FBB1B-4F0E-4365-BF27-3150FC6C3B90}"/>
              </a:ext>
            </a:extLst>
          </p:cNvPr>
          <p:cNvSpPr/>
          <p:nvPr/>
        </p:nvSpPr>
        <p:spPr>
          <a:xfrm>
            <a:off x="7335078" y="6803351"/>
            <a:ext cx="1484923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7A13D8A8-6C3D-4527-959D-41C3213F7F02}"/>
              </a:ext>
            </a:extLst>
          </p:cNvPr>
          <p:cNvSpPr/>
          <p:nvPr/>
        </p:nvSpPr>
        <p:spPr>
          <a:xfrm>
            <a:off x="0" y="6803351"/>
            <a:ext cx="7335078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504A767-1C0B-484E-BF7D-CD42D30A52EE}"/>
              </a:ext>
            </a:extLst>
          </p:cNvPr>
          <p:cNvSpPr/>
          <p:nvPr/>
        </p:nvSpPr>
        <p:spPr>
          <a:xfrm>
            <a:off x="8820000" y="6803351"/>
            <a:ext cx="324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-разделитель 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=""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08559" y="0"/>
            <a:ext cx="7335441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</a:t>
            </a:r>
            <a:br>
              <a:rPr lang="ru-RU" noProof="0" dirty="0"/>
            </a:br>
            <a:r>
              <a:rPr lang="ru-RU" noProof="0" dirty="0"/>
              <a:t>свое фото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275" y="2156226"/>
            <a:ext cx="44685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Щелкните, чтобы изменить разделитель разделов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=""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1"/>
            <a:ext cx="4467225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Образец подзаголовка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1DD44D8-4A8F-4693-B90A-166855B29D25}"/>
              </a:ext>
            </a:extLst>
          </p:cNvPr>
          <p:cNvSpPr/>
          <p:nvPr/>
        </p:nvSpPr>
        <p:spPr>
          <a:xfrm>
            <a:off x="0" y="5209682"/>
            <a:ext cx="1808559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C0FBB1B-4F0E-4365-BF27-3150FC6C3B90}"/>
              </a:ext>
            </a:extLst>
          </p:cNvPr>
          <p:cNvSpPr/>
          <p:nvPr/>
        </p:nvSpPr>
        <p:spPr>
          <a:xfrm>
            <a:off x="7335078" y="6803351"/>
            <a:ext cx="1484923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7A13D8A8-6C3D-4527-959D-41C3213F7F02}"/>
              </a:ext>
            </a:extLst>
          </p:cNvPr>
          <p:cNvSpPr/>
          <p:nvPr/>
        </p:nvSpPr>
        <p:spPr>
          <a:xfrm>
            <a:off x="0" y="6803351"/>
            <a:ext cx="7335078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504A767-1C0B-484E-BF7D-CD42D30A52EE}"/>
              </a:ext>
            </a:extLst>
          </p:cNvPr>
          <p:cNvSpPr/>
          <p:nvPr/>
        </p:nvSpPr>
        <p:spPr>
          <a:xfrm>
            <a:off x="8820000" y="6803351"/>
            <a:ext cx="324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и изображение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=""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0"/>
            <a:ext cx="4572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3850" y="3802899"/>
            <a:ext cx="348615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=""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333850" y="4787900"/>
            <a:ext cx="348615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4000" y="2668686"/>
            <a:ext cx="4104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1508F53F-6AA2-4060-904A-BC90211DC043}"/>
              </a:ext>
            </a:extLst>
          </p:cNvPr>
          <p:cNvSpPr/>
          <p:nvPr/>
        </p:nvSpPr>
        <p:spPr>
          <a:xfrm>
            <a:off x="7011441" y="3700775"/>
            <a:ext cx="1808559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и изображение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=""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572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38575" y="1869795"/>
            <a:ext cx="4981425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=""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38750" y="2994142"/>
            <a:ext cx="4981220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6000" y="3763649"/>
            <a:ext cx="4104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FA5285E0-8F27-49C4-AADF-92A3B72D41FD}"/>
              </a:ext>
            </a:extLst>
          </p:cNvPr>
          <p:cNvSpPr/>
          <p:nvPr/>
        </p:nvSpPr>
        <p:spPr>
          <a:xfrm>
            <a:off x="7331869" y="1762069"/>
            <a:ext cx="1488131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432000"/>
            <a:ext cx="8505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0" y="1008000"/>
            <a:ext cx="8504635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Сравнение слева — заполнитель 1">
            <a:extLst>
              <a:ext uri="{FF2B5EF4-FFF2-40B4-BE49-F238E27FC236}">
                <a16:creationId xmlns=""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000" y="1515834"/>
            <a:ext cx="4104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4000" y="2023668"/>
            <a:ext cx="4104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2" name="Сравнение слева — заполнитель 2">
            <a:extLst>
              <a:ext uri="{FF2B5EF4-FFF2-40B4-BE49-F238E27FC236}">
                <a16:creationId xmlns=""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25000" y="1516360"/>
            <a:ext cx="4104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=""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24916" y="2020360"/>
            <a:ext cx="4104085" cy="4170891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ольшое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=""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9144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572000" y="5359401"/>
            <a:ext cx="4248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Введите подпись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пасибо за внимание!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=""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7335077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798354"/>
            <a:ext cx="280035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6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Спасибо за внимание!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=""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43650" y="3957705"/>
            <a:ext cx="2182757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=""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43650" y="4306722"/>
            <a:ext cx="2182757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Номер телефона</a:t>
            </a:r>
          </a:p>
        </p:txBody>
      </p:sp>
      <p:sp>
        <p:nvSpPr>
          <p:cNvPr id="11" name="Текст 7">
            <a:extLst>
              <a:ext uri="{FF2B5EF4-FFF2-40B4-BE49-F238E27FC236}">
                <a16:creationId xmlns=""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43650" y="4655739"/>
            <a:ext cx="2182757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lnSpc>
                <a:spcPct val="5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Электронная почта или контакт в социальной сети</a:t>
            </a:r>
          </a:p>
        </p:txBody>
      </p:sp>
      <p:sp>
        <p:nvSpPr>
          <p:cNvPr id="12" name="Текст 8">
            <a:extLst>
              <a:ext uri="{FF2B5EF4-FFF2-40B4-BE49-F238E27FC236}">
                <a16:creationId xmlns=""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43650" y="5004756"/>
            <a:ext cx="2182757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Веб-сайт компании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504A767-1C0B-484E-BF7D-CD42D30A52EE}"/>
              </a:ext>
            </a:extLst>
          </p:cNvPr>
          <p:cNvSpPr/>
          <p:nvPr/>
        </p:nvSpPr>
        <p:spPr>
          <a:xfrm>
            <a:off x="8820000" y="6803351"/>
            <a:ext cx="324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7A13D8A8-6C3D-4527-959D-41C3213F7F02}"/>
              </a:ext>
            </a:extLst>
          </p:cNvPr>
          <p:cNvSpPr/>
          <p:nvPr/>
        </p:nvSpPr>
        <p:spPr>
          <a:xfrm>
            <a:off x="0" y="6803351"/>
            <a:ext cx="7335078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C0FBB1B-4F0E-4365-BF27-3150FC6C3B90}"/>
              </a:ext>
            </a:extLst>
          </p:cNvPr>
          <p:cNvSpPr/>
          <p:nvPr/>
        </p:nvSpPr>
        <p:spPr>
          <a:xfrm>
            <a:off x="7335078" y="6803351"/>
            <a:ext cx="1484923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1DD44D8-4A8F-4693-B90A-166855B29D25}"/>
              </a:ext>
            </a:extLst>
          </p:cNvPr>
          <p:cNvSpPr/>
          <p:nvPr/>
        </p:nvSpPr>
        <p:spPr>
          <a:xfrm>
            <a:off x="6343650" y="2685912"/>
            <a:ext cx="280035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=""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0" y="1008000"/>
            <a:ext cx="8504635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C825DB53-D610-4A40-AFDC-EBC47DB613CE}"/>
              </a:ext>
            </a:extLst>
          </p:cNvPr>
          <p:cNvSpPr/>
          <p:nvPr/>
        </p:nvSpPr>
        <p:spPr>
          <a:xfrm>
            <a:off x="7335078" y="6803351"/>
            <a:ext cx="1484923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1" name="Полилиния: Фигура 30">
            <a:extLst>
              <a:ext uri="{FF2B5EF4-FFF2-40B4-BE49-F238E27FC236}">
                <a16:creationId xmlns="" xmlns:a16="http://schemas.microsoft.com/office/drawing/2014/main" id="{C2B9A6A4-83D0-40B1-8B15-964C84BF0705}"/>
              </a:ext>
            </a:extLst>
          </p:cNvPr>
          <p:cNvSpPr/>
          <p:nvPr/>
        </p:nvSpPr>
        <p:spPr>
          <a:xfrm>
            <a:off x="0" y="6371351"/>
            <a:ext cx="7335077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432000"/>
            <a:ext cx="8496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000" y="1512000"/>
            <a:ext cx="8496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4000" y="6439820"/>
            <a:ext cx="4248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20000" y="6371351"/>
            <a:ext cx="324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4" name="Надпись 3">
            <a:extLst>
              <a:ext uri="{FF2B5EF4-FFF2-40B4-BE49-F238E27FC236}">
                <a16:creationId xmlns=""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7366715" y="6430153"/>
            <a:ext cx="1416677" cy="365535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r" rtl="0">
              <a:lnSpc>
                <a:spcPts val="1000"/>
              </a:lnSpc>
            </a:pPr>
            <a:r>
              <a:rPr lang="en-US" sz="2500" b="1" i="0" spc="-100" noProof="0" dirty="0" smtClean="0">
                <a:solidFill>
                  <a:schemeClr val="accent1"/>
                </a:solidFill>
                <a:latin typeface="+mj-lt"/>
              </a:rPr>
              <a:t>MEDKIDS</a:t>
            </a:r>
            <a:endParaRPr lang="ru-RU" sz="1200" b="0" i="0" spc="140" noProof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BC39664-EB8B-4A32-915A-D4308F792772}"/>
              </a:ext>
            </a:extLst>
          </p:cNvPr>
          <p:cNvSpPr/>
          <p:nvPr/>
        </p:nvSpPr>
        <p:spPr>
          <a:xfrm>
            <a:off x="0" y="6803351"/>
            <a:ext cx="7335078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9B49670D-8F18-44A8-B217-67B412095C0D}"/>
              </a:ext>
            </a:extLst>
          </p:cNvPr>
          <p:cNvSpPr/>
          <p:nvPr/>
        </p:nvSpPr>
        <p:spPr>
          <a:xfrm>
            <a:off x="8820000" y="6803351"/>
            <a:ext cx="324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030FA059-EC32-4FFF-9673-48849B2FA43A}"/>
              </a:ext>
            </a:extLst>
          </p:cNvPr>
          <p:cNvCxnSpPr>
            <a:cxnSpLocks/>
          </p:cNvCxnSpPr>
          <p:nvPr/>
        </p:nvCxnSpPr>
        <p:spPr>
          <a:xfrm flipH="1">
            <a:off x="1" y="6371351"/>
            <a:ext cx="9143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54" r:id="rId13"/>
    <p:sldLayoutId id="2147483655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11" Type="http://schemas.openxmlformats.org/officeDocument/2006/relationships/image" Target="../media/image152.svg"/><Relationship Id="rId5" Type="http://schemas.openxmlformats.org/officeDocument/2006/relationships/image" Target="../media/image93.sv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13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Круг из сцепленных рук">
            <a:extLst>
              <a:ext uri="{FF2B5EF4-FFF2-40B4-BE49-F238E27FC236}">
                <a16:creationId xmlns="" xmlns:a16="http://schemas.microsoft.com/office/drawing/2014/main" id="{AA8A1CBA-9BB5-2246-9F4B-98EAD7C901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tretch>
            <a:fillRect/>
          </a:stretch>
        </p:blipFill>
        <p:spPr>
          <a:xfrm>
            <a:off x="0" y="-253206"/>
            <a:ext cx="9144000" cy="6103291"/>
          </a:xfrm>
        </p:spPr>
      </p:pic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3644" y="2811054"/>
            <a:ext cx="3890355" cy="1245557"/>
          </a:xfrm>
        </p:spPr>
        <p:txBody>
          <a:bodyPr rtlCol="0"/>
          <a:lstStyle/>
          <a:p>
            <a:pPr rtl="0">
              <a:lnSpc>
                <a:spcPts val="6200"/>
              </a:lnSpc>
            </a:pPr>
            <a:r>
              <a:rPr lang="en-US" sz="6000" dirty="0" smtClean="0"/>
              <a:t>MEDKIDS</a:t>
            </a:r>
            <a:endParaRPr lang="ru-RU" sz="6000" dirty="0"/>
          </a:p>
        </p:txBody>
      </p:sp>
      <p:sp>
        <p:nvSpPr>
          <p:cNvPr id="4" name="Подзаголовок 3">
            <a:extLst>
              <a:ext uri="{FF2B5EF4-FFF2-40B4-BE49-F238E27FC236}">
                <a16:creationId xmlns=""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0800000" flipH="1" flipV="1">
            <a:off x="5735746" y="3656064"/>
            <a:ext cx="3152760" cy="566314"/>
          </a:xfrm>
        </p:spPr>
        <p:txBody>
          <a:bodyPr rtlCol="0"/>
          <a:lstStyle/>
          <a:p>
            <a:pPr rtl="0"/>
            <a:r>
              <a:rPr lang="ru-RU" dirty="0" smtClean="0"/>
              <a:t>Социальный проект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0246" y="196097"/>
            <a:ext cx="3743503" cy="432000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Наставники проекта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-315321" y="4475658"/>
            <a:ext cx="4487917" cy="747973"/>
          </a:xfrm>
        </p:spPr>
        <p:txBody>
          <a:bodyPr/>
          <a:lstStyle/>
          <a:p>
            <a:pPr algn="ctr"/>
            <a:r>
              <a:rPr lang="ru-RU" dirty="0" err="1" smtClean="0"/>
              <a:t>Каканова</a:t>
            </a:r>
            <a:r>
              <a:rPr lang="ru-RU" dirty="0" smtClean="0"/>
              <a:t> Светлана   Владимировна </a:t>
            </a: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73" y="744301"/>
            <a:ext cx="2469931" cy="3708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>
          <a:xfrm>
            <a:off x="4645565" y="4585597"/>
            <a:ext cx="4104000" cy="532941"/>
          </a:xfrm>
        </p:spPr>
        <p:txBody>
          <a:bodyPr/>
          <a:lstStyle/>
          <a:p>
            <a:r>
              <a:rPr lang="ru-RU" dirty="0" err="1" smtClean="0"/>
              <a:t>Корнаухова</a:t>
            </a:r>
            <a:r>
              <a:rPr lang="ru-RU" dirty="0" smtClean="0"/>
              <a:t> Нина Олеговна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>
          <a:xfrm>
            <a:off x="4679122" y="4970095"/>
            <a:ext cx="4036885" cy="731829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Специалист по созданию программы и обучению волонтеров-медиков проекта 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4"/>
          </p:nvPr>
        </p:nvSpPr>
        <p:spPr>
          <a:xfrm>
            <a:off x="323997" y="6385636"/>
            <a:ext cx="4248000" cy="295062"/>
          </a:xfrm>
        </p:spPr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10</a:t>
            </a:fld>
            <a:endParaRPr lang="ru-RU" noProof="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218" y="741051"/>
            <a:ext cx="2798695" cy="3731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Текст 12"/>
          <p:cNvSpPr>
            <a:spLocks noGrp="1"/>
          </p:cNvSpPr>
          <p:nvPr>
            <p:ph type="body" sz="quarter" idx="32"/>
          </p:nvPr>
        </p:nvSpPr>
        <p:spPr>
          <a:xfrm flipH="1">
            <a:off x="436714" y="5223631"/>
            <a:ext cx="3420581" cy="709094"/>
          </a:xfrm>
        </p:spPr>
        <p:txBody>
          <a:bodyPr/>
          <a:lstStyle/>
          <a:p>
            <a:r>
              <a:rPr lang="ru-RU" sz="2400" dirty="0"/>
              <a:t>Помощь в организации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147671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Улыбающаяся женщина на экране ноутбука">
            <a:extLst>
              <a:ext uri="{FF2B5EF4-FFF2-40B4-BE49-F238E27FC236}">
                <a16:creationId xmlns="" xmlns:a16="http://schemas.microsoft.com/office/drawing/2014/main" id="{35E3CE9E-B03C-CB4B-A83A-D3265C7A054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tretch>
            <a:fillRect/>
          </a:stretch>
        </p:blipFill>
        <p:spPr>
          <a:xfrm>
            <a:off x="700155" y="0"/>
            <a:ext cx="8443845" cy="5632045"/>
          </a:xfrm>
        </p:spPr>
      </p:pic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75" y="2156226"/>
            <a:ext cx="3677699" cy="1958400"/>
          </a:xfrm>
        </p:spPr>
        <p:txBody>
          <a:bodyPr rtlCol="0"/>
          <a:lstStyle/>
          <a:p>
            <a:pPr algn="ctr" rtl="0">
              <a:lnSpc>
                <a:spcPts val="5200"/>
              </a:lnSpc>
            </a:pPr>
            <a:r>
              <a:rPr lang="ru-RU" sz="4500" dirty="0" smtClean="0"/>
              <a:t>Описание результатов</a:t>
            </a:r>
            <a:endParaRPr lang="ru-RU" sz="4500" dirty="0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2972F17A-D965-40B9-8ABB-C634072DBC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4110761"/>
            <a:ext cx="3676650" cy="1100565"/>
          </a:xfrm>
        </p:spPr>
        <p:txBody>
          <a:bodyPr rtlCol="0"/>
          <a:lstStyle/>
          <a:p>
            <a:r>
              <a:rPr lang="ru-RU" dirty="0" smtClean="0"/>
              <a:t>Социальный проект «</a:t>
            </a:r>
            <a:r>
              <a:rPr lang="en-US" dirty="0" smtClean="0"/>
              <a:t>MEDKIDS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6964141-6F81-4947-A236-746D94ED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769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23FB4D5-DA14-4F29-9320-2DE0A6B57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Описание результатов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E9D0F75-42B5-4960-8C3A-291285872DA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rtlCol="0"/>
          <a:lstStyle/>
          <a:p>
            <a:r>
              <a:rPr lang="ru-RU" sz="2000" dirty="0" smtClean="0"/>
              <a:t>Социальный проект «</a:t>
            </a:r>
            <a:r>
              <a:rPr lang="en-US" sz="2000" dirty="0" smtClean="0"/>
              <a:t>MEDKIDS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Создана программа индивидуально под целевую аудиторию проекта (методические рекомендации для волонтеров-медиков). </a:t>
            </a:r>
          </a:p>
          <a:p>
            <a:r>
              <a:rPr lang="ru-RU" sz="2000" dirty="0" smtClean="0"/>
              <a:t>Открыт штаб волонтеров-медиков на базе ГБПОУ ПО «ВМК» </a:t>
            </a:r>
          </a:p>
          <a:p>
            <a:r>
              <a:rPr lang="ru-RU" sz="2000" dirty="0" smtClean="0"/>
              <a:t>Проведено обучение волонтёров-медиков согласно разработанной программе</a:t>
            </a:r>
          </a:p>
          <a:p>
            <a:r>
              <a:rPr lang="ru-RU" sz="2000" dirty="0" smtClean="0"/>
              <a:t>Проведено обучение целевой аудитории проекта (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Занятия не менее 2-х раз в неделю в 6 мастерских на базе ГБПОУ ПО «ВМК</a:t>
            </a: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»)</a:t>
            </a:r>
          </a:p>
          <a:p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Проведена олимпиада по правилам поведения при чрезвычайных ситуациях и оказанию первой помощи</a:t>
            </a:r>
          </a:p>
          <a:p>
            <a:pPr marL="0" indent="0">
              <a:buNone/>
            </a:pPr>
            <a:endParaRPr lang="ru-RU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00A34EBD-7DEA-4599-A81B-0A363A0E17F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0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6" b="15186"/>
          <a:stretch>
            <a:fillRect/>
          </a:stretch>
        </p:blipFill>
        <p:spPr>
          <a:xfrm>
            <a:off x="0" y="324780"/>
            <a:ext cx="9144000" cy="6371350"/>
          </a:xfr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007475" y="2897925"/>
            <a:ext cx="5129049" cy="1225059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ahnschrift Light" panose="020B0502040204020203" pitchFamily="34" charset="0"/>
              </a:rPr>
              <a:t>ВСЕ ЭТО МЫ СМОЖЕМ СДЕЛАТЬ ТОЛЬКО С ВАШЕЙ ПОДДЕРЖКОЙ</a:t>
            </a:r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ahnschrift Light" panose="020B0502040204020203" pitchFamily="34" charset="0"/>
              </a:rPr>
              <a:t>!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Bahnschrift Light" panose="020B0502040204020203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13</a:t>
            </a:fld>
            <a:endParaRPr lang="ru-RU" noProof="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95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 descr="Люди аплодируют">
            <a:extLst>
              <a:ext uri="{FF2B5EF4-FFF2-40B4-BE49-F238E27FC236}">
                <a16:creationId xmlns="" xmlns:a16="http://schemas.microsoft.com/office/drawing/2014/main" id="{AAB6EE12-FEF8-FB41-A909-0DA61D7725C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tretch>
            <a:fillRect/>
          </a:stretch>
        </p:blipFill>
        <p:spPr>
          <a:xfrm>
            <a:off x="0" y="-9196"/>
            <a:ext cx="8778240" cy="5859159"/>
          </a:xfrm>
        </p:spPr>
      </p:pic>
      <p:sp>
        <p:nvSpPr>
          <p:cNvPr id="14" name="Заголовок 13">
            <a:extLst>
              <a:ext uri="{FF2B5EF4-FFF2-40B4-BE49-F238E27FC236}">
                <a16:creationId xmlns="" xmlns:a16="http://schemas.microsoft.com/office/drawing/2014/main" id="{6C38D7A9-9299-4108-BB08-026F4B9CAE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ru-RU" sz="4000" dirty="0"/>
              <a:t>Спасибо за внимание!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0828E04-9C2A-4859-8050-C2DF67A249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43650" y="3866606"/>
            <a:ext cx="2182757" cy="407899"/>
          </a:xfrm>
        </p:spPr>
        <p:txBody>
          <a:bodyPr rtlCol="0"/>
          <a:lstStyle/>
          <a:p>
            <a:pPr rtl="0"/>
            <a:r>
              <a:rPr lang="ru-RU" sz="1700" dirty="0" smtClean="0"/>
              <a:t>Коновалова Кристина Андреевна </a:t>
            </a:r>
            <a:endParaRPr lang="ru-RU" sz="1700" dirty="0"/>
          </a:p>
        </p:txBody>
      </p:sp>
      <p:pic>
        <p:nvPicPr>
          <p:cNvPr id="8" name="Графический объект 7" descr="Пользователь">
            <a:extLst>
              <a:ext uri="{FF2B5EF4-FFF2-40B4-BE49-F238E27FC236}">
                <a16:creationId xmlns="" xmlns:a16="http://schemas.microsoft.com/office/drawing/2014/main" id="{111541C4-DB03-4E53-994D-499C7D73C4D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14121" y="4006655"/>
            <a:ext cx="164175" cy="218900"/>
          </a:xfrm>
          <a:prstGeom prst="rect">
            <a:avLst/>
          </a:prstGeom>
        </p:spPr>
      </p:pic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1265965-2271-4C1C-BD0A-6F85F80FF9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ru-RU" sz="1700" dirty="0"/>
              <a:t>+7 </a:t>
            </a:r>
            <a:r>
              <a:rPr lang="ru-RU" sz="1700" dirty="0" smtClean="0"/>
              <a:t>(960) 224 52 26 </a:t>
            </a:r>
            <a:endParaRPr lang="ru-RU" sz="1700" dirty="0"/>
          </a:p>
        </p:txBody>
      </p:sp>
      <p:pic>
        <p:nvPicPr>
          <p:cNvPr id="10" name="Графический объект 9" descr="Смартфон">
            <a:extLst>
              <a:ext uri="{FF2B5EF4-FFF2-40B4-BE49-F238E27FC236}">
                <a16:creationId xmlns="" xmlns:a16="http://schemas.microsoft.com/office/drawing/2014/main" id="{A29DE31C-E099-4579-BB03-675E0A40C5F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14121" y="4355103"/>
            <a:ext cx="164175" cy="218900"/>
          </a:xfrm>
          <a:prstGeom prst="rect">
            <a:avLst/>
          </a:prstGeom>
        </p:spPr>
      </p:pic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50A3BCC3-A277-4C0B-9EBA-EB53990D8E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en-US" sz="1700" dirty="0" smtClean="0"/>
              <a:t>kriskon32</a:t>
            </a:r>
            <a:r>
              <a:rPr lang="ru-RU" sz="1700" dirty="0" smtClean="0"/>
              <a:t>@</a:t>
            </a:r>
            <a:r>
              <a:rPr lang="en-US" sz="1700" dirty="0" err="1" smtClean="0"/>
              <a:t>gmail</a:t>
            </a:r>
            <a:r>
              <a:rPr lang="ru-RU" sz="1700" dirty="0" smtClean="0"/>
              <a:t>.</a:t>
            </a:r>
            <a:r>
              <a:rPr lang="ru-RU" sz="1700" dirty="0" err="1" smtClean="0"/>
              <a:t>com</a:t>
            </a:r>
            <a:endParaRPr lang="ru-RU" sz="1700" dirty="0"/>
          </a:p>
        </p:txBody>
      </p:sp>
      <p:pic>
        <p:nvPicPr>
          <p:cNvPr id="9" name="Графический объект 8" descr="Конверт">
            <a:extLst>
              <a:ext uri="{FF2B5EF4-FFF2-40B4-BE49-F238E27FC236}">
                <a16:creationId xmlns="" xmlns:a16="http://schemas.microsoft.com/office/drawing/2014/main" id="{773C1382-ACE1-460F-A1B6-AB761A7D2E6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614121" y="4703551"/>
            <a:ext cx="164175" cy="218900"/>
          </a:xfrm>
          <a:prstGeom prst="rect">
            <a:avLst/>
          </a:prstGeom>
        </p:spPr>
      </p:pic>
      <p:sp>
        <p:nvSpPr>
          <p:cNvPr id="16" name="Текст 15">
            <a:extLst>
              <a:ext uri="{FF2B5EF4-FFF2-40B4-BE49-F238E27FC236}">
                <a16:creationId xmlns="" xmlns:a16="http://schemas.microsoft.com/office/drawing/2014/main" id="{FD8A1232-50A8-4535-AAF9-7F4180EAA0D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43650" y="5004756"/>
            <a:ext cx="2182757" cy="455518"/>
          </a:xfrm>
        </p:spPr>
        <p:txBody>
          <a:bodyPr rtlCol="0"/>
          <a:lstStyle/>
          <a:p>
            <a:pPr rtl="0"/>
            <a:r>
              <a:rPr lang="ru-RU" sz="1700" dirty="0" smtClean="0"/>
              <a:t>Псковская область, г. Великие Луки </a:t>
            </a:r>
            <a:endParaRPr lang="ru-RU" sz="1700" dirty="0"/>
          </a:p>
        </p:txBody>
      </p:sp>
      <p:pic>
        <p:nvPicPr>
          <p:cNvPr id="11" name="Графический объект 10" descr="Ссылка">
            <a:extLst>
              <a:ext uri="{FF2B5EF4-FFF2-40B4-BE49-F238E27FC236}">
                <a16:creationId xmlns="" xmlns:a16="http://schemas.microsoft.com/office/drawing/2014/main" id="{0718E6E0-05A2-479C-AEA8-1A385EB7347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604414" y="5040763"/>
            <a:ext cx="183590" cy="244786"/>
          </a:xfrm>
          <a:prstGeom prst="rect">
            <a:avLst/>
          </a:prstGeom>
        </p:spPr>
      </p:pic>
      <p:sp>
        <p:nvSpPr>
          <p:cNvPr id="12" name="Номер слайда 11">
            <a:extLst>
              <a:ext uri="{FF2B5EF4-FFF2-40B4-BE49-F238E27FC236}">
                <a16:creationId xmlns="" xmlns:a16="http://schemas.microsoft.com/office/drawing/2014/main" id="{91814EC9-246A-4C6E-941E-5774FE72F08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8795" y="0"/>
            <a:ext cx="4038032" cy="5521854"/>
          </a:xfrm>
        </p:spPr>
        <p:txBody>
          <a:bodyPr rtlCol="0"/>
          <a:lstStyle/>
          <a:p>
            <a:r>
              <a:rPr lang="ru-RU" sz="2400" dirty="0" smtClean="0"/>
              <a:t>Проект «MEDKIDS» направлен на решение проблемы </a:t>
            </a:r>
            <a:r>
              <a:rPr lang="ru-RU" sz="2400" smtClean="0"/>
              <a:t>в отсутствии навыков </a:t>
            </a:r>
            <a:r>
              <a:rPr lang="ru-RU" sz="2400" dirty="0" smtClean="0"/>
              <a:t>при правилах поведения в чрезвычайных ситуациях и оказанию первой помощи у молодежи в возрасте от 14 до 17 лет включительно, а также увеличение числа молодежи города Великие Луки включенных в данную работу.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9" name="Рисунок 8" descr="Рука прикасается к мобильному телефону">
            <a:extLst>
              <a:ext uri="{FF2B5EF4-FFF2-40B4-BE49-F238E27FC236}">
                <a16:creationId xmlns=""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tretch>
            <a:fillRect/>
          </a:stretch>
        </p:blipFill>
        <p:spPr>
          <a:xfrm>
            <a:off x="4476013" y="0"/>
            <a:ext cx="4667987" cy="6384175"/>
          </a:xfrm>
        </p:spPr>
      </p:pic>
      <p:sp>
        <p:nvSpPr>
          <p:cNvPr id="20" name="Прямоугольник 19" descr="Контрастный блок">
            <a:extLst>
              <a:ext uri="{FF2B5EF4-FFF2-40B4-BE49-F238E27FC236}">
                <a16:creationId xmlns=""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600750" y="279857"/>
            <a:ext cx="1808559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81" y="394680"/>
            <a:ext cx="3486150" cy="985000"/>
          </a:xfrm>
        </p:spPr>
        <p:txBody>
          <a:bodyPr rtlCol="0"/>
          <a:lstStyle/>
          <a:p>
            <a:pPr algn="ctr" rtl="0"/>
            <a:r>
              <a:rPr lang="ru-RU" sz="4800" dirty="0" smtClean="0"/>
              <a:t>Проблема </a:t>
            </a:r>
            <a:endParaRPr lang="ru-RU" sz="4800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635581" y="1263303"/>
            <a:ext cx="3486150" cy="1162800"/>
          </a:xfrm>
        </p:spPr>
        <p:txBody>
          <a:bodyPr rtlCol="0"/>
          <a:lstStyle/>
          <a:p>
            <a:pPr algn="ctr" rtl="0"/>
            <a:r>
              <a:rPr lang="ru-RU" dirty="0" smtClean="0"/>
              <a:t>Социальный проект «</a:t>
            </a:r>
            <a:r>
              <a:rPr lang="en-US" dirty="0" smtClean="0"/>
              <a:t>MEDKIDS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Рука пишет что-то на стикере">
            <a:extLst>
              <a:ext uri="{FF2B5EF4-FFF2-40B4-BE49-F238E27FC236}">
                <a16:creationId xmlns="" xmlns:a16="http://schemas.microsoft.com/office/drawing/2014/main" id="{7E468295-904F-0743-AD06-67DA21353B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tretch>
            <a:fillRect/>
          </a:stretch>
        </p:blipFill>
        <p:spPr>
          <a:xfrm>
            <a:off x="0" y="-1"/>
            <a:ext cx="4572000" cy="6434051"/>
          </a:xfrm>
        </p:spPr>
      </p:pic>
      <p:sp>
        <p:nvSpPr>
          <p:cNvPr id="20" name="Прямоугольник 19" descr="Контрастный блок">
            <a:extLst>
              <a:ext uri="{FF2B5EF4-FFF2-40B4-BE49-F238E27FC236}">
                <a16:creationId xmlns=""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331869" y="1762069"/>
            <a:ext cx="1488131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8575" y="1869795"/>
            <a:ext cx="4981425" cy="1124345"/>
          </a:xfrm>
        </p:spPr>
        <p:txBody>
          <a:bodyPr rtlCol="0"/>
          <a:lstStyle/>
          <a:p>
            <a:pPr rtl="0">
              <a:lnSpc>
                <a:spcPts val="5400"/>
              </a:lnSpc>
            </a:pPr>
            <a:r>
              <a:rPr lang="ru-RU" sz="4800" dirty="0" smtClean="0"/>
              <a:t>Целевая аудитория </a:t>
            </a:r>
            <a:endParaRPr lang="ru-RU" sz="4800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Социальный проект «</a:t>
            </a:r>
            <a:r>
              <a:rPr lang="en-US" dirty="0" smtClean="0"/>
              <a:t>MEDKIDS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2000" dirty="0" smtClean="0"/>
              <a:t>Молодежь в возрасте от 14 до 17 лет включительно, обучающаяся в общеобразовательных учреждениях города Великие Луки, интересующиеся вопросами правил поведения при чрезвычайных ситуациях и оказанию первой помощи</a:t>
            </a:r>
            <a:r>
              <a:rPr lang="ru-RU" dirty="0" smtClean="0"/>
              <a:t>. </a:t>
            </a:r>
            <a:r>
              <a:rPr lang="ru-RU" sz="2000" dirty="0" smtClean="0"/>
              <a:t>Общим охватом не менее 400-т человек. </a:t>
            </a:r>
            <a:endParaRPr lang="ru-RU" sz="200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209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Стол с компьютером, телефоном, книгами и т. д.">
            <a:extLst>
              <a:ext uri="{FF2B5EF4-FFF2-40B4-BE49-F238E27FC236}">
                <a16:creationId xmlns="" xmlns:a16="http://schemas.microsoft.com/office/drawing/2014/main" id="{2E7ADBC3-DECA-9F4C-9289-9E43C72759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8445731" cy="5630487"/>
          </a:xfrm>
        </p:spPr>
      </p:pic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7018" y="2204792"/>
            <a:ext cx="3906982" cy="1951572"/>
          </a:xfrm>
        </p:spPr>
        <p:txBody>
          <a:bodyPr rtlCol="0"/>
          <a:lstStyle/>
          <a:p>
            <a:pPr algn="ctr"/>
            <a:r>
              <a:rPr lang="ru-RU" sz="4800" dirty="0" smtClean="0"/>
              <a:t>Алгоритм решения проблемы</a:t>
            </a:r>
            <a:endParaRPr lang="ru-RU" sz="4800" dirty="0"/>
          </a:p>
        </p:txBody>
      </p:sp>
      <p:sp>
        <p:nvSpPr>
          <p:cNvPr id="14" name="Текст 13">
            <a:extLst>
              <a:ext uri="{FF2B5EF4-FFF2-40B4-BE49-F238E27FC236}">
                <a16:creationId xmlns="" xmlns:a16="http://schemas.microsoft.com/office/drawing/2014/main" id="{F278402B-CA7D-4F5B-B3FA-ED74AB3CFB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53644" y="4148861"/>
            <a:ext cx="3890356" cy="1187910"/>
          </a:xfrm>
        </p:spPr>
        <p:txBody>
          <a:bodyPr rtlCol="0"/>
          <a:lstStyle/>
          <a:p>
            <a:pPr algn="ctr" rtl="0"/>
            <a:r>
              <a:rPr lang="ru-RU" dirty="0" smtClean="0"/>
              <a:t>Социальный проект «</a:t>
            </a:r>
            <a:r>
              <a:rPr lang="en-US" dirty="0" smtClean="0"/>
              <a:t>MEDKIDS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167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 smtClean="0"/>
              <a:t>Алгоритм решения проблемы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CA42D59-EAD6-4F95-84F1-32A30F0578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rtlCol="0"/>
          <a:lstStyle/>
          <a:p>
            <a:r>
              <a:rPr lang="ru-RU" dirty="0" smtClean="0"/>
              <a:t>Социальный проект «</a:t>
            </a:r>
            <a:r>
              <a:rPr lang="en-US" dirty="0" smtClean="0"/>
              <a:t>MEDKIDS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12" name="Прямоугольник 11" descr="Контрастный блок слева">
            <a:extLst>
              <a:ext uri="{FF2B5EF4-FFF2-40B4-BE49-F238E27FC236}">
                <a16:creationId xmlns=""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67095" y="1421048"/>
            <a:ext cx="2210345" cy="1334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246" y="1632857"/>
            <a:ext cx="4104000" cy="360180"/>
          </a:xfrm>
        </p:spPr>
        <p:txBody>
          <a:bodyPr rtlCol="0"/>
          <a:lstStyle/>
          <a:p>
            <a:pPr rtl="0"/>
            <a:r>
              <a:rPr lang="ru-RU" dirty="0" smtClean="0"/>
              <a:t>Поставленные задачи: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9497" y="2062493"/>
            <a:ext cx="4104000" cy="4325244"/>
          </a:xfrm>
        </p:spPr>
        <p:txBody>
          <a:bodyPr rtlCol="0"/>
          <a:lstStyle/>
          <a:p>
            <a:r>
              <a:rPr lang="ru-RU" dirty="0" smtClean="0"/>
              <a:t>Разработка </a:t>
            </a:r>
            <a:r>
              <a:rPr lang="ru-RU" dirty="0" err="1" smtClean="0"/>
              <a:t>медиаплана</a:t>
            </a:r>
            <a:r>
              <a:rPr lang="ru-RU" dirty="0" smtClean="0"/>
              <a:t> по развитию и продвижению проекта в </a:t>
            </a:r>
            <a:r>
              <a:rPr lang="ru-RU" dirty="0" err="1" smtClean="0"/>
              <a:t>медиа</a:t>
            </a:r>
            <a:r>
              <a:rPr lang="ru-RU" dirty="0" smtClean="0"/>
              <a:t> сфере.</a:t>
            </a:r>
          </a:p>
          <a:p>
            <a:r>
              <a:rPr lang="ru-RU" dirty="0" smtClean="0"/>
              <a:t>Создание условий для обучения правилам поведения при чрезвычайных ситуациях и оказанию первой медицинской помощи у молодежи в возрасте 14-17 лет (закупка оборудования, материалов согласно смете проекта, создание программы, набор и обучение волонтеров-медиков)</a:t>
            </a:r>
            <a:br>
              <a:rPr lang="ru-RU" dirty="0" smtClean="0"/>
            </a:br>
            <a:endParaRPr lang="ru-RU" dirty="0"/>
          </a:p>
        </p:txBody>
      </p:sp>
      <p:cxnSp>
        <p:nvCxnSpPr>
          <p:cNvPr id="11" name="Прямая соединительная линия 10" descr="Разделитель слайда">
            <a:extLst>
              <a:ext uri="{FF2B5EF4-FFF2-40B4-BE49-F238E27FC236}">
                <a16:creationId xmlns="" xmlns:a16="http://schemas.microsoft.com/office/drawing/2014/main" id="{5A563457-1EC8-4978-BCCB-AFD88C9ED0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4572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 descr="Черта справа&#10;">
            <a:extLst>
              <a:ext uri="{FF2B5EF4-FFF2-40B4-BE49-F238E27FC236}">
                <a16:creationId xmlns="" xmlns:a16="http://schemas.microsoft.com/office/drawing/2014/main" id="{A7CD04AE-9A8B-4DED-855D-F51B510D0B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672664" y="1421048"/>
            <a:ext cx="1937142" cy="1334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59686" y="1581311"/>
            <a:ext cx="4104000" cy="358775"/>
          </a:xfrm>
        </p:spPr>
        <p:txBody>
          <a:bodyPr rtlCol="0"/>
          <a:lstStyle/>
          <a:p>
            <a:pPr rtl="0"/>
            <a:r>
              <a:rPr lang="ru-RU" dirty="0" smtClean="0"/>
              <a:t>Поставленные задачи: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46539" y="2033060"/>
            <a:ext cx="4104085" cy="4367740"/>
          </a:xfrm>
        </p:spPr>
        <p:txBody>
          <a:bodyPr rtlCol="0"/>
          <a:lstStyle/>
          <a:p>
            <a:r>
              <a:rPr lang="ru-RU" dirty="0" smtClean="0"/>
              <a:t>Обучение молодежи в возрасте 14-17 лет правилам поведения при чрезвычайных ситуациях и оказанию первой  помощи (набор целевой аудитории проекта, обучение молодежи)</a:t>
            </a:r>
          </a:p>
          <a:p>
            <a:r>
              <a:rPr lang="ru-RU" dirty="0" smtClean="0"/>
              <a:t>Подведение итогов проекта (олимпиада, слёт команды и волонтеров-медиков)</a:t>
            </a:r>
          </a:p>
          <a:p>
            <a:endParaRPr lang="ru-RU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=""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8820000" y="6371351"/>
            <a:ext cx="324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883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" r="2155"/>
          <a:stretch>
            <a:fillRect/>
          </a:stretch>
        </p:blipFill>
        <p:spPr>
          <a:xfrm>
            <a:off x="435579" y="590413"/>
            <a:ext cx="4024842" cy="560885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29352" y="3394841"/>
            <a:ext cx="3890648" cy="1393058"/>
          </a:xfrm>
        </p:spPr>
        <p:txBody>
          <a:bodyPr/>
          <a:lstStyle/>
          <a:p>
            <a:r>
              <a:rPr lang="ru-RU" dirty="0" smtClean="0"/>
              <a:t>Команда проекта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ru-RU" dirty="0" smtClean="0"/>
              <a:t>Социальный проект «</a:t>
            </a:r>
            <a:r>
              <a:rPr lang="en-US" dirty="0" smtClean="0"/>
              <a:t>MEDKIDS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656925" y="219338"/>
            <a:ext cx="4840000" cy="2383777"/>
          </a:xfrm>
        </p:spPr>
        <p:txBody>
          <a:bodyPr/>
          <a:lstStyle/>
          <a:p>
            <a:pPr marL="0" indent="0">
              <a:buNone/>
            </a:pPr>
            <a:r>
              <a:rPr lang="ru-RU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 проекта</a:t>
            </a:r>
            <a:endParaRPr lang="en-US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tion" pitchFamily="2" charset="0"/>
            </a:endParaRPr>
          </a:p>
          <a:p>
            <a:pPr marL="0" indent="0">
              <a:buNone/>
            </a:pPr>
            <a:r>
              <a:rPr lang="ru-RU" sz="2800" b="1" dirty="0" smtClean="0"/>
              <a:t>Коновалова Кристина Андреевна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6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2409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 descr="Контрастный блок">
            <a:extLst>
              <a:ext uri="{FF2B5EF4-FFF2-40B4-BE49-F238E27FC236}">
                <a16:creationId xmlns=""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331869" y="1762069"/>
            <a:ext cx="1488131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4455" y="1903046"/>
            <a:ext cx="4109545" cy="1124345"/>
          </a:xfrm>
        </p:spPr>
        <p:txBody>
          <a:bodyPr rtlCol="0"/>
          <a:lstStyle/>
          <a:p>
            <a:pPr algn="r" rtl="0">
              <a:lnSpc>
                <a:spcPts val="5400"/>
              </a:lnSpc>
            </a:pPr>
            <a:r>
              <a:rPr lang="ru-RU" sz="3200" dirty="0" smtClean="0"/>
              <a:t>Команда проекта </a:t>
            </a:r>
            <a:endParaRPr lang="ru-RU" sz="3200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550978" y="3027391"/>
            <a:ext cx="4593021" cy="590155"/>
          </a:xfrm>
        </p:spPr>
        <p:txBody>
          <a:bodyPr rtlCol="0"/>
          <a:lstStyle/>
          <a:p>
            <a:pPr rtl="0"/>
            <a:r>
              <a:rPr lang="ru-RU" dirty="0" smtClean="0"/>
              <a:t>Социальный проект «</a:t>
            </a:r>
            <a:r>
              <a:rPr lang="en-US" dirty="0" smtClean="0"/>
              <a:t>MEDKIDS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03851" y="3939060"/>
            <a:ext cx="4178149" cy="2428351"/>
          </a:xfrm>
        </p:spPr>
        <p:txBody>
          <a:bodyPr rtlCol="0"/>
          <a:lstStyle/>
          <a:p>
            <a:pPr marL="0" indent="0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Баринов Артем Сергеевич</a:t>
            </a:r>
          </a:p>
          <a:p>
            <a:pPr marL="0" indent="0">
              <a:buNone/>
            </a:pPr>
            <a:r>
              <a:rPr lang="ru-RU" sz="2400" dirty="0" smtClean="0"/>
              <a:t>Координатор </a:t>
            </a:r>
            <a:r>
              <a:rPr lang="ru-RU" sz="2400" dirty="0"/>
              <a:t>по работе с образовательными организациями; PR-менеджер проекта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7</a:t>
            </a:fld>
            <a:endParaRPr lang="ru-RU" dirty="0"/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" r="1888"/>
          <a:stretch>
            <a:fillRect/>
          </a:stretch>
        </p:blipFill>
        <p:spPr>
          <a:xfrm>
            <a:off x="341980" y="637024"/>
            <a:ext cx="3967259" cy="5528609"/>
          </a:xfrm>
        </p:spPr>
      </p:pic>
    </p:spTree>
    <p:extLst>
      <p:ext uri="{BB962C8B-B14F-4D97-AF65-F5344CB8AC3E}">
        <p14:creationId xmlns:p14="http://schemas.microsoft.com/office/powerpoint/2010/main" val="72209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34" b="17434"/>
          <a:stretch>
            <a:fillRect/>
          </a:stretch>
        </p:blipFill>
        <p:spPr>
          <a:xfrm>
            <a:off x="454135" y="1226505"/>
            <a:ext cx="5097442" cy="4427490"/>
          </a:xfr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204084" y="3726266"/>
            <a:ext cx="3939916" cy="758921"/>
          </a:xfrm>
        </p:spPr>
        <p:txBody>
          <a:bodyPr/>
          <a:lstStyle/>
          <a:p>
            <a:r>
              <a:rPr lang="ru-RU" sz="3200" dirty="0" smtClean="0"/>
              <a:t>Команда проекта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4677103" y="4495837"/>
            <a:ext cx="4466897" cy="738315"/>
          </a:xfrm>
        </p:spPr>
        <p:txBody>
          <a:bodyPr/>
          <a:lstStyle/>
          <a:p>
            <a:r>
              <a:rPr lang="ru-RU" dirty="0" smtClean="0"/>
              <a:t>Социальный проект «</a:t>
            </a:r>
            <a:r>
              <a:rPr lang="en-US" dirty="0" smtClean="0"/>
              <a:t>MEDKIDS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8</a:t>
            </a:fld>
            <a:endParaRPr lang="ru-RU" noProof="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696607" y="1691556"/>
            <a:ext cx="36365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Специалист по взаимодействию с участниками и волонтерами проекта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81146" y="409575"/>
            <a:ext cx="5045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Чичерина Марина Александровна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683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906" r="1906"/>
          <a:stretch>
            <a:fillRect/>
          </a:stretch>
        </p:blipFill>
        <p:spPr>
          <a:xfrm>
            <a:off x="162000" y="68469"/>
            <a:ext cx="4572000" cy="6371351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83421" y="1869795"/>
            <a:ext cx="4836579" cy="1124345"/>
          </a:xfrm>
        </p:spPr>
        <p:txBody>
          <a:bodyPr/>
          <a:lstStyle/>
          <a:p>
            <a:r>
              <a:rPr lang="ru-RU" dirty="0" smtClean="0"/>
              <a:t>Команда проекта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2"/>
          </p:nvPr>
        </p:nvSpPr>
        <p:spPr>
          <a:xfrm>
            <a:off x="3983420" y="2994142"/>
            <a:ext cx="4836549" cy="590155"/>
          </a:xfrm>
        </p:spPr>
        <p:txBody>
          <a:bodyPr/>
          <a:lstStyle/>
          <a:p>
            <a:r>
              <a:rPr lang="ru-RU" dirty="0" smtClean="0"/>
              <a:t>Социальный проект «</a:t>
            </a:r>
            <a:r>
              <a:rPr lang="en-US" dirty="0" smtClean="0"/>
              <a:t>MEDKIDS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932611" y="3763648"/>
            <a:ext cx="4104000" cy="2428351"/>
          </a:xfrm>
        </p:spPr>
        <p:txBody>
          <a:bodyPr/>
          <a:lstStyle/>
          <a:p>
            <a:pPr marL="0" indent="0">
              <a:buNone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Жигунов Алексей Дмитриевич 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Специалист </a:t>
            </a:r>
            <a:r>
              <a:rPr lang="ru-RU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 созданию программы и обучению волонтеров-медиков проекта 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9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5741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16411250_win32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6558_TF16411250.potx" id="{A260DA37-CFC9-4D02-84AC-0507580D9156}" vid="{7B0E278F-2D2E-40C5-B449-266E5B0CACED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64A4C9D-F801-4923-BC6D-E0006F5123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2218FC-8412-44B9-9E82-D51F1F531141}">
  <ds:schemaRefs>
    <ds:schemaRef ds:uri="http://purl.org/dc/dcmitype/"/>
    <ds:schemaRef ds:uri="http://schemas.microsoft.com/sharepoint/v3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fb0879af-3eba-417a-a55a-ffe6dcd6ca77"/>
    <ds:schemaRef ds:uri="6dc4bcd6-49db-4c07-9060-8acfc67cef9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432</Words>
  <Application>Microsoft Office PowerPoint</Application>
  <PresentationFormat>Экран (4:3)</PresentationFormat>
  <Paragraphs>79</Paragraphs>
  <Slides>14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 Unicode MS</vt:lpstr>
      <vt:lpstr>Arial</vt:lpstr>
      <vt:lpstr>Bahnschrift Light</vt:lpstr>
      <vt:lpstr>Bastion</vt:lpstr>
      <vt:lpstr>Calibri</vt:lpstr>
      <vt:lpstr>Candara</vt:lpstr>
      <vt:lpstr>Corbel</vt:lpstr>
      <vt:lpstr>Times New Roman</vt:lpstr>
      <vt:lpstr>tf16411250_win32</vt:lpstr>
      <vt:lpstr>MEDKIDS</vt:lpstr>
      <vt:lpstr>Проблема </vt:lpstr>
      <vt:lpstr>Целевая аудитория </vt:lpstr>
      <vt:lpstr>Алгоритм решения проблемы</vt:lpstr>
      <vt:lpstr>Алгоритм решения проблемы</vt:lpstr>
      <vt:lpstr>Команда проекта </vt:lpstr>
      <vt:lpstr>Команда проекта </vt:lpstr>
      <vt:lpstr>Команда проекта</vt:lpstr>
      <vt:lpstr>Команда проекта </vt:lpstr>
      <vt:lpstr>Наставники проекта </vt:lpstr>
      <vt:lpstr>Описание результатов</vt:lpstr>
      <vt:lpstr>Описание результатов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2018-06-29T12:44:13Z</dcterms:created>
  <dcterms:modified xsi:type="dcterms:W3CDTF">2022-03-29T22:42:18Z</dcterms:modified>
</cp:coreProperties>
</file>