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волонтёров в объединении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 (I-III квартал)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</c:v>
                </c:pt>
                <c:pt idx="1">
                  <c:v>23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кол-во мероприятияй с участием волонтёров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 (I-III квартал)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</c:v>
                </c:pt>
                <c:pt idx="1">
                  <c:v>9</c:v>
                </c:pt>
                <c:pt idx="2">
                  <c:v>21</c:v>
                </c:pt>
                <c:pt idx="3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143232"/>
        <c:axId val="173187072"/>
      </c:barChart>
      <c:catAx>
        <c:axId val="42143232"/>
        <c:scaling>
          <c:orientation val="minMax"/>
        </c:scaling>
        <c:delete val="0"/>
        <c:axPos val="l"/>
        <c:majorTickMark val="out"/>
        <c:minorTickMark val="none"/>
        <c:tickLblPos val="nextTo"/>
        <c:crossAx val="173187072"/>
        <c:crosses val="autoZero"/>
        <c:auto val="1"/>
        <c:lblAlgn val="ctr"/>
        <c:lblOffset val="100"/>
        <c:noMultiLvlLbl val="0"/>
      </c:catAx>
      <c:valAx>
        <c:axId val="17318707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421432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dk_rus_vingapur" TargetMode="External"/><Relationship Id="rId3" Type="http://schemas.openxmlformats.org/officeDocument/2006/relationships/image" Target="../media/image9.jpg"/><Relationship Id="rId7" Type="http://schemas.openxmlformats.org/officeDocument/2006/relationships/hyperlink" Target="mailto:cd-vingapur@mail.ru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dirty="0" smtClean="0"/>
              <a:t>ТЕРРИТОРИЯ ВОЗМОЖНОСТЕЙ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ВОЛОНТЁРСКОЕ ОБЪЕДИНЕНИЕ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1026" name="Picture 2" descr="C:\Users\DNS\Pictures\Лого территория возможносте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44" y="-459432"/>
            <a:ext cx="3350146" cy="335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67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604722"/>
            <a:ext cx="6781800" cy="16002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МЫ НАХОДИМСЯ ЗДЕСЬ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764704"/>
            <a:ext cx="2954121" cy="3019768"/>
          </a:xfrm>
        </p:spPr>
      </p:pic>
      <p:pic>
        <p:nvPicPr>
          <p:cNvPr id="2050" name="Picture 2" descr="C:\Users\DNS\Desktop\Магниты\конвертировано Вынгапуровски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3095653" cy="412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816877" y="424591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 smtClean="0">
                <a:latin typeface="Bahnschrift SemiCondensed" panose="020B0502040204020203" pitchFamily="34" charset="0"/>
              </a:rPr>
              <a:t>Ямало-Ненецкий автономный округ</a:t>
            </a:r>
          </a:p>
          <a:p>
            <a:pPr algn="r"/>
            <a:r>
              <a:rPr lang="ru-RU" dirty="0">
                <a:latin typeface="Bahnschrift SemiCondensed" panose="020B0502040204020203" pitchFamily="34" charset="0"/>
              </a:rPr>
              <a:t>г</a:t>
            </a:r>
            <a:r>
              <a:rPr lang="ru-RU" dirty="0" smtClean="0">
                <a:latin typeface="Bahnschrift SemiCondensed" panose="020B0502040204020203" pitchFamily="34" charset="0"/>
              </a:rPr>
              <a:t>. Ноябрьск </a:t>
            </a:r>
            <a:r>
              <a:rPr lang="ru-RU" dirty="0" err="1" smtClean="0">
                <a:latin typeface="Bahnschrift SemiCondensed" panose="020B0502040204020203" pitchFamily="34" charset="0"/>
              </a:rPr>
              <a:t>мкрн</a:t>
            </a:r>
            <a:r>
              <a:rPr lang="ru-RU" dirty="0" smtClean="0">
                <a:latin typeface="Bahnschrift SemiCondensed" panose="020B0502040204020203" pitchFamily="34" charset="0"/>
              </a:rPr>
              <a:t> Вынгапуровский</a:t>
            </a:r>
            <a:endParaRPr lang="ru-RU" dirty="0"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75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КОРОТКО О НАС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24744"/>
            <a:ext cx="7543800" cy="3886200"/>
          </a:xfrm>
        </p:spPr>
        <p:txBody>
          <a:bodyPr/>
          <a:lstStyle/>
          <a:p>
            <a:r>
              <a:rPr lang="ru-RU" b="1" dirty="0" smtClean="0">
                <a:latin typeface="Bahnschrift SemiCondensed" panose="020B0502040204020203" pitchFamily="34" charset="0"/>
              </a:rPr>
              <a:t>ГОД СОЗДАНИЯ </a:t>
            </a:r>
            <a:r>
              <a:rPr lang="en-US" dirty="0" smtClean="0">
                <a:latin typeface="Bahnschrift SemiCondensed" panose="020B0502040204020203" pitchFamily="34" charset="0"/>
              </a:rPr>
              <a:t>– 2019</a:t>
            </a:r>
            <a:endParaRPr lang="ru-RU" dirty="0" smtClean="0">
              <a:latin typeface="Bahnschrift SemiCondensed" panose="020B0502040204020203" pitchFamily="34" charset="0"/>
            </a:endParaRPr>
          </a:p>
          <a:p>
            <a:pPr marL="0" indent="0">
              <a:buNone/>
            </a:pPr>
            <a:endParaRPr lang="en-US" dirty="0" smtClean="0">
              <a:latin typeface="Bahnschrift SemiCondensed" panose="020B0502040204020203" pitchFamily="34" charset="0"/>
            </a:endParaRPr>
          </a:p>
          <a:p>
            <a:r>
              <a:rPr lang="ru-RU" b="1" dirty="0" smtClean="0">
                <a:latin typeface="Bahnschrift SemiCondensed" panose="020B0502040204020203" pitchFamily="34" charset="0"/>
              </a:rPr>
              <a:t>ОРГАНИЗАТОР</a:t>
            </a:r>
            <a:r>
              <a:rPr lang="ru-RU" dirty="0" smtClean="0">
                <a:latin typeface="Bahnschrift SemiCondensed" panose="020B0502040204020203" pitchFamily="34" charset="0"/>
              </a:rPr>
              <a:t> - Муниципальное Автономное учреждение культуры </a:t>
            </a:r>
            <a:r>
              <a:rPr lang="ru-RU" dirty="0" smtClean="0">
                <a:latin typeface="Bahnschrift SemiCondensed" panose="020B0502040204020203" pitchFamily="34" charset="0"/>
              </a:rPr>
              <a:t>«Городской </a:t>
            </a:r>
            <a:r>
              <a:rPr lang="ru-RU" dirty="0" smtClean="0">
                <a:latin typeface="Bahnschrift SemiCondensed" panose="020B0502040204020203" pitchFamily="34" charset="0"/>
              </a:rPr>
              <a:t>Дворец Культуры и Кино «Русь»</a:t>
            </a:r>
          </a:p>
          <a:p>
            <a:pPr marL="0" indent="0">
              <a:buNone/>
            </a:pPr>
            <a:endParaRPr lang="ru-RU" dirty="0" smtClean="0">
              <a:latin typeface="Bahnschrift SemiCondensed" panose="020B0502040204020203" pitchFamily="34" charset="0"/>
            </a:endParaRPr>
          </a:p>
          <a:p>
            <a:r>
              <a:rPr lang="ru-RU" b="1" dirty="0" smtClean="0">
                <a:latin typeface="Bahnschrift SemiCondensed" panose="020B0502040204020203" pitchFamily="34" charset="0"/>
              </a:rPr>
              <a:t>НАПРАВЛЕНИЕ</a:t>
            </a:r>
            <a:r>
              <a:rPr lang="ru-RU" dirty="0" smtClean="0">
                <a:latin typeface="Bahnschrift SemiCondensed" panose="020B0502040204020203" pitchFamily="34" charset="0"/>
              </a:rPr>
              <a:t> </a:t>
            </a:r>
            <a:r>
              <a:rPr lang="en-US" dirty="0" smtClean="0">
                <a:latin typeface="Bahnschrift SemiCondensed" panose="020B0502040204020203" pitchFamily="34" charset="0"/>
              </a:rPr>
              <a:t>– </a:t>
            </a:r>
            <a:r>
              <a:rPr lang="ru-RU" dirty="0" smtClean="0">
                <a:latin typeface="Bahnschrift SemiCondensed" panose="020B0502040204020203" pitchFamily="34" charset="0"/>
              </a:rPr>
              <a:t>событийное </a:t>
            </a:r>
            <a:r>
              <a:rPr lang="ru-RU" dirty="0" err="1" smtClean="0">
                <a:latin typeface="Bahnschrift SemiCondensed" panose="020B0502040204020203" pitchFamily="34" charset="0"/>
              </a:rPr>
              <a:t>волонтёрство</a:t>
            </a:r>
            <a:endParaRPr lang="ru-RU" dirty="0" smtClean="0">
              <a:latin typeface="Bahnschrift SemiCondensed" panose="020B0502040204020203" pitchFamily="34" charset="0"/>
            </a:endParaRPr>
          </a:p>
          <a:p>
            <a:pPr marL="0" indent="0">
              <a:buNone/>
            </a:pPr>
            <a:endParaRPr lang="en-US" dirty="0" smtClean="0">
              <a:latin typeface="Bahnschrift SemiCondensed" panose="020B0502040204020203" pitchFamily="34" charset="0"/>
            </a:endParaRPr>
          </a:p>
          <a:p>
            <a:r>
              <a:rPr lang="ru-RU" b="1" dirty="0" smtClean="0">
                <a:latin typeface="Bahnschrift SemiCondensed" panose="020B0502040204020203" pitchFamily="34" charset="0"/>
              </a:rPr>
              <a:t>РУКОВОДИТЕЛЬ ОБЪЕДИНЕНИЯ </a:t>
            </a:r>
            <a:r>
              <a:rPr lang="en-US" dirty="0" smtClean="0">
                <a:latin typeface="Bahnschrift SemiCondensed" panose="020B0502040204020203" pitchFamily="34" charset="0"/>
              </a:rPr>
              <a:t>– </a:t>
            </a:r>
            <a:r>
              <a:rPr lang="ru-RU" dirty="0" err="1" smtClean="0">
                <a:latin typeface="Bahnschrift SemiCondensed" panose="020B0502040204020203" pitchFamily="34" charset="0"/>
              </a:rPr>
              <a:t>Швецова</a:t>
            </a:r>
            <a:r>
              <a:rPr lang="ru-RU" dirty="0" smtClean="0">
                <a:latin typeface="Bahnschrift SemiCondensed" panose="020B0502040204020203" pitchFamily="34" charset="0"/>
              </a:rPr>
              <a:t> Наталья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966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338392" cy="16002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Территория возможностей это: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1484784"/>
            <a:ext cx="7543800" cy="3447256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Bahnschrift SemiCondensed" panose="020B0502040204020203" pitchFamily="34" charset="0"/>
              </a:rPr>
              <a:t>ОБУЧЕНИЕ – мастер-классы для волонтёров                        </a:t>
            </a:r>
            <a:r>
              <a:rPr lang="ru-RU" dirty="0" smtClean="0">
                <a:latin typeface="Bahnschrift SemiCondensed" panose="020B0502040204020203" pitchFamily="34" charset="0"/>
              </a:rPr>
              <a:t>от специалистов </a:t>
            </a:r>
            <a:r>
              <a:rPr lang="ru-RU" dirty="0" smtClean="0">
                <a:latin typeface="Bahnschrift SemiCondensed" panose="020B0502040204020203" pitchFamily="34" charset="0"/>
              </a:rPr>
              <a:t>учреждения культуры </a:t>
            </a:r>
          </a:p>
          <a:p>
            <a:pPr marL="0" indent="0">
              <a:buNone/>
            </a:pPr>
            <a:r>
              <a:rPr lang="ru-RU" dirty="0" smtClean="0">
                <a:latin typeface="Bahnschrift SemiCondensed" panose="020B0502040204020203" pitchFamily="34" charset="0"/>
              </a:rPr>
              <a:t>   </a:t>
            </a:r>
          </a:p>
          <a:p>
            <a:r>
              <a:rPr lang="ru-RU" dirty="0" smtClean="0">
                <a:latin typeface="Bahnschrift SemiCondensed" panose="020B0502040204020203" pitchFamily="34" charset="0"/>
              </a:rPr>
              <a:t>ПРИВЛЕЧЕНИЕ – участие волонтёров в культурно-массовых мероприятиях микрорайона</a:t>
            </a:r>
          </a:p>
          <a:p>
            <a:pPr marL="0" indent="0">
              <a:buNone/>
            </a:pPr>
            <a:endParaRPr lang="ru-RU" dirty="0" smtClean="0">
              <a:latin typeface="Bahnschrift SemiCondensed" panose="020B0502040204020203" pitchFamily="34" charset="0"/>
            </a:endParaRPr>
          </a:p>
          <a:p>
            <a:r>
              <a:rPr lang="ru-RU" dirty="0" smtClean="0">
                <a:latin typeface="Bahnschrift SemiCondensed" panose="020B0502040204020203" pitchFamily="34" charset="0"/>
              </a:rPr>
              <a:t>СОЗИДАНИЕ – инициирование и реализация идей, проектов, направленных на улучшение качества жизни жителей микрорайона Вынгапуровский</a:t>
            </a:r>
          </a:p>
          <a:p>
            <a:endParaRPr lang="ru-RU" dirty="0">
              <a:latin typeface="Bahnschrift SemiCondensed" panose="020B05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195" y="598376"/>
            <a:ext cx="1874330" cy="17008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4951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Мы развиваемся</a:t>
            </a:r>
            <a:endParaRPr lang="ru-RU" sz="4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638948"/>
              </p:ext>
            </p:extLst>
          </p:nvPr>
        </p:nvGraphicFramePr>
        <p:xfrm>
          <a:off x="762000" y="685800"/>
          <a:ext cx="75438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946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626424" cy="2286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КУЛЬТУРНО-МАССОВЫЕ МЕРОПРИЯТИЯ</a:t>
            </a:r>
            <a:br>
              <a:rPr lang="ru-RU" sz="2800" dirty="0" smtClean="0"/>
            </a:br>
            <a:r>
              <a:rPr lang="ru-RU" sz="2800" dirty="0" smtClean="0"/>
              <a:t>С </a:t>
            </a:r>
            <a:r>
              <a:rPr lang="ru-RU" sz="2800" dirty="0"/>
              <a:t>НАШИМ УЧАСТИЕМ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255368"/>
          </a:xfrm>
        </p:spPr>
        <p:txBody>
          <a:bodyPr>
            <a:noAutofit/>
          </a:bodyPr>
          <a:lstStyle/>
          <a:p>
            <a:r>
              <a:rPr lang="ru-RU" sz="1600" dirty="0">
                <a:latin typeface="Bahnschrift SemiCondensed" panose="020B0502040204020203" pitchFamily="34" charset="0"/>
              </a:rPr>
              <a:t>ДЕНЬ ПОБЕДЫ - 9 МАЯ</a:t>
            </a:r>
          </a:p>
          <a:p>
            <a:r>
              <a:rPr lang="ru-RU" sz="1600" dirty="0">
                <a:latin typeface="Bahnschrift SemiCondensed" panose="020B0502040204020203" pitchFamily="34" charset="0"/>
              </a:rPr>
              <a:t>ДЕНЬ СЕМЬИ - 15 МАЯ</a:t>
            </a:r>
          </a:p>
          <a:p>
            <a:r>
              <a:rPr lang="ru-RU" sz="1600" dirty="0">
                <a:latin typeface="Bahnschrift SemiCondensed" panose="020B0502040204020203" pitchFamily="34" charset="0"/>
              </a:rPr>
              <a:t>САБАНТУЙ</a:t>
            </a:r>
          </a:p>
          <a:p>
            <a:r>
              <a:rPr lang="ru-RU" sz="1600" dirty="0">
                <a:latin typeface="Bahnschrift SemiCondensed" panose="020B0502040204020203" pitchFamily="34" charset="0"/>
              </a:rPr>
              <a:t>ДЕНЬ РОССИИ - 12 ИЮНЯ</a:t>
            </a:r>
          </a:p>
          <a:p>
            <a:r>
              <a:rPr lang="ru-RU" sz="1600" dirty="0">
                <a:latin typeface="Bahnschrift SemiCondensed" panose="020B0502040204020203" pitchFamily="34" charset="0"/>
              </a:rPr>
              <a:t>ДЕНЬ ЗАЩИТЫ ДЕТЕЙ - 1 ИЮНЯ</a:t>
            </a:r>
          </a:p>
          <a:p>
            <a:r>
              <a:rPr lang="ru-RU" sz="1600" dirty="0">
                <a:latin typeface="Bahnschrift SemiCondensed" panose="020B0502040204020203" pitchFamily="34" charset="0"/>
              </a:rPr>
              <a:t>ДЕНЬ </a:t>
            </a:r>
            <a:r>
              <a:rPr lang="ru-RU" sz="1600" dirty="0" smtClean="0">
                <a:latin typeface="Bahnschrift SemiCondensed" panose="020B0502040204020203" pitchFamily="34" charset="0"/>
              </a:rPr>
              <a:t>ГОРОДА</a:t>
            </a:r>
          </a:p>
          <a:p>
            <a:r>
              <a:rPr lang="ru-RU" sz="1600" dirty="0" smtClean="0">
                <a:latin typeface="Bahnschrift SemiCondensed" panose="020B0502040204020203" pitchFamily="34" charset="0"/>
              </a:rPr>
              <a:t>ВЫБОРНЫЕ КОМПАНИИ</a:t>
            </a:r>
            <a:endParaRPr lang="ru-RU" sz="1600" dirty="0">
              <a:latin typeface="Bahnschrift SemiCondensed" panose="020B0502040204020203" pitchFamily="34" charset="0"/>
            </a:endParaRPr>
          </a:p>
          <a:p>
            <a:r>
              <a:rPr lang="ru-RU" sz="1600" dirty="0">
                <a:latin typeface="Bahnschrift SemiCondensed" panose="020B0502040204020203" pitchFamily="34" charset="0"/>
              </a:rPr>
              <a:t>НОЧЬ ИСКУССТВ</a:t>
            </a:r>
          </a:p>
          <a:p>
            <a:r>
              <a:rPr lang="ru-RU" sz="1600" dirty="0">
                <a:latin typeface="Bahnschrift SemiCondensed" panose="020B0502040204020203" pitchFamily="34" charset="0"/>
              </a:rPr>
              <a:t>ФЕСТИВАЛЬ КИНО</a:t>
            </a:r>
          </a:p>
          <a:p>
            <a:r>
              <a:rPr lang="ru-RU" sz="1600" dirty="0">
                <a:latin typeface="Bahnschrift SemiCondensed" panose="020B0502040204020203" pitchFamily="34" charset="0"/>
              </a:rPr>
              <a:t>ДЕНЬ МАТЕРИ</a:t>
            </a:r>
          </a:p>
          <a:p>
            <a:r>
              <a:rPr lang="ru-RU" sz="1600" dirty="0">
                <a:latin typeface="Bahnschrift SemiCondensed" panose="020B0502040204020203" pitchFamily="34" charset="0"/>
              </a:rPr>
              <a:t>ДЕНЬ ИНВАЛИДА</a:t>
            </a:r>
          </a:p>
          <a:p>
            <a:r>
              <a:rPr lang="ru-RU" sz="1600" dirty="0">
                <a:latin typeface="Bahnschrift SemiCondensed" panose="020B0502040204020203" pitchFamily="34" charset="0"/>
              </a:rPr>
              <a:t>ОТКРЫТИЕ ГОРОДСКОЙ ЁЛКИ</a:t>
            </a:r>
          </a:p>
          <a:p>
            <a:r>
              <a:rPr lang="ru-RU" sz="1600" dirty="0">
                <a:latin typeface="Bahnschrift SemiCondensed" panose="020B0502040204020203" pitchFamily="34" charset="0"/>
              </a:rPr>
              <a:t>ПРОМОАКЦИИ</a:t>
            </a:r>
          </a:p>
          <a:p>
            <a:r>
              <a:rPr lang="ru-RU" sz="1600" dirty="0">
                <a:latin typeface="Bahnschrift SemiCondensed" panose="020B0502040204020203" pitchFamily="34" charset="0"/>
              </a:rPr>
              <a:t>ПРАЗДНИКИ ДЛЯ ДЕТЕЙ</a:t>
            </a:r>
          </a:p>
          <a:p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0" t="4850" r="33900" b="3350"/>
          <a:stretch/>
        </p:blipFill>
        <p:spPr>
          <a:xfrm>
            <a:off x="5465040" y="676680"/>
            <a:ext cx="2813051" cy="4013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1669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НАШИ ИНИЦИАТИВЫ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117848"/>
            <a:ext cx="7543800" cy="870992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Bahnschrift SemiCondensed" panose="020B0502040204020203" pitchFamily="34" charset="0"/>
              </a:rPr>
              <a:t>КУРАТОРЫ ЕЖЕГОДНОГО ВСЕРОССИЙСКОГО </a:t>
            </a:r>
            <a:r>
              <a:rPr lang="ru-RU" sz="1400" dirty="0">
                <a:latin typeface="Bahnschrift SemiCondensed" panose="020B0502040204020203" pitchFamily="34" charset="0"/>
              </a:rPr>
              <a:t>ТАНЦЕВАЛЬНОГО ФЛЕШМОБА "РУСЬ </a:t>
            </a:r>
            <a:r>
              <a:rPr lang="ru-RU" sz="1400" dirty="0" smtClean="0">
                <a:latin typeface="Bahnschrift SemiCondensed" panose="020B0502040204020203" pitchFamily="34" charset="0"/>
              </a:rPr>
              <a:t>ТАНЦЕВАЛЬНАЯ»</a:t>
            </a:r>
          </a:p>
          <a:p>
            <a:r>
              <a:rPr lang="ru-RU" sz="1400" dirty="0" smtClean="0">
                <a:latin typeface="Bahnschrift SemiCondensed" panose="020B0502040204020203" pitchFamily="34" charset="0"/>
              </a:rPr>
              <a:t>ЕЖЕГОДНЫЙ МОЛОДЁЖНЫЙ </a:t>
            </a:r>
            <a:r>
              <a:rPr lang="ru-RU" sz="1400" dirty="0">
                <a:latin typeface="Bahnschrift SemiCondensed" panose="020B0502040204020203" pitchFamily="34" charset="0"/>
              </a:rPr>
              <a:t>ПРОЕКТ "ТВОЯ ТЕРРИТОРИЯ" - ПРОФИЛАКТИКА </a:t>
            </a:r>
            <a:r>
              <a:rPr lang="ru-RU" sz="1400" dirty="0" smtClean="0">
                <a:latin typeface="Bahnschrift SemiCondensed" panose="020B0502040204020203" pitchFamily="34" charset="0"/>
              </a:rPr>
              <a:t>ПРАВОНАРУШЕНИЙ</a:t>
            </a:r>
            <a:r>
              <a:rPr lang="ru-RU" sz="1400" dirty="0">
                <a:latin typeface="Bahnschrift SemiCondensed" panose="020B0502040204020203" pitchFamily="34" charset="0"/>
              </a:rPr>
              <a:t>, ЗОЖ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772616" y="2197968"/>
            <a:ext cx="7543800" cy="87099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Bahnschrift SemiCondensed" panose="020B0502040204020203" pitchFamily="34" charset="0"/>
              </a:rPr>
              <a:t>ONLINE АКЦИЯ </a:t>
            </a:r>
            <a:r>
              <a:rPr lang="ru-RU" sz="1400" dirty="0" smtClean="0">
                <a:latin typeface="Bahnschrift SemiCondensed" panose="020B0502040204020203" pitchFamily="34" charset="0"/>
              </a:rPr>
              <a:t>«ПОДВИГ НАРОДА»</a:t>
            </a:r>
          </a:p>
          <a:p>
            <a:r>
              <a:rPr lang="ru-RU" sz="1400" dirty="0" smtClean="0">
                <a:latin typeface="Bahnschrift SemiCondensed" panose="020B0502040204020203" pitchFamily="34" charset="0"/>
              </a:rPr>
              <a:t>АРТ-ФЕСТИВАЛЬ «COVER»</a:t>
            </a:r>
          </a:p>
          <a:p>
            <a:r>
              <a:rPr lang="ru-RU" sz="1400" dirty="0" smtClean="0">
                <a:latin typeface="Bahnschrift SemiCondensed" panose="020B0502040204020203" pitchFamily="34" charset="0"/>
              </a:rPr>
              <a:t>ВОЛОНТЁРСКИЙ </a:t>
            </a:r>
            <a:r>
              <a:rPr lang="ru-RU" sz="1400" dirty="0">
                <a:latin typeface="Bahnschrift SemiCondensed" panose="020B0502040204020203" pitchFamily="34" charset="0"/>
              </a:rPr>
              <a:t>ТАНЦЕВАЛЬНЫЙ КОЛЛЕКТИВ «RUS ENTERTAINMENT» 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755576" y="3350096"/>
            <a:ext cx="7543800" cy="87099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Bahnschrift SemiCondensed" panose="020B0502040204020203" pitchFamily="34" charset="0"/>
              </a:rPr>
              <a:t>ПОБЕДА В ГРАНТОВОМ КОНКУРСЕ «РОДНЫЕ ГОРОДА» - ПРОЕКТ «ИММЕРСИВНЫЙ БЕБИ-ТЕАТР </a:t>
            </a:r>
            <a:r>
              <a:rPr lang="ru-RU" sz="1400" dirty="0">
                <a:latin typeface="Bahnschrift SemiCondensed" panose="020B0502040204020203" pitchFamily="34" charset="0"/>
              </a:rPr>
              <a:t>"ПУГОВКА" 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755576" y="4286200"/>
            <a:ext cx="7543800" cy="87099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Bahnschrift SemiCondensed" panose="020B0502040204020203" pitchFamily="34" charset="0"/>
              </a:rPr>
              <a:t>ПОБЕДА В ГРАНТОВОМ КОНКУРСЕ РОСМОЛОДЁЖЬ – ПРОЕКТ  "</a:t>
            </a:r>
            <a:r>
              <a:rPr lang="ru-RU" sz="1400" dirty="0">
                <a:latin typeface="Bahnschrift SemiCondensed" panose="020B0502040204020203" pitchFamily="34" charset="0"/>
              </a:rPr>
              <a:t>ДОСУГОВАЯ ПЛОЩАДКА "АНИМАТОРИЯ" </a:t>
            </a:r>
            <a:endParaRPr lang="ru-RU" sz="1400" dirty="0" smtClean="0">
              <a:latin typeface="Bahnschrift SemiCondensed" panose="020B0502040204020203" pitchFamily="34" charset="0"/>
            </a:endParaRPr>
          </a:p>
          <a:p>
            <a:r>
              <a:rPr lang="ru-RU" sz="1400" dirty="0" smtClean="0">
                <a:latin typeface="Bahnschrift SemiCondensed" panose="020B0502040204020203" pitchFamily="34" charset="0"/>
              </a:rPr>
              <a:t>ОРГАНИЗАТОРЫ </a:t>
            </a:r>
            <a:r>
              <a:rPr lang="ru-RU" sz="1400" dirty="0">
                <a:latin typeface="Bahnschrift SemiCondensed" panose="020B0502040204020203" pitchFamily="34" charset="0"/>
              </a:rPr>
              <a:t>УЧАСТИЯ Г.НОЯБРЬСК И МКРН ВЫНГАПУРОВСКИЙ ВО ВСЕРОССИЙСКОМ ФЕСТИВАЛЬНОМ ДВИЖЕНИИ "ХОРОВОДЫ РОССИИ"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7418" y="548680"/>
            <a:ext cx="1502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+mj-lt"/>
              </a:rPr>
              <a:t>2019 – 2022 </a:t>
            </a:r>
            <a:r>
              <a:rPr lang="ru-RU" dirty="0" err="1" smtClean="0">
                <a:solidFill>
                  <a:srgbClr val="C00000"/>
                </a:solidFill>
                <a:latin typeface="+mj-lt"/>
              </a:rPr>
              <a:t>гг</a:t>
            </a:r>
            <a:endParaRPr lang="ru-RU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9494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НАШИ ПАРТНЁРЫ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>
                <a:latin typeface="Bahnschrift SemiCondensed" panose="020B0502040204020203" pitchFamily="34" charset="0"/>
              </a:rPr>
              <a:t>ГОРОДСКОЙ ДВОРЕЦ КУЛЬТУРЫ И КИНО «РУСЬ»</a:t>
            </a:r>
          </a:p>
          <a:p>
            <a:pPr marL="0" indent="0">
              <a:buNone/>
            </a:pPr>
            <a:endParaRPr lang="ru-RU" sz="1600" dirty="0">
              <a:latin typeface="Bahnschrift SemiCondensed" panose="020B0502040204020203" pitchFamily="34" charset="0"/>
            </a:endParaRPr>
          </a:p>
          <a:p>
            <a:r>
              <a:rPr lang="ru-RU" sz="1600" dirty="0">
                <a:latin typeface="Bahnschrift SemiCondensed" panose="020B0502040204020203" pitchFamily="34" charset="0"/>
              </a:rPr>
              <a:t>МУНИЦИПАЛЬНОЕ БЮДЖЕТНОЕ ОБРАЗОВАТЕЛЬНОЕ УЧРЕЖДЕНИЕ «СРЕДНЯЯ ОБЩЕОБРАЗОВАТЕЛЬНАЯ ШКОЛА МКР ВЫНГАПУРОВСКИЙ</a:t>
            </a:r>
            <a:r>
              <a:rPr lang="ru-RU" sz="1600" dirty="0" smtClean="0">
                <a:latin typeface="Bahnschrift SemiCondensed" panose="020B0502040204020203" pitchFamily="34" charset="0"/>
              </a:rPr>
              <a:t>»</a:t>
            </a:r>
            <a:r>
              <a:rPr lang="ru-RU" sz="1600" dirty="0">
                <a:latin typeface="Bahnschrift SemiCondensed" panose="020B0502040204020203" pitchFamily="34" charset="0"/>
              </a:rPr>
              <a:t/>
            </a:r>
            <a:br>
              <a:rPr lang="ru-RU" sz="1600" dirty="0">
                <a:latin typeface="Bahnschrift SemiCondensed" panose="020B0502040204020203" pitchFamily="34" charset="0"/>
              </a:rPr>
            </a:br>
            <a:endParaRPr lang="ru-RU" sz="1600" dirty="0">
              <a:latin typeface="Bahnschrift SemiCondensed" panose="020B0502040204020203" pitchFamily="34" charset="0"/>
            </a:endParaRPr>
          </a:p>
          <a:p>
            <a:r>
              <a:rPr lang="ru-RU" sz="1600" dirty="0">
                <a:latin typeface="Bahnschrift SemiCondensed" panose="020B0502040204020203" pitchFamily="34" charset="0"/>
              </a:rPr>
              <a:t>РЕСУРСНЫЙ ЦЕНТР ДОБРОВОЛЬЧЕСТВА И ПАТРИОТИЧЕСКОГО ВОСПИТАНИЯ «ФАКЕЛ</a:t>
            </a:r>
            <a:r>
              <a:rPr lang="ru-RU" sz="1600" dirty="0" smtClean="0">
                <a:latin typeface="Bahnschrift SemiCondensed" panose="020B0502040204020203" pitchFamily="34" charset="0"/>
              </a:rPr>
              <a:t>»</a:t>
            </a:r>
            <a:r>
              <a:rPr lang="ru-RU" sz="1600" dirty="0">
                <a:latin typeface="Bahnschrift SemiCondensed" panose="020B0502040204020203" pitchFamily="34" charset="0"/>
              </a:rPr>
              <a:t/>
            </a:r>
            <a:br>
              <a:rPr lang="ru-RU" sz="1600" dirty="0">
                <a:latin typeface="Bahnschrift SemiCondensed" panose="020B0502040204020203" pitchFamily="34" charset="0"/>
              </a:rPr>
            </a:br>
            <a:endParaRPr lang="ru-RU" sz="1600" dirty="0">
              <a:latin typeface="Bahnschrift SemiCondensed" panose="020B0502040204020203" pitchFamily="34" charset="0"/>
            </a:endParaRPr>
          </a:p>
          <a:p>
            <a:r>
              <a:rPr lang="ru-RU" sz="1600" dirty="0">
                <a:latin typeface="Bahnschrift SemiCondensed" panose="020B0502040204020203" pitchFamily="34" charset="0"/>
              </a:rPr>
              <a:t>СПОРТИВНО-ОЗДОРОВИТЕЛЬНЫЙ КОМПЛЕКС ИМ. МОРОЗОВА «ЗЕНИТ»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717032"/>
            <a:ext cx="3167295" cy="2110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580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373216"/>
            <a:ext cx="2446480" cy="79898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КОНТАКТЫ 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47" b="22353"/>
          <a:stretch/>
        </p:blipFill>
        <p:spPr>
          <a:xfrm>
            <a:off x="3938791" y="357754"/>
            <a:ext cx="5181600" cy="1709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67" b="15200"/>
          <a:stretch/>
        </p:blipFill>
        <p:spPr>
          <a:xfrm>
            <a:off x="272691" y="2091776"/>
            <a:ext cx="2924944" cy="1864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5" t="36340" r="13800" b="8125"/>
          <a:stretch/>
        </p:blipFill>
        <p:spPr>
          <a:xfrm>
            <a:off x="107504" y="262059"/>
            <a:ext cx="3812767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882" y="2062259"/>
            <a:ext cx="2651787" cy="198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D:\кружки\Волонтёры - Территория возможностей\temp_upload_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920" y="2113592"/>
            <a:ext cx="2837916" cy="18907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28446" y="5192032"/>
            <a:ext cx="314060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Bahnschrift SemiCondensed" panose="020B0502040204020203" pitchFamily="34" charset="0"/>
              </a:rPr>
              <a:t>ТЕЛ: 8 919 554 16 22</a:t>
            </a:r>
          </a:p>
          <a:p>
            <a:r>
              <a:rPr lang="en-US" dirty="0" smtClean="0">
                <a:hlinkClick r:id="rId7"/>
              </a:rPr>
              <a:t>cd-vingapur@mail.ru</a:t>
            </a:r>
            <a:endParaRPr lang="ru-RU" dirty="0"/>
          </a:p>
          <a:p>
            <a:r>
              <a:rPr lang="en-US" dirty="0">
                <a:hlinkClick r:id="rId8"/>
              </a:rPr>
              <a:t>https://</a:t>
            </a:r>
            <a:r>
              <a:rPr lang="en-US" dirty="0" smtClean="0">
                <a:hlinkClick r:id="rId8"/>
              </a:rPr>
              <a:t>vk.com/dk_rus_vingapur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099" name="Picture 3" descr="D:\кружки\Волонтёры - Территория возможностей\temp_upload_9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01" r="12355"/>
          <a:stretch/>
        </p:blipFill>
        <p:spPr bwMode="auto">
          <a:xfrm>
            <a:off x="6369048" y="4331877"/>
            <a:ext cx="2523431" cy="17922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6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75</TotalTime>
  <Words>252</Words>
  <Application>Microsoft Office PowerPoint</Application>
  <PresentationFormat>Экран (4:3)</PresentationFormat>
  <Paragraphs>57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NewsPrint</vt:lpstr>
      <vt:lpstr>ТЕРРИТОРИЯ ВОЗМОЖНОСТЕЙ</vt:lpstr>
      <vt:lpstr>МЫ НАХОДИМСЯ ЗДЕСЬ</vt:lpstr>
      <vt:lpstr>КОРОТКО О НАС </vt:lpstr>
      <vt:lpstr>Территория возможностей это:</vt:lpstr>
      <vt:lpstr>Мы развиваемся</vt:lpstr>
      <vt:lpstr>КУЛЬТУРНО-МАССОВЫЕ МЕРОПРИЯТИЯ С НАШИМ УЧАСТИЕМ </vt:lpstr>
      <vt:lpstr>НАШИ ИНИЦИАТИВЫ</vt:lpstr>
      <vt:lpstr>НАШИ ПАРТНЁРЫ</vt:lpstr>
      <vt:lpstr>КОНТАКТЫ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ТЕРРИТОРИЯ ВОЗМОЖНОСТЕЙ</dc:title>
  <dc:creator>DNS</dc:creator>
  <cp:lastModifiedBy>DNS</cp:lastModifiedBy>
  <cp:revision>9</cp:revision>
  <dcterms:created xsi:type="dcterms:W3CDTF">2022-09-14T08:33:15Z</dcterms:created>
  <dcterms:modified xsi:type="dcterms:W3CDTF">2022-09-14T10:00:29Z</dcterms:modified>
</cp:coreProperties>
</file>