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07" r:id="rId4"/>
    <p:sldId id="293" r:id="rId5"/>
    <p:sldId id="294" r:id="rId6"/>
    <p:sldId id="295" r:id="rId7"/>
    <p:sldId id="304" r:id="rId8"/>
    <p:sldId id="305" r:id="rId9"/>
    <p:sldId id="301" r:id="rId10"/>
    <p:sldId id="286" r:id="rId11"/>
    <p:sldId id="280" r:id="rId12"/>
    <p:sldId id="275" r:id="rId13"/>
    <p:sldId id="317" r:id="rId14"/>
    <p:sldId id="312" r:id="rId15"/>
    <p:sldId id="31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D162-4755-42E6-95EE-EEB9EC23E58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8630-AC6F-41BD-9DFA-9A3065394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B096-41FA-4BFF-BD8C-504AF99231F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FEC7-D2ED-4460-ADC9-0FBDD483D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2C92-7A88-4266-A3E6-4A012B54BCA4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3F3-7BDE-4E89-BBC2-7A44B8EA26C3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FB5-F879-44F8-96AD-2A04516E6EA4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32ED73-F44F-4DB0-9DF7-F2929F92A366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84AC-8285-4C35-8B7A-CA434E5D2D30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80E-7511-48AD-B26E-B5BAC52DC03E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23F4-A219-4754-9DD6-334F299696A4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EB0B-FF6B-4A2E-B04F-CA3AB26144A5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FC65-9DE3-4E17-9825-9D434A61CB67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0D24CA-9C5D-409B-9F2F-8A654BC5BB2E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8F3-3313-4C9E-8D44-46FC507BD5C8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4ED32F-25FA-4AD6-913C-2CF04277997A}" type="datetime1">
              <a:rPr lang="ru-RU" smtClean="0"/>
              <a:pPr/>
              <a:t>30.07.2020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2440656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.mycdn.me/i?r=AzEPZsRbOZEKgBhR0XGMT1Rk4h-0_AkQ-Yq4T8WVJD4wgK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5339" y="2000240"/>
            <a:ext cx="3718661" cy="235745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14818"/>
            <a:ext cx="428624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VP-ksr\Desktop\презентация\28 панфиловцев\батальоны просят огня\переправа днепр 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4929190" cy="221455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2285992"/>
            <a:ext cx="40277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0"/>
            <a:ext cx="185735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0"/>
            <a:ext cx="384666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VP-ksr\Desktop\презентация\фото чб\бойцы рк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"/>
            <a:ext cx="3500430" cy="235742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1714488"/>
            <a:ext cx="35391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1143008"/>
          </a:xfrm>
        </p:spPr>
        <p:txBody>
          <a:bodyPr>
            <a:normAutofit/>
          </a:bodyPr>
          <a:lstStyle/>
          <a:p>
            <a:endParaRPr lang="ru-RU" sz="40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215082"/>
            <a:ext cx="7339013" cy="85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714380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52"/>
            <a:ext cx="49291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cs typeface="Times New Roman" pitchFamily="18" charset="0"/>
              </a:rPr>
              <a:t>Также это позволяет минимизировать организационные вопросы о наших встречах в учебных заведениях и обмен фото-видеоматериалами. </a:t>
            </a:r>
          </a:p>
          <a:p>
            <a:r>
              <a:rPr lang="ru-RU" sz="2200" dirty="0" smtClean="0">
                <a:cs typeface="Times New Roman" pitchFamily="18" charset="0"/>
              </a:rPr>
              <a:t>Что мы и применили для продвижения нашего проекта, на</a:t>
            </a:r>
            <a:br>
              <a:rPr lang="ru-RU" sz="2200" dirty="0" smtClean="0">
                <a:cs typeface="Times New Roman" pitchFamily="18" charset="0"/>
              </a:rPr>
            </a:br>
            <a:r>
              <a:rPr lang="ru-RU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200" dirty="0" smtClean="0">
                <a:cs typeface="Times New Roman" pitchFamily="18" charset="0"/>
              </a:rPr>
              <a:t>июля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200" dirty="0" smtClean="0">
                <a:cs typeface="Times New Roman" pitchFamily="18" charset="0"/>
              </a:rPr>
              <a:t> года, наши материалы посвященные ВОВ посмотрели более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1800</a:t>
            </a:r>
            <a:r>
              <a:rPr lang="ru-RU" sz="2200" dirty="0" smtClean="0">
                <a:cs typeface="Times New Roman" pitchFamily="18" charset="0"/>
              </a:rPr>
              <a:t> человек.</a:t>
            </a:r>
          </a:p>
          <a:p>
            <a:r>
              <a:rPr lang="ru-RU" sz="2200" dirty="0" smtClean="0">
                <a:cs typeface="Times New Roman" pitchFamily="18" charset="0"/>
              </a:rPr>
              <a:t>О нас была сделана публикация на </a:t>
            </a:r>
            <a:r>
              <a:rPr lang="en-US" sz="2200" dirty="0" smtClean="0">
                <a:cs typeface="Times New Roman" pitchFamily="18" charset="0"/>
              </a:rPr>
              <a:t>RUS NEW DAYS </a:t>
            </a:r>
            <a:r>
              <a:rPr lang="ru-RU" sz="2200" dirty="0" smtClean="0">
                <a:cs typeface="Times New Roman" pitchFamily="18" charset="0"/>
              </a:rPr>
              <a:t>«Тропа Мужества» экзамен на выносливость или философия патриотизма.</a:t>
            </a:r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00B0F0"/>
                </a:solidFill>
                <a:cs typeface="Times New Roman" pitchFamily="18" charset="0"/>
              </a:rPr>
              <a:t>http://rusnewsday.ru/index.php/obshchestvo/item/6721-tropa-muzhestva-ekzamen-na-vynoslivost-ili-filosofiya-patriotizma</a:t>
            </a:r>
            <a:endParaRPr lang="ru-RU" sz="22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DSC02726.JPG"/>
          <p:cNvPicPr>
            <a:picLocks noChangeAspect="1"/>
          </p:cNvPicPr>
          <p:nvPr/>
        </p:nvPicPr>
        <p:blipFill>
          <a:blip r:embed="rId3" cstate="print"/>
          <a:srcRect l="22656" t="30078" r="20312" b="24219"/>
          <a:stretch>
            <a:fillRect/>
          </a:stretch>
        </p:blipFill>
        <p:spPr>
          <a:xfrm>
            <a:off x="4572000" y="285728"/>
            <a:ext cx="4214842" cy="2251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rusnewsday.ru/media/k2/items/cache/1715a9bcafc4936d3266138c7b84781a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14686"/>
            <a:ext cx="4143372" cy="276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86520"/>
            <a:ext cx="7339013" cy="571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8578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Техники и инновации</a:t>
            </a:r>
          </a:p>
          <a:p>
            <a:r>
              <a:rPr lang="ru-RU" sz="2200" dirty="0" smtClean="0"/>
              <a:t>Совместный просмотр и обсуждение фильмов требуют активного участия ведущего. В его задачи входит не только четкая организация самого процесса просмотра фильма вместе с учащимися, но </a:t>
            </a:r>
          </a:p>
          <a:p>
            <a:r>
              <a:rPr lang="ru-RU" sz="2200" dirty="0" smtClean="0"/>
              <a:t>и грамотное выделение, формулирование проблем, волнующих участников, и создание особой доверительной атмосферы, необходимой для искреннего и честного обсуждения основных тем фильма. Важно, чтобы ребята чувствовали себя свободно и раскованно, не боялись высказывать свои мысли вслух, вовремя получали обратную связь и поддержку от ведущего. </a:t>
            </a:r>
          </a:p>
          <a:p>
            <a:r>
              <a:rPr lang="ru-RU" sz="2200" dirty="0" smtClean="0"/>
              <a:t>Мы пытаемся соединить художественную картину фильма на патриотическую тему и свои знания и умения (свой опыт и опыт людей старшее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2200" dirty="0" smtClean="0"/>
              <a:t>+)</a:t>
            </a: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5001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8" y="3429000"/>
            <a:ext cx="3095615" cy="232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00042"/>
            <a:ext cx="34028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8583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Наличие логической связи между проблемой</a:t>
            </a:r>
            <a:endParaRPr lang="en-US" sz="2400" b="1" dirty="0" smtClean="0">
              <a:solidFill>
                <a:schemeClr val="accent3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r>
              <a:rPr lang="ru-RU" sz="2200" dirty="0" smtClean="0">
                <a:cs typeface="Times New Roman" pitchFamily="18" charset="0"/>
              </a:rPr>
              <a:t>Как мы говорили </a:t>
            </a:r>
            <a:r>
              <a:rPr lang="ru-RU" sz="2200" dirty="0" err="1" smtClean="0">
                <a:cs typeface="Times New Roman" pitchFamily="18" charset="0"/>
              </a:rPr>
              <a:t>ввыше</a:t>
            </a:r>
            <a:r>
              <a:rPr lang="ru-RU" sz="2200" dirty="0" smtClean="0">
                <a:cs typeface="Times New Roman" pitchFamily="18" charset="0"/>
              </a:rPr>
              <a:t>, нашему поколению и поколению людей старше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55+</a:t>
            </a:r>
            <a:r>
              <a:rPr lang="ru-RU" sz="2200" dirty="0" smtClean="0">
                <a:cs typeface="Times New Roman" pitchFamily="18" charset="0"/>
              </a:rPr>
              <a:t> -всем взрослым надо помогать сегодняшним учащимся для определения цветов этого мира (что бы черное не выдавали за белое). Мы должны привить им жажду знаний к самореализации, иммунитет к трудностям и веру в себя и в нашу страну чтобы РОССИЯ звучало и громко и достойно! Нужно заново все строить по кирпичику к кирпичику, чтобы наша страна не рухнула, как Советский Союз. </a:t>
            </a:r>
          </a:p>
          <a:p>
            <a:pPr algn="ctr"/>
            <a:r>
              <a:rPr lang="ru-RU" sz="2200" dirty="0" smtClean="0">
                <a:cs typeface="Times New Roman" pitchFamily="18" charset="0"/>
              </a:rPr>
              <a:t>И мы хотим внести свой вклад в эту работу!</a:t>
            </a:r>
          </a:p>
        </p:txBody>
      </p:sp>
      <p:pic>
        <p:nvPicPr>
          <p:cNvPr id="12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143644"/>
            <a:ext cx="7339013" cy="7143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3471651" cy="19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VP-ksr\Desktop\презентация\фото чб\клятва кадет день учите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2931055" cy="215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Наличие логической связи между проблемой</a:t>
            </a:r>
            <a:endParaRPr lang="en-US" sz="2400" b="1" dirty="0" smtClean="0">
              <a:solidFill>
                <a:schemeClr val="accent3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143644"/>
            <a:ext cx="7339013" cy="7143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714357"/>
            <a:ext cx="8001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cs typeface="Times New Roman" pitchFamily="18" charset="0"/>
              </a:rPr>
              <a:t>В памяти людей постепенно стираются ужасы и тяготы ВОВ, появляются все новые люди и течения целых групп которые доказывают, что это давно забытое прошлое которое сейчас не актуально.</a:t>
            </a:r>
          </a:p>
          <a:p>
            <a:r>
              <a:rPr lang="ru-RU" sz="2200" dirty="0" smtClean="0">
                <a:cs typeface="Times New Roman" pitchFamily="18" charset="0"/>
              </a:rPr>
              <a:t>Мы хотим нашим проектом напомнить о том что было и акцентировать внимание на людям старшее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2200" dirty="0" smtClean="0">
                <a:cs typeface="Times New Roman" pitchFamily="18" charset="0"/>
              </a:rPr>
              <a:t>+ и молодом поколении.</a:t>
            </a:r>
          </a:p>
          <a:p>
            <a:r>
              <a:rPr lang="ru-RU" sz="2200" dirty="0" smtClean="0">
                <a:cs typeface="Times New Roman" pitchFamily="18" charset="0"/>
              </a:rPr>
              <a:t> </a:t>
            </a:r>
            <a:endParaRPr lang="ru-RU" sz="2200" dirty="0"/>
          </a:p>
        </p:txBody>
      </p:sp>
      <p:pic>
        <p:nvPicPr>
          <p:cNvPr id="9" name="Рисунок 8" descr="C:\Users\VP-ksr\Desktop\презентация\фото чб\1945_Razrushenia_Bolshoy_z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5"/>
            <a:ext cx="385366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00301" y="3244334"/>
            <a:ext cx="4933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Большой Екатерининский дворец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64357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  ВОВ</a:t>
            </a:r>
            <a:endParaRPr lang="ru-RU" dirty="0"/>
          </a:p>
        </p:txBody>
      </p:sp>
      <p:pic>
        <p:nvPicPr>
          <p:cNvPr id="13" name="Рисунок 12" descr="C:\Users\VP-ksr\Desktop\презентация\фото чб\20200222_1208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643314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215073" y="5572140"/>
            <a:ext cx="1285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Наши дни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143644"/>
            <a:ext cx="7339013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500570"/>
            <a:ext cx="7967690" cy="235743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858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Наш проект основывается на возможности интеграции проводимых творческих встреч и занятий в любую программу военно-патриотического воспитания в учебных заведениях и военно-патриотических организаций. Мы можем точечно дополнить схожие проекты, устранить их пробелы в программах.</a:t>
            </a:r>
          </a:p>
          <a:p>
            <a:pPr algn="just"/>
            <a:r>
              <a:rPr lang="ru-RU" sz="2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Модульность встреч и личное живое общение с учащимися, наш опыт и жизненные ситуации, которые происходили с нами с нашими гостями в возрасте </a:t>
            </a:r>
            <a:r>
              <a:rPr lang="ru-RU" sz="22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2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+, позволяют более ярко воссоздать картину давно прошедших событий, при минимальных затратах и вложениях.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VP-ksr\Desktop\презентация\фото чб\1 сентября и 9м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643314"/>
            <a:ext cx="3571900" cy="259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500570"/>
            <a:ext cx="7967690" cy="235743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85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9" y="142852"/>
            <a:ext cx="842968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Авторы проекта: </a:t>
            </a:r>
          </a:p>
          <a:p>
            <a:pPr algn="ctr"/>
            <a:endParaRPr lang="ru-RU" sz="2800" b="1" dirty="0" smtClean="0">
              <a:latin typeface="+mj-lt"/>
            </a:endParaRPr>
          </a:p>
          <a:p>
            <a:pPr algn="ctr"/>
            <a:endParaRPr lang="ru-RU" sz="2800" b="1" dirty="0" smtClean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  <a:p>
            <a:r>
              <a:rPr lang="ru-RU" sz="2800" b="1" dirty="0" err="1" smtClean="0">
                <a:latin typeface="+mj-lt"/>
              </a:rPr>
              <a:t>Гузей</a:t>
            </a:r>
            <a:r>
              <a:rPr lang="ru-RU" sz="2800" b="1" dirty="0" smtClean="0">
                <a:latin typeface="+mj-lt"/>
              </a:rPr>
              <a:t> Иван Викторович</a:t>
            </a:r>
          </a:p>
          <a:p>
            <a:pPr algn="ctr"/>
            <a:endParaRPr lang="ru-RU" sz="2800" b="1" dirty="0" smtClean="0">
              <a:latin typeface="+mj-lt"/>
            </a:endParaRPr>
          </a:p>
          <a:p>
            <a:pPr algn="ctr"/>
            <a:endParaRPr lang="ru-RU" sz="2800" b="1" dirty="0" smtClean="0">
              <a:latin typeface="+mj-lt"/>
            </a:endParaRPr>
          </a:p>
          <a:p>
            <a:endParaRPr lang="ru-RU" sz="2800" b="1" dirty="0" smtClean="0">
              <a:latin typeface="+mj-lt"/>
            </a:endParaRPr>
          </a:p>
          <a:p>
            <a:endParaRPr lang="ru-RU" sz="2800" b="1" dirty="0" smtClean="0">
              <a:latin typeface="+mj-lt"/>
            </a:endParaRPr>
          </a:p>
          <a:p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Курников Денис Сергеевич    </a:t>
            </a:r>
          </a:p>
          <a:p>
            <a:pPr algn="ctr"/>
            <a:endParaRPr lang="ru-RU" dirty="0">
              <a:latin typeface="+mj-lt"/>
            </a:endParaRPr>
          </a:p>
        </p:txBody>
      </p:sp>
      <p:pic>
        <p:nvPicPr>
          <p:cNvPr id="9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000768"/>
            <a:ext cx="7339013" cy="8572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571480"/>
            <a:ext cx="857256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70C0"/>
                </a:solidFill>
                <a:hlinkClick r:id="rId3"/>
              </a:rPr>
              <a:t>https://vk.com/club124406564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134" y="1428736"/>
            <a:ext cx="317155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571876"/>
            <a:ext cx="1851811" cy="246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35824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Военно-спортивный патриотический клуб "СТАЛЬ" – решил привлечь в свой проект 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2200" b="1" dirty="0" smtClean="0"/>
              <a:t> лет Победы. Вспомним как воевали наши деды. людей в возрасте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55+</a:t>
            </a:r>
            <a:r>
              <a:rPr lang="ru-RU" sz="2200" b="1" dirty="0" smtClean="0"/>
              <a:t> с целью создания благоприятных условий для их социальной активности и активного образа жизни, участия в воспитании патриотизма у членов ВСПК </a:t>
            </a:r>
            <a:r>
              <a:rPr lang="en-US" sz="2200" b="1" dirty="0" smtClean="0"/>
              <a:t>«</a:t>
            </a:r>
            <a:r>
              <a:rPr lang="ru-RU" sz="2200" b="1" dirty="0" smtClean="0"/>
              <a:t>СТАЛЬ</a:t>
            </a:r>
            <a:r>
              <a:rPr lang="en-US" sz="2200" b="1" dirty="0" smtClean="0"/>
              <a:t>» </a:t>
            </a:r>
            <a:r>
              <a:rPr lang="ru-RU" sz="2200" b="1" dirty="0" smtClean="0"/>
              <a:t>и слушателей из числа учащихся </a:t>
            </a:r>
            <a:r>
              <a:rPr lang="ru-RU" sz="2200" b="1" dirty="0" err="1" smtClean="0"/>
              <a:t>среднеобразовательных</a:t>
            </a:r>
            <a:r>
              <a:rPr lang="ru-RU" sz="2200" b="1" dirty="0" smtClean="0"/>
              <a:t> учреждений. Стремления самореализации в сфере служения своему Отечеству -военной и гражданской службы, приобретения и практического закрепления чувства патриотизма и развития важнейших  морально-волевых качеств, участие в военно-патриотических мероприятиях (праздниках) и т. д. </a:t>
            </a:r>
            <a:endParaRPr lang="ru-RU" sz="2200" dirty="0" smtClean="0"/>
          </a:p>
          <a:p>
            <a:pPr algn="just"/>
            <a:endParaRPr lang="ru-RU" sz="2000" b="1" dirty="0" smtClean="0"/>
          </a:p>
        </p:txBody>
      </p:sp>
      <p:pic>
        <p:nvPicPr>
          <p:cNvPr id="4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5786454"/>
            <a:ext cx="733901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Актуальность</a:t>
            </a:r>
          </a:p>
          <a:p>
            <a:pPr algn="just"/>
            <a:r>
              <a:rPr lang="ru-RU" sz="2200" b="1" dirty="0" smtClean="0"/>
              <a:t>Мы считаем, что данная тема очень актуальна в свете событий которые происходят в мире - устойчивая  тенденция к пересмотру итогов </a:t>
            </a:r>
            <a:r>
              <a:rPr lang="ru-RU" sz="2400" b="1" dirty="0" smtClean="0"/>
              <a:t>2</a:t>
            </a:r>
            <a:r>
              <a:rPr lang="ru-RU" sz="2200" b="1" dirty="0" smtClean="0"/>
              <a:t>-й Мировой войны и изменению  акцентов на прошедшие события и роль Советского Союза. И создания социальной активности людей в возрасте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55+.</a:t>
            </a:r>
            <a:endParaRPr lang="ru-RU" sz="22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143248"/>
            <a:ext cx="3857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Масштабное фото ВОВ</a:t>
            </a:r>
          </a:p>
        </p:txBody>
      </p:sp>
      <p:pic>
        <p:nvPicPr>
          <p:cNvPr id="5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929330"/>
            <a:ext cx="7339013" cy="1142984"/>
          </a:xfrm>
          <a:prstGeom prst="rect">
            <a:avLst/>
          </a:prstGeom>
          <a:noFill/>
        </p:spPr>
      </p:pic>
      <p:pic>
        <p:nvPicPr>
          <p:cNvPr id="30722" name="Picture 2" descr="http://omschool45.narod.ru/pic/pobeda/znam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85992"/>
            <a:ext cx="5743721" cy="380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5857892"/>
            <a:ext cx="7339013" cy="10001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14818"/>
            <a:ext cx="7896252" cy="342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3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Цель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проекта «Вспомним, как воевали наши деды!»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ctr">
              <a:buAutoNum type="arabicPeriod"/>
            </a:pPr>
            <a:r>
              <a:rPr lang="ru-RU" sz="2400" dirty="0" smtClean="0"/>
              <a:t>Привлечение</a:t>
            </a:r>
            <a:r>
              <a:rPr lang="en-US" sz="2400" dirty="0" smtClean="0"/>
              <a:t>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вовлечение</a:t>
            </a:r>
            <a:r>
              <a:rPr lang="en-US" sz="2400" dirty="0" smtClean="0"/>
              <a:t> </a:t>
            </a:r>
            <a:r>
              <a:rPr lang="ru-RU" sz="2400" dirty="0" smtClean="0"/>
              <a:t>в</a:t>
            </a:r>
            <a:r>
              <a:rPr lang="en-US" sz="2400" dirty="0" smtClean="0"/>
              <a:t> </a:t>
            </a:r>
            <a:r>
              <a:rPr lang="ru-RU" sz="2400" dirty="0" smtClean="0"/>
              <a:t>проект</a:t>
            </a:r>
            <a:r>
              <a:rPr lang="en-US" sz="2400" dirty="0" smtClean="0"/>
              <a:t> </a:t>
            </a:r>
            <a:r>
              <a:rPr lang="ru-RU" sz="2400" dirty="0" smtClean="0"/>
              <a:t>людей</a:t>
            </a:r>
            <a:r>
              <a:rPr lang="en-US" sz="2400" dirty="0" smtClean="0"/>
              <a:t> </a:t>
            </a:r>
            <a:r>
              <a:rPr lang="ru-RU" sz="2400" dirty="0" smtClean="0"/>
              <a:t>старшего</a:t>
            </a:r>
            <a:r>
              <a:rPr lang="en-US" sz="2400" dirty="0" smtClean="0"/>
              <a:t> </a:t>
            </a:r>
            <a:r>
              <a:rPr lang="ru-RU" sz="2400" dirty="0" smtClean="0"/>
              <a:t>поколения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2400" dirty="0" smtClean="0"/>
              <a:t>+  </a:t>
            </a:r>
            <a:r>
              <a:rPr lang="ru-RU" sz="2400" dirty="0" smtClean="0"/>
              <a:t>до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r>
              <a:rPr lang="en-US" sz="2400" dirty="0" smtClean="0"/>
              <a:t>. </a:t>
            </a:r>
            <a:r>
              <a:rPr lang="en-US" sz="2400" dirty="0" smtClean="0">
                <a:latin typeface="+mj-lt"/>
                <a:cs typeface="Times New Roman" pitchFamily="18" charset="0"/>
              </a:rPr>
              <a:t/>
            </a:r>
            <a:br>
              <a:rPr lang="en-US" sz="2400" dirty="0" smtClean="0">
                <a:latin typeface="+mj-lt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 </a:t>
            </a:r>
            <a:r>
              <a:rPr lang="ru-RU" sz="2400" dirty="0" smtClean="0"/>
              <a:t>Вовлечь</a:t>
            </a:r>
            <a:r>
              <a:rPr lang="en-US" sz="2400" dirty="0" smtClean="0"/>
              <a:t> </a:t>
            </a:r>
            <a:r>
              <a:rPr lang="ru-RU" sz="2400" dirty="0" smtClean="0"/>
              <a:t>людей</a:t>
            </a:r>
            <a:r>
              <a:rPr lang="en-US" sz="2400" dirty="0" smtClean="0"/>
              <a:t> </a:t>
            </a:r>
            <a:r>
              <a:rPr lang="ru-RU" sz="2400" dirty="0" smtClean="0"/>
              <a:t>старшего</a:t>
            </a:r>
            <a:r>
              <a:rPr lang="en-US" sz="2400" dirty="0" smtClean="0"/>
              <a:t> </a:t>
            </a:r>
            <a:r>
              <a:rPr lang="ru-RU" sz="2400" dirty="0" smtClean="0"/>
              <a:t>поколения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2400" dirty="0" smtClean="0"/>
              <a:t>+ </a:t>
            </a:r>
            <a:r>
              <a:rPr lang="ru-RU" sz="2400" dirty="0" smtClean="0"/>
              <a:t>в</a:t>
            </a:r>
            <a:r>
              <a:rPr lang="en-US" sz="2400" dirty="0" smtClean="0"/>
              <a:t> </a:t>
            </a:r>
            <a:r>
              <a:rPr lang="ru-RU" sz="2400" dirty="0" smtClean="0"/>
              <a:t>патриотическое</a:t>
            </a:r>
            <a:r>
              <a:rPr lang="en-US" sz="2400" dirty="0" smtClean="0"/>
              <a:t> </a:t>
            </a:r>
            <a:r>
              <a:rPr lang="ru-RU" sz="2400" dirty="0" smtClean="0"/>
              <a:t>воспитание</a:t>
            </a:r>
            <a:r>
              <a:rPr lang="en-US" sz="2400" dirty="0" smtClean="0"/>
              <a:t> </a:t>
            </a:r>
            <a:r>
              <a:rPr lang="ru-RU" sz="2400" dirty="0" smtClean="0"/>
              <a:t>молодого</a:t>
            </a:r>
            <a:r>
              <a:rPr lang="en-US" sz="2400" dirty="0" smtClean="0"/>
              <a:t> </a:t>
            </a:r>
            <a:r>
              <a:rPr lang="ru-RU" sz="2400" dirty="0" smtClean="0"/>
              <a:t>поколения</a:t>
            </a:r>
            <a:r>
              <a:rPr lang="en-US" sz="2400" dirty="0" smtClean="0"/>
              <a:t>. </a:t>
            </a:r>
            <a:r>
              <a:rPr lang="ru-RU" sz="2400" dirty="0" smtClean="0"/>
              <a:t>Вспомнить</a:t>
            </a:r>
            <a:r>
              <a:rPr lang="en-US" sz="2400" dirty="0" smtClean="0"/>
              <a:t> </a:t>
            </a:r>
            <a:r>
              <a:rPr lang="ru-RU" sz="2400" dirty="0" smtClean="0"/>
              <a:t>эпизоды</a:t>
            </a:r>
            <a:r>
              <a:rPr lang="en-US" sz="2400" dirty="0" smtClean="0"/>
              <a:t> </a:t>
            </a:r>
            <a:r>
              <a:rPr lang="ru-RU" sz="2400" dirty="0" smtClean="0"/>
              <a:t>ВОВ</a:t>
            </a:r>
            <a:r>
              <a:rPr lang="en-US" sz="2400" dirty="0" smtClean="0"/>
              <a:t>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привить</a:t>
            </a:r>
            <a:r>
              <a:rPr lang="en-US" sz="2400" dirty="0" smtClean="0"/>
              <a:t> </a:t>
            </a:r>
            <a:r>
              <a:rPr lang="ru-RU" sz="2400" dirty="0" smtClean="0"/>
              <a:t>подрастающему</a:t>
            </a:r>
            <a:r>
              <a:rPr lang="en-US" sz="2400" dirty="0" smtClean="0"/>
              <a:t> </a:t>
            </a:r>
            <a:r>
              <a:rPr lang="ru-RU" sz="2400" dirty="0" smtClean="0"/>
              <a:t>поколению</a:t>
            </a:r>
            <a:r>
              <a:rPr lang="en-US" sz="2400" dirty="0" smtClean="0"/>
              <a:t> </a:t>
            </a:r>
            <a:r>
              <a:rPr lang="ru-RU" sz="2400" dirty="0" smtClean="0"/>
              <a:t>России</a:t>
            </a:r>
            <a:r>
              <a:rPr lang="en-US" sz="2400" dirty="0" smtClean="0"/>
              <a:t> </a:t>
            </a:r>
            <a:r>
              <a:rPr lang="ru-RU" sz="2400" dirty="0" smtClean="0"/>
              <a:t>на</a:t>
            </a:r>
            <a:r>
              <a:rPr lang="en-US" sz="2400" dirty="0" smtClean="0"/>
              <a:t> </a:t>
            </a:r>
            <a:r>
              <a:rPr lang="ru-RU" sz="2400" dirty="0" smtClean="0"/>
              <a:t>этих</a:t>
            </a:r>
            <a:r>
              <a:rPr lang="en-US" sz="2400" dirty="0" smtClean="0"/>
              <a:t> </a:t>
            </a:r>
            <a:r>
              <a:rPr lang="ru-RU" sz="2400" dirty="0" smtClean="0"/>
              <a:t>примерах</a:t>
            </a:r>
            <a:r>
              <a:rPr lang="en-US" sz="2400" dirty="0" smtClean="0"/>
              <a:t> </a:t>
            </a:r>
            <a:r>
              <a:rPr lang="ru-RU" sz="2400" dirty="0" smtClean="0"/>
              <a:t>азы</a:t>
            </a:r>
            <a:r>
              <a:rPr lang="en-US" sz="2400" dirty="0" smtClean="0"/>
              <a:t> </a:t>
            </a:r>
            <a:r>
              <a:rPr lang="ru-RU" sz="2400" dirty="0" smtClean="0"/>
              <a:t>патриотизма</a:t>
            </a:r>
            <a:r>
              <a:rPr lang="en-US" sz="2400" dirty="0" smtClean="0"/>
              <a:t>.</a:t>
            </a:r>
            <a:r>
              <a:rPr lang="en-US" sz="2400" dirty="0" smtClean="0">
                <a:latin typeface="+mj-lt"/>
                <a:cs typeface="Times New Roman" pitchFamily="18" charset="0"/>
              </a:rPr>
              <a:t/>
            </a:r>
            <a:br>
              <a:rPr lang="en-US" sz="2400" dirty="0" smtClean="0">
                <a:latin typeface="+mj-lt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 Увеличение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охвата</a:t>
            </a:r>
            <a:r>
              <a:rPr lang="en-US" sz="2400" dirty="0" smtClean="0">
                <a:latin typeface="+mj-lt"/>
                <a:cs typeface="Times New Roman" pitchFamily="18" charset="0"/>
              </a:rPr>
              <a:t> 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учащихся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учебных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заведений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до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endParaRPr lang="ru-RU" sz="2400" dirty="0" smtClean="0">
              <a:latin typeface="+mj-lt"/>
              <a:cs typeface="Times New Roman" pitchFamily="18" charset="0"/>
            </a:endParaRPr>
          </a:p>
          <a:p>
            <a:pPr marL="457200" indent="-457200"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человек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</a:t>
            </a:r>
            <a:endParaRPr lang="ru-RU" sz="2400" dirty="0" smtClean="0">
              <a:latin typeface="+mj-lt"/>
              <a:cs typeface="Times New Roman" pitchFamily="18" charset="0"/>
            </a:endParaRPr>
          </a:p>
          <a:p>
            <a:pPr marL="457200" indent="-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 Увеличение интернет аудитории </a:t>
            </a:r>
            <a:r>
              <a:rPr lang="ru-RU" sz="2400" dirty="0" smtClean="0">
                <a:cs typeface="Times New Roman" pitchFamily="18" charset="0"/>
              </a:rPr>
              <a:t>на странице группы «Сталь»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5000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просмотров, выкладываемого </a:t>
            </a:r>
            <a:r>
              <a:rPr lang="ru-RU" sz="2400" dirty="0" err="1" smtClean="0">
                <a:latin typeface="+mj-lt"/>
                <a:cs typeface="Times New Roman" pitchFamily="18" charset="0"/>
              </a:rPr>
              <a:t>контента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посвященному ВОВ. </a:t>
            </a:r>
          </a:p>
          <a:p>
            <a:pPr marL="457200" indent="-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cs typeface="Times New Roman" pitchFamily="18" charset="0"/>
              </a:rPr>
              <a:t>. Налаживания связи между поколениями.</a:t>
            </a:r>
          </a:p>
          <a:p>
            <a:pPr marL="457200" indent="-457200" algn="ctr"/>
            <a:endParaRPr lang="ru-RU" sz="24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+mj-lt"/>
                <a:cs typeface="Times New Roman" pitchFamily="18" charset="0"/>
              </a:rPr>
              <a:t>Сроки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реализации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проекта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январь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-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октябрь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г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342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Результаты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проекта на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июля 2020 года: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>
                <a:cs typeface="Times New Roman" pitchFamily="18" charset="0"/>
              </a:rPr>
              <a:t>На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данный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момент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подготовлены 2 </a:t>
            </a:r>
            <a:r>
              <a:rPr lang="ru-RU" sz="2400" dirty="0" err="1" smtClean="0">
                <a:cs typeface="Times New Roman" pitchFamily="18" charset="0"/>
              </a:rPr>
              <a:t>видеоинтервью</a:t>
            </a:r>
            <a:r>
              <a:rPr lang="ru-RU" sz="2400" dirty="0" smtClean="0">
                <a:cs typeface="Times New Roman" pitchFamily="18" charset="0"/>
              </a:rPr>
              <a:t> и получено согласие на участие в тематических беседах и лекциях Тему</a:t>
            </a:r>
            <a:r>
              <a:rPr lang="en-US" sz="2400" dirty="0" smtClean="0">
                <a:cs typeface="Times New Roman" pitchFamily="18" charset="0"/>
              </a:rPr>
              <a:t>: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Великой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Отечественной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войны.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ru-RU" sz="2400" dirty="0" smtClean="0">
                <a:cs typeface="Times New Roman" pitchFamily="18" charset="0"/>
              </a:rPr>
              <a:t>Планируем разместить наши материалы в виде коротких видеороликов: ответов на вопросы посвященные ВОВ  в социальных сетях.</a:t>
            </a:r>
            <a:endParaRPr lang="ru-RU" sz="2400" b="1" dirty="0" smtClean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Подготовлен материал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cs typeface="Times New Roman" pitchFamily="18" charset="0"/>
              </a:rPr>
              <a:t> тематические 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встречи:</a:t>
            </a:r>
          </a:p>
          <a:p>
            <a:r>
              <a:rPr lang="en-US" sz="2400" dirty="0" smtClean="0"/>
              <a:t> -«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400" dirty="0" smtClean="0"/>
              <a:t> </a:t>
            </a:r>
            <a:r>
              <a:rPr lang="ru-RU" sz="2400" dirty="0" smtClean="0"/>
              <a:t>Панфиловцев</a:t>
            </a:r>
            <a:r>
              <a:rPr lang="en-US" sz="2400" dirty="0" smtClean="0"/>
              <a:t>»;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«</a:t>
            </a:r>
            <a:r>
              <a:rPr lang="ru-RU" sz="2400" dirty="0" smtClean="0"/>
              <a:t>Батальоны</a:t>
            </a:r>
            <a:r>
              <a:rPr lang="en-US" sz="2400" dirty="0" smtClean="0"/>
              <a:t> </a:t>
            </a:r>
            <a:r>
              <a:rPr lang="ru-RU" sz="2400" dirty="0" smtClean="0"/>
              <a:t>просят</a:t>
            </a:r>
            <a:r>
              <a:rPr lang="en-US" sz="2400" dirty="0" smtClean="0"/>
              <a:t> </a:t>
            </a:r>
            <a:r>
              <a:rPr lang="ru-RU" sz="2400" dirty="0" smtClean="0"/>
              <a:t>огня</a:t>
            </a:r>
            <a:r>
              <a:rPr lang="en-US" sz="2400" dirty="0" smtClean="0"/>
              <a:t>»;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«</a:t>
            </a:r>
            <a:r>
              <a:rPr lang="ru-RU" sz="2400" dirty="0" smtClean="0"/>
              <a:t>Тревожный</a:t>
            </a:r>
            <a:r>
              <a:rPr lang="en-US" sz="2400" dirty="0" smtClean="0"/>
              <a:t> </a:t>
            </a:r>
            <a:r>
              <a:rPr lang="ru-RU" sz="2400" dirty="0" smtClean="0"/>
              <a:t>месяц</a:t>
            </a:r>
            <a:r>
              <a:rPr lang="en-US" sz="2400" dirty="0" smtClean="0"/>
              <a:t> </a:t>
            </a:r>
            <a:r>
              <a:rPr lang="ru-RU" sz="2400" dirty="0" err="1" smtClean="0"/>
              <a:t>Вересень</a:t>
            </a:r>
            <a:r>
              <a:rPr lang="en-US" sz="2400" dirty="0" smtClean="0"/>
              <a:t>». </a:t>
            </a:r>
            <a:br>
              <a:rPr lang="en-US" sz="2400" dirty="0" smtClean="0"/>
            </a:br>
            <a:r>
              <a:rPr lang="ru-RU" sz="2400" dirty="0" smtClean="0">
                <a:cs typeface="Times New Roman" pitchFamily="18" charset="0"/>
              </a:rPr>
              <a:t>Наши материалы посвященные ВОВ посмотрели в </a:t>
            </a:r>
            <a:r>
              <a:rPr lang="ru-RU" sz="2400" dirty="0" err="1" smtClean="0">
                <a:cs typeface="Times New Roman" pitchFamily="18" charset="0"/>
              </a:rPr>
              <a:t>социаль-ных</a:t>
            </a:r>
            <a:r>
              <a:rPr lang="ru-RU" sz="2400" dirty="0" smtClean="0">
                <a:cs typeface="Times New Roman" pitchFamily="18" charset="0"/>
              </a:rPr>
              <a:t>   сетях более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1800</a:t>
            </a:r>
            <a:r>
              <a:rPr lang="ru-RU" sz="2400" dirty="0" smtClean="0">
                <a:cs typeface="Times New Roman" pitchFamily="18" charset="0"/>
              </a:rPr>
              <a:t> человек.</a:t>
            </a:r>
            <a:r>
              <a:rPr lang="en-US" sz="2400" b="1" dirty="0" smtClean="0">
                <a:cs typeface="Times New Roman" pitchFamily="18" charset="0"/>
              </a:rPr>
              <a:t/>
            </a:r>
            <a:br>
              <a:rPr lang="en-US" sz="2400" b="1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Охватили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более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учащихся. </a:t>
            </a:r>
          </a:p>
          <a:p>
            <a:r>
              <a:rPr lang="ru-RU" sz="2400" dirty="0" smtClean="0">
                <a:cs typeface="Times New Roman" pitchFamily="18" charset="0"/>
              </a:rPr>
              <a:t>	План мероприятий и Смета расходов представлена отдельными документа к заявке проекта.</a:t>
            </a:r>
            <a:endParaRPr lang="en-US" sz="2400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072206"/>
            <a:ext cx="7339013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342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Актуальность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и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новизна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cs typeface="Times New Roman" pitchFamily="18" charset="0"/>
              </a:rPr>
              <a:t>Школьники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все меньше и меньше знают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о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-</a:t>
            </a:r>
            <a:r>
              <a:rPr lang="ru-RU" sz="2400" dirty="0" err="1" smtClean="0">
                <a:cs typeface="Times New Roman" pitchFamily="18" charset="0"/>
              </a:rPr>
              <a:t>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Мировой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войне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и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нужно это срочно менять. 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В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советском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Союзе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был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целый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курс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в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школах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начальная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военная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подготовка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ru-RU" sz="2400" dirty="0" smtClean="0">
                <a:cs typeface="Times New Roman" pitchFamily="18" charset="0"/>
              </a:rPr>
              <a:t>НВП</a:t>
            </a:r>
            <a:r>
              <a:rPr lang="en-US" sz="2400" dirty="0" smtClean="0">
                <a:cs typeface="Times New Roman" pitchFamily="18" charset="0"/>
              </a:rPr>
              <a:t>), </a:t>
            </a:r>
            <a:r>
              <a:rPr lang="ru-RU" sz="2400" dirty="0" smtClean="0">
                <a:cs typeface="Times New Roman" pitchFamily="18" charset="0"/>
              </a:rPr>
              <a:t>который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преподавали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профессионалы</a:t>
            </a:r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cs typeface="Times New Roman" pitchFamily="18" charset="0"/>
              </a:rPr>
              <a:t>военруки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ru-RU" sz="2400" dirty="0" smtClean="0">
                <a:cs typeface="Times New Roman" pitchFamily="18" charset="0"/>
              </a:rPr>
              <a:t>Теперь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это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все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отдано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школе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и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учителям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ru-RU" sz="2400" dirty="0" smtClean="0">
                <a:cs typeface="Times New Roman" pitchFamily="18" charset="0"/>
              </a:rPr>
              <a:t>Это слишком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сложный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и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долгий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путь, ведь им приходится все изучать и понимать самостоятельно, как это применить на практике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ru-RU" sz="2400" dirty="0" smtClean="0">
              <a:cs typeface="Times New Roman" pitchFamily="18" charset="0"/>
            </a:endParaRPr>
          </a:p>
          <a:p>
            <a:pPr algn="just"/>
            <a:r>
              <a:rPr lang="ru-RU" sz="2400" dirty="0" smtClean="0">
                <a:cs typeface="Times New Roman" pitchFamily="18" charset="0"/>
              </a:rPr>
              <a:t> На примере живых встреч и бесед с людьми старшего поколения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2400" dirty="0" smtClean="0">
                <a:cs typeface="Times New Roman" pitchFamily="18" charset="0"/>
              </a:rPr>
              <a:t>+ учащиеся быстрее могут проникнуться атмосферой после военной жизни в СССР. И получить о преставлении и значении патриотизма.</a:t>
            </a:r>
            <a:endParaRPr lang="ru-RU" sz="32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5715016"/>
            <a:ext cx="7339013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VP-ksr\Desktop\брест креп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86190"/>
            <a:ext cx="3626685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342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"/>
            <a:ext cx="864399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Мультипликативность</a:t>
            </a:r>
            <a:endParaRPr lang="en-US" sz="2400" dirty="0" smtClean="0">
              <a:cs typeface="Times New Roman" pitchFamily="18" charset="0"/>
            </a:endParaRPr>
          </a:p>
          <a:p>
            <a:pPr algn="just"/>
            <a:r>
              <a:rPr lang="ru-RU" sz="2200" dirty="0" smtClean="0">
                <a:cs typeface="Times New Roman" pitchFamily="18" charset="0"/>
              </a:rPr>
              <a:t>Мы готовы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к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совместной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работе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обмену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опытом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с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другими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волонтерами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группами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в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развитии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патриотического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err="1" smtClean="0">
                <a:cs typeface="Times New Roman" pitchFamily="18" charset="0"/>
              </a:rPr>
              <a:t>военно</a:t>
            </a:r>
            <a:r>
              <a:rPr lang="en-US" sz="2200" dirty="0" smtClean="0">
                <a:cs typeface="Times New Roman" pitchFamily="18" charset="0"/>
              </a:rPr>
              <a:t>-</a:t>
            </a:r>
            <a:r>
              <a:rPr lang="ru-RU" sz="2200" dirty="0" smtClean="0">
                <a:cs typeface="Times New Roman" pitchFamily="18" charset="0"/>
              </a:rPr>
              <a:t>спортивного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движения</a:t>
            </a:r>
            <a:r>
              <a:rPr lang="en-US" sz="2200" dirty="0" smtClean="0">
                <a:cs typeface="Times New Roman" pitchFamily="18" charset="0"/>
              </a:rPr>
              <a:t>. </a:t>
            </a:r>
            <a:endParaRPr lang="ru-RU" sz="2200" dirty="0" smtClean="0">
              <a:cs typeface="Times New Roman" pitchFamily="18" charset="0"/>
            </a:endParaRPr>
          </a:p>
          <a:p>
            <a:pPr algn="just"/>
            <a:r>
              <a:rPr lang="ru-RU" sz="2200" dirty="0" smtClean="0">
                <a:cs typeface="Times New Roman" pitchFamily="18" charset="0"/>
              </a:rPr>
              <a:t>Готовы поделиться наработками для проведения лекции на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Тему</a:t>
            </a:r>
            <a:r>
              <a:rPr lang="en-US" sz="2200" dirty="0" smtClean="0">
                <a:cs typeface="Times New Roman" pitchFamily="18" charset="0"/>
              </a:rPr>
              <a:t>: </a:t>
            </a:r>
            <a:r>
              <a:rPr lang="ru-RU" sz="2200" dirty="0" smtClean="0">
                <a:cs typeface="Times New Roman" pitchFamily="18" charset="0"/>
              </a:rPr>
              <a:t>Неизвестные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герои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Великой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Отечественной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войны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их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подвиги</a:t>
            </a:r>
            <a:r>
              <a:rPr lang="en-US" sz="2200" dirty="0" smtClean="0">
                <a:cs typeface="Times New Roman" pitchFamily="18" charset="0"/>
              </a:rPr>
              <a:t>! «</a:t>
            </a:r>
            <a:r>
              <a:rPr lang="ru-RU" sz="2200" dirty="0" smtClean="0">
                <a:cs typeface="Times New Roman" pitchFamily="18" charset="0"/>
              </a:rPr>
              <a:t>Тацинский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рейд</a:t>
            </a:r>
            <a:r>
              <a:rPr lang="en-US" sz="2200" dirty="0" smtClean="0">
                <a:cs typeface="Times New Roman" pitchFamily="18" charset="0"/>
              </a:rPr>
              <a:t>» </a:t>
            </a:r>
            <a:r>
              <a:rPr lang="ru-RU" sz="2200" dirty="0" smtClean="0">
                <a:cs typeface="Times New Roman" pitchFamily="18" charset="0"/>
              </a:rPr>
              <a:t>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тематической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встречи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на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Тему</a:t>
            </a:r>
            <a:r>
              <a:rPr lang="en-US" sz="2200" dirty="0" smtClean="0">
                <a:cs typeface="Times New Roman" pitchFamily="18" charset="0"/>
              </a:rPr>
              <a:t>: «</a:t>
            </a:r>
            <a:r>
              <a:rPr lang="ru-RU" sz="2200" dirty="0" smtClean="0">
                <a:cs typeface="Times New Roman" pitchFamily="18" charset="0"/>
              </a:rPr>
              <a:t>Брестская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крепость</a:t>
            </a:r>
            <a:r>
              <a:rPr lang="en-US" sz="2200" dirty="0" smtClean="0">
                <a:cs typeface="Times New Roman" pitchFamily="18" charset="0"/>
              </a:rPr>
              <a:t>- </a:t>
            </a:r>
            <a:r>
              <a:rPr lang="ru-RU" sz="2200" dirty="0" smtClean="0">
                <a:cs typeface="Times New Roman" pitchFamily="18" charset="0"/>
              </a:rPr>
              <a:t>крепость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ru-RU" sz="2200" dirty="0" smtClean="0">
                <a:cs typeface="Times New Roman" pitchFamily="18" charset="0"/>
              </a:rPr>
              <a:t>герой</a:t>
            </a:r>
            <a:r>
              <a:rPr lang="en-US" sz="2200" dirty="0" smtClean="0">
                <a:cs typeface="Times New Roman" pitchFamily="18" charset="0"/>
              </a:rPr>
              <a:t>».</a:t>
            </a:r>
            <a:endParaRPr lang="ru-RU" sz="22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286520"/>
            <a:ext cx="7339013" cy="785794"/>
          </a:xfrm>
          <a:prstGeom prst="rect">
            <a:avLst/>
          </a:prstGeom>
          <a:noFill/>
        </p:spPr>
      </p:pic>
      <p:pic>
        <p:nvPicPr>
          <p:cNvPr id="18434" name="Picture 2" descr="C:\Users\VP-ksr\Desktop\тац рейд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78222"/>
            <a:ext cx="3500462" cy="2615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15082"/>
            <a:ext cx="7339013" cy="64291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8715436" cy="628654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Социальный</a:t>
            </a:r>
            <a:r>
              <a:rPr lang="en-US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эффект</a:t>
            </a: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smtClean="0"/>
              <a:t>Быстрого</a:t>
            </a:r>
            <a:r>
              <a:rPr lang="en-US" sz="4400" dirty="0" smtClean="0"/>
              <a:t> </a:t>
            </a:r>
            <a:r>
              <a:rPr lang="ru-RU" sz="4400" dirty="0" smtClean="0"/>
              <a:t>социального</a:t>
            </a:r>
            <a:r>
              <a:rPr lang="en-US" sz="4400" dirty="0" smtClean="0"/>
              <a:t> </a:t>
            </a:r>
            <a:r>
              <a:rPr lang="ru-RU" sz="4400" dirty="0" smtClean="0"/>
              <a:t>эффекта</a:t>
            </a:r>
            <a:r>
              <a:rPr lang="en-US" sz="4400" dirty="0" smtClean="0"/>
              <a:t> </a:t>
            </a:r>
            <a:r>
              <a:rPr lang="ru-RU" sz="4400" dirty="0" smtClean="0"/>
              <a:t>и</a:t>
            </a:r>
            <a:r>
              <a:rPr lang="en-US" sz="4400" dirty="0" smtClean="0"/>
              <a:t> </a:t>
            </a:r>
            <a:r>
              <a:rPr lang="ru-RU" sz="4400" dirty="0" smtClean="0"/>
              <a:t>вовлечения большого числа  людей </a:t>
            </a:r>
            <a:r>
              <a:rPr lang="en-US" sz="4400" dirty="0" smtClean="0"/>
              <a:t> </a:t>
            </a:r>
            <a:r>
              <a:rPr lang="ru-RU" sz="4400" dirty="0" smtClean="0"/>
              <a:t>старшего</a:t>
            </a:r>
            <a:r>
              <a:rPr lang="en-US" sz="4400" dirty="0" smtClean="0"/>
              <a:t> </a:t>
            </a:r>
            <a:r>
              <a:rPr lang="ru-RU" sz="4400" dirty="0" smtClean="0"/>
              <a:t>поколения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4400" dirty="0" smtClean="0"/>
              <a:t>+ </a:t>
            </a:r>
            <a:r>
              <a:rPr lang="ru-RU" sz="4400" dirty="0" smtClean="0"/>
              <a:t>в наш проект мы не получим. Так как на это влияют очень многие факторы. Но с их помощью мы хотим показать взгляд мир</a:t>
            </a:r>
            <a:r>
              <a:rPr lang="en-US" sz="4400" dirty="0" smtClean="0"/>
              <a:t>. </a:t>
            </a:r>
            <a:r>
              <a:rPr lang="ru-RU" sz="4400" dirty="0" smtClean="0"/>
              <a:t>Для</a:t>
            </a:r>
            <a:r>
              <a:rPr lang="en-US" sz="4400" dirty="0" smtClean="0"/>
              <a:t> </a:t>
            </a:r>
            <a:r>
              <a:rPr lang="ru-RU" sz="4400" dirty="0" smtClean="0"/>
              <a:t>людей старшего поколения 55+</a:t>
            </a:r>
            <a:r>
              <a:rPr lang="en-US" sz="4400" dirty="0" smtClean="0"/>
              <a:t> </a:t>
            </a:r>
            <a:r>
              <a:rPr lang="ru-RU" sz="4400" dirty="0" smtClean="0"/>
              <a:t>же</a:t>
            </a:r>
            <a:r>
              <a:rPr lang="en-US" sz="4400" dirty="0" smtClean="0"/>
              <a:t> </a:t>
            </a:r>
            <a:r>
              <a:rPr lang="ru-RU" sz="4400" dirty="0" smtClean="0"/>
              <a:t>это</a:t>
            </a:r>
            <a:r>
              <a:rPr lang="en-US" sz="4400" dirty="0" smtClean="0"/>
              <a:t> </a:t>
            </a:r>
            <a:r>
              <a:rPr lang="ru-RU" sz="4400" dirty="0" smtClean="0"/>
              <a:t>шанс</a:t>
            </a:r>
            <a:r>
              <a:rPr lang="en-US" sz="4400" dirty="0" smtClean="0"/>
              <a:t> </a:t>
            </a:r>
            <a:r>
              <a:rPr lang="ru-RU" sz="4400" dirty="0" smtClean="0"/>
              <a:t>почувствовать</a:t>
            </a:r>
            <a:r>
              <a:rPr lang="en-US" sz="4400" dirty="0" smtClean="0"/>
              <a:t> </a:t>
            </a:r>
            <a:r>
              <a:rPr lang="ru-RU" sz="4400" dirty="0" smtClean="0"/>
              <a:t>себя</a:t>
            </a:r>
            <a:r>
              <a:rPr lang="en-US" sz="4400" dirty="0" smtClean="0"/>
              <a:t> </a:t>
            </a:r>
            <a:r>
              <a:rPr lang="ru-RU" sz="4400" dirty="0" smtClean="0"/>
              <a:t>нужным</a:t>
            </a:r>
            <a:r>
              <a:rPr lang="en-US" sz="4400" dirty="0" smtClean="0"/>
              <a:t> </a:t>
            </a:r>
            <a:r>
              <a:rPr lang="ru-RU" sz="4400" dirty="0" smtClean="0"/>
              <a:t>и</a:t>
            </a:r>
            <a:r>
              <a:rPr lang="en-US" sz="4400" dirty="0" smtClean="0"/>
              <a:t> </a:t>
            </a:r>
            <a:r>
              <a:rPr lang="ru-RU" sz="4400" dirty="0" smtClean="0"/>
              <a:t>делающим</a:t>
            </a:r>
            <a:r>
              <a:rPr lang="en-US" sz="4400" dirty="0" smtClean="0"/>
              <a:t> </a:t>
            </a:r>
            <a:r>
              <a:rPr lang="ru-RU" sz="4400" dirty="0" smtClean="0"/>
              <a:t>большое</a:t>
            </a:r>
            <a:r>
              <a:rPr lang="en-US" sz="4400" dirty="0" smtClean="0"/>
              <a:t> </a:t>
            </a:r>
            <a:r>
              <a:rPr lang="ru-RU" sz="4400" dirty="0" smtClean="0"/>
              <a:t>общее</a:t>
            </a:r>
            <a:r>
              <a:rPr lang="en-US" sz="4400" dirty="0" smtClean="0"/>
              <a:t> </a:t>
            </a:r>
            <a:r>
              <a:rPr lang="ru-RU" sz="4400" dirty="0" smtClean="0"/>
              <a:t>дело</a:t>
            </a:r>
            <a:r>
              <a:rPr lang="en-US" sz="4400" dirty="0" smtClean="0"/>
              <a:t> </a:t>
            </a:r>
            <a:r>
              <a:rPr lang="ru-RU" sz="4400" dirty="0" smtClean="0"/>
              <a:t>на</a:t>
            </a:r>
            <a:r>
              <a:rPr lang="en-US" sz="4400" dirty="0" smtClean="0"/>
              <a:t> </a:t>
            </a:r>
            <a:r>
              <a:rPr lang="ru-RU" sz="4400" dirty="0" smtClean="0"/>
              <a:t>благо</a:t>
            </a:r>
            <a:r>
              <a:rPr lang="en-US" sz="4400" dirty="0" smtClean="0"/>
              <a:t> </a:t>
            </a:r>
            <a:r>
              <a:rPr lang="ru-RU" sz="4400" dirty="0" smtClean="0"/>
              <a:t>нашей</a:t>
            </a:r>
            <a:r>
              <a:rPr lang="en-US" sz="4400" dirty="0" smtClean="0"/>
              <a:t> </a:t>
            </a:r>
            <a:r>
              <a:rPr lang="ru-RU" sz="4400" dirty="0" smtClean="0"/>
              <a:t>страны</a:t>
            </a:r>
            <a:r>
              <a:rPr lang="en-US" sz="4400" dirty="0" smtClean="0"/>
              <a:t>. </a:t>
            </a:r>
            <a:r>
              <a:rPr lang="ru-RU" sz="4400" dirty="0" smtClean="0"/>
              <a:t>Увеличения</a:t>
            </a:r>
            <a:r>
              <a:rPr lang="en-US" sz="4400" dirty="0" smtClean="0"/>
              <a:t> </a:t>
            </a:r>
            <a:r>
              <a:rPr lang="ru-RU" sz="4400" dirty="0" smtClean="0"/>
              <a:t>активных</a:t>
            </a:r>
            <a:r>
              <a:rPr lang="en-US" sz="4400" dirty="0" smtClean="0"/>
              <a:t> </a:t>
            </a:r>
            <a:r>
              <a:rPr lang="ru-RU" sz="4400" dirty="0" smtClean="0"/>
              <a:t>патриотов</a:t>
            </a:r>
            <a:r>
              <a:rPr lang="en-US" sz="4400" dirty="0" smtClean="0"/>
              <a:t> </a:t>
            </a:r>
            <a:r>
              <a:rPr lang="ru-RU" sz="4400" dirty="0" smtClean="0"/>
              <a:t>среди</a:t>
            </a:r>
            <a:r>
              <a:rPr lang="en-US" sz="4400" dirty="0" smtClean="0"/>
              <a:t> </a:t>
            </a:r>
            <a:r>
              <a:rPr lang="ru-RU" sz="4400" dirty="0" smtClean="0"/>
              <a:t>подростков</a:t>
            </a:r>
            <a:r>
              <a:rPr lang="en-US" sz="4400" dirty="0" smtClean="0"/>
              <a:t> </a:t>
            </a:r>
            <a:r>
              <a:rPr lang="ru-RU" sz="4400" dirty="0" smtClean="0"/>
              <a:t>и</a:t>
            </a:r>
            <a:r>
              <a:rPr lang="en-US" sz="4400" dirty="0" smtClean="0"/>
              <a:t> </a:t>
            </a:r>
            <a:r>
              <a:rPr lang="ru-RU" sz="4400" dirty="0" smtClean="0"/>
              <a:t>молодежи</a:t>
            </a:r>
            <a:r>
              <a:rPr lang="en-US" sz="4400" dirty="0" smtClean="0"/>
              <a:t> </a:t>
            </a:r>
            <a:r>
              <a:rPr lang="ru-RU" sz="4400" dirty="0" smtClean="0"/>
              <a:t>нашей</a:t>
            </a:r>
            <a:r>
              <a:rPr lang="en-US" sz="4400" dirty="0" smtClean="0"/>
              <a:t> </a:t>
            </a:r>
            <a:r>
              <a:rPr lang="ru-RU" sz="4400" dirty="0" smtClean="0"/>
              <a:t>страны</a:t>
            </a:r>
            <a:r>
              <a:rPr lang="en-US" sz="4400" dirty="0" smtClean="0"/>
              <a:t> </a:t>
            </a:r>
            <a:r>
              <a:rPr lang="ru-RU" sz="4400" dirty="0" smtClean="0"/>
              <a:t>проведя</a:t>
            </a:r>
            <a:r>
              <a:rPr lang="en-US" sz="4400" dirty="0" smtClean="0"/>
              <a:t> </a:t>
            </a:r>
            <a:r>
              <a:rPr lang="ru-RU" sz="4400" dirty="0" smtClean="0"/>
              <a:t>проект</a:t>
            </a:r>
            <a:r>
              <a:rPr lang="en-US" sz="4400" dirty="0" smtClean="0"/>
              <a:t> </a:t>
            </a:r>
            <a:r>
              <a:rPr lang="ru-RU" sz="4400" dirty="0" smtClean="0"/>
              <a:t>мы</a:t>
            </a:r>
            <a:r>
              <a:rPr lang="en-US" sz="4400" dirty="0" smtClean="0"/>
              <a:t> </a:t>
            </a:r>
            <a:r>
              <a:rPr lang="ru-RU" sz="4400" dirty="0" smtClean="0"/>
              <a:t>тоже сразу не увидим</a:t>
            </a:r>
            <a:r>
              <a:rPr lang="en-US" sz="4400" dirty="0" smtClean="0"/>
              <a:t>, </a:t>
            </a:r>
            <a:r>
              <a:rPr lang="ru-RU" sz="4400" dirty="0" smtClean="0"/>
              <a:t>для</a:t>
            </a:r>
            <a:r>
              <a:rPr lang="en-US" sz="4400" dirty="0" smtClean="0"/>
              <a:t> </a:t>
            </a:r>
            <a:r>
              <a:rPr lang="ru-RU" sz="4400" dirty="0" smtClean="0"/>
              <a:t>этого</a:t>
            </a:r>
            <a:r>
              <a:rPr lang="en-US" sz="4400" dirty="0" smtClean="0"/>
              <a:t> </a:t>
            </a:r>
            <a:r>
              <a:rPr lang="ru-RU" sz="4400" dirty="0" smtClean="0"/>
              <a:t>нужна</a:t>
            </a:r>
            <a:r>
              <a:rPr lang="en-US" sz="4400" dirty="0" smtClean="0"/>
              <a:t> </a:t>
            </a:r>
            <a:r>
              <a:rPr lang="ru-RU" sz="4400" dirty="0" smtClean="0"/>
              <a:t>методичная</a:t>
            </a:r>
            <a:r>
              <a:rPr lang="en-US" sz="4400" dirty="0" smtClean="0"/>
              <a:t> </a:t>
            </a:r>
            <a:r>
              <a:rPr lang="ru-RU" sz="4400" dirty="0" smtClean="0"/>
              <a:t>и</a:t>
            </a:r>
            <a:r>
              <a:rPr lang="en-US" sz="4400" dirty="0" smtClean="0"/>
              <a:t> </a:t>
            </a:r>
            <a:r>
              <a:rPr lang="ru-RU" sz="4400" dirty="0" smtClean="0"/>
              <a:t>скрупулезная</a:t>
            </a:r>
            <a:r>
              <a:rPr lang="en-US" sz="4400" dirty="0" smtClean="0"/>
              <a:t> </a:t>
            </a:r>
            <a:r>
              <a:rPr lang="ru-RU" sz="4400" dirty="0" smtClean="0"/>
              <a:t>работа</a:t>
            </a:r>
            <a:r>
              <a:rPr lang="en-US" sz="4400" dirty="0" smtClean="0"/>
              <a:t> </a:t>
            </a:r>
            <a:r>
              <a:rPr lang="ru-RU" sz="4400" dirty="0" smtClean="0"/>
              <a:t>множества</a:t>
            </a:r>
            <a:r>
              <a:rPr lang="en-US" sz="4400" dirty="0" smtClean="0"/>
              <a:t> </a:t>
            </a:r>
            <a:r>
              <a:rPr lang="ru-RU" sz="4400" dirty="0" smtClean="0"/>
              <a:t>заинтересованных</a:t>
            </a:r>
            <a:r>
              <a:rPr lang="en-US" sz="4400" dirty="0" smtClean="0"/>
              <a:t> </a:t>
            </a:r>
            <a:r>
              <a:rPr lang="ru-RU" sz="4400" dirty="0" smtClean="0"/>
              <a:t>добровольцев</a:t>
            </a:r>
            <a:r>
              <a:rPr lang="en-US" sz="4400" dirty="0" smtClean="0"/>
              <a:t>. </a:t>
            </a:r>
            <a:r>
              <a:rPr lang="ru-RU" sz="4400" dirty="0" smtClean="0"/>
              <a:t>Этот</a:t>
            </a:r>
            <a:r>
              <a:rPr lang="en-US" sz="4400" dirty="0" smtClean="0"/>
              <a:t> </a:t>
            </a:r>
            <a:r>
              <a:rPr lang="ru-RU" sz="4400" dirty="0" smtClean="0"/>
              <a:t>проект</a:t>
            </a:r>
            <a:r>
              <a:rPr lang="en-US" sz="4400" dirty="0" smtClean="0"/>
              <a:t> </a:t>
            </a:r>
            <a:r>
              <a:rPr lang="ru-RU" sz="4400" dirty="0" smtClean="0"/>
              <a:t>для</a:t>
            </a:r>
            <a:r>
              <a:rPr lang="en-US" sz="4400" dirty="0" smtClean="0"/>
              <a:t> </a:t>
            </a:r>
            <a:r>
              <a:rPr lang="ru-RU" sz="4400" dirty="0" smtClean="0"/>
              <a:t>получения</a:t>
            </a:r>
            <a:r>
              <a:rPr lang="en-US" sz="4400" dirty="0" smtClean="0"/>
              <a:t> </a:t>
            </a:r>
            <a:r>
              <a:rPr lang="ru-RU" sz="4400" dirty="0" smtClean="0"/>
              <a:t>максимального</a:t>
            </a:r>
            <a:r>
              <a:rPr lang="en-US" sz="4400" dirty="0" smtClean="0"/>
              <a:t> </a:t>
            </a:r>
            <a:r>
              <a:rPr lang="ru-RU" sz="4400" dirty="0" smtClean="0"/>
              <a:t>результата</a:t>
            </a:r>
            <a:r>
              <a:rPr lang="en-US" sz="4400" dirty="0" smtClean="0"/>
              <a:t> </a:t>
            </a:r>
            <a:r>
              <a:rPr lang="ru-RU" sz="4400" dirty="0" smtClean="0"/>
              <a:t>нужно</a:t>
            </a:r>
            <a:r>
              <a:rPr lang="en-US" sz="4400" dirty="0" smtClean="0"/>
              <a:t> </a:t>
            </a:r>
            <a:r>
              <a:rPr lang="ru-RU" sz="4400" dirty="0" smtClean="0"/>
              <a:t>проводить</a:t>
            </a:r>
            <a:r>
              <a:rPr lang="en-US" sz="4400" dirty="0" smtClean="0"/>
              <a:t> </a:t>
            </a:r>
            <a:r>
              <a:rPr lang="ru-RU" sz="4400" dirty="0" smtClean="0"/>
              <a:t>минимум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3-5</a:t>
            </a:r>
            <a:r>
              <a:rPr lang="en-US" sz="4400" dirty="0" smtClean="0"/>
              <a:t> </a:t>
            </a:r>
            <a:r>
              <a:rPr lang="ru-RU" sz="4400" dirty="0" smtClean="0"/>
              <a:t>лет</a:t>
            </a:r>
            <a:r>
              <a:rPr lang="en-US" sz="4400" dirty="0" smtClean="0"/>
              <a:t> </a:t>
            </a:r>
            <a:r>
              <a:rPr lang="ru-RU" sz="4400" dirty="0" smtClean="0"/>
              <a:t>с</a:t>
            </a:r>
            <a:r>
              <a:rPr lang="en-US" sz="4400" dirty="0" smtClean="0"/>
              <a:t> </a:t>
            </a:r>
            <a:r>
              <a:rPr lang="ru-RU" sz="4400" dirty="0" smtClean="0"/>
              <a:t>максимальным</a:t>
            </a:r>
            <a:r>
              <a:rPr lang="en-US" sz="4400" dirty="0" smtClean="0"/>
              <a:t> </a:t>
            </a:r>
            <a:r>
              <a:rPr lang="ru-RU" sz="4400" dirty="0" smtClean="0"/>
              <a:t>охватом</a:t>
            </a:r>
            <a:r>
              <a:rPr lang="en-US" sz="4400" dirty="0" smtClean="0"/>
              <a:t> </a:t>
            </a:r>
            <a:r>
              <a:rPr lang="ru-RU" sz="4400" dirty="0" smtClean="0"/>
              <a:t>всех заинтересованных </a:t>
            </a:r>
            <a:r>
              <a:rPr lang="ru-RU" sz="4400" dirty="0" err="1" smtClean="0"/>
              <a:t>лицпо</a:t>
            </a:r>
            <a:r>
              <a:rPr lang="en-US" sz="4400" dirty="0" smtClean="0"/>
              <a:t> </a:t>
            </a:r>
            <a:r>
              <a:rPr lang="ru-RU" sz="4400" dirty="0" smtClean="0"/>
              <a:t>всей</a:t>
            </a:r>
            <a:r>
              <a:rPr lang="en-US" sz="4400" dirty="0" smtClean="0"/>
              <a:t> </a:t>
            </a:r>
            <a:r>
              <a:rPr lang="ru-RU" sz="4400" dirty="0" smtClean="0"/>
              <a:t>стране</a:t>
            </a:r>
            <a:r>
              <a:rPr lang="en-US" sz="4400" dirty="0" smtClean="0"/>
              <a:t>.  </a:t>
            </a:r>
            <a:endParaRPr lang="ru-RU" sz="4400" dirty="0" smtClean="0"/>
          </a:p>
          <a:p>
            <a:endParaRPr lang="en-US" sz="3800" dirty="0" smtClean="0"/>
          </a:p>
          <a:p>
            <a:r>
              <a:rPr lang="ru-RU" sz="4600" b="1" i="1" dirty="0" smtClean="0">
                <a:solidFill>
                  <a:srgbClr val="FF0000"/>
                </a:solidFill>
              </a:rPr>
              <a:t>Нужно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работать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на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будущее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России</a:t>
            </a:r>
            <a:r>
              <a:rPr lang="en-US" sz="4600" b="1" i="1" dirty="0" smtClean="0">
                <a:solidFill>
                  <a:srgbClr val="FF0000"/>
                </a:solidFill>
              </a:rPr>
              <a:t>! </a:t>
            </a:r>
            <a:endParaRPr lang="ru-RU" sz="4600" b="1" i="1" dirty="0" smtClean="0">
              <a:solidFill>
                <a:srgbClr val="FF0000"/>
              </a:solidFill>
            </a:endParaRPr>
          </a:p>
          <a:p>
            <a:r>
              <a:rPr lang="ru-RU" sz="4600" b="1" i="1" dirty="0" smtClean="0">
                <a:solidFill>
                  <a:srgbClr val="FF0000"/>
                </a:solidFill>
              </a:rPr>
              <a:t>В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противном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случае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его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может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не</a:t>
            </a:r>
            <a:r>
              <a:rPr lang="en-US" sz="4600" b="1" i="1" dirty="0" smtClean="0">
                <a:solidFill>
                  <a:srgbClr val="FF0000"/>
                </a:solidFill>
              </a:rPr>
              <a:t> </a:t>
            </a:r>
            <a:r>
              <a:rPr lang="ru-RU" sz="4600" b="1" i="1" dirty="0" smtClean="0">
                <a:solidFill>
                  <a:srgbClr val="FF0000"/>
                </a:solidFill>
              </a:rPr>
              <a:t>быть</a:t>
            </a:r>
            <a:r>
              <a:rPr lang="en-US" sz="4600" b="1" i="1" dirty="0" smtClean="0">
                <a:solidFill>
                  <a:srgbClr val="FF0000"/>
                </a:solidFill>
              </a:rPr>
              <a:t>!</a:t>
            </a:r>
            <a:endParaRPr lang="en-US" sz="4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  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58578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подходы</a:t>
            </a:r>
          </a:p>
          <a:p>
            <a:r>
              <a:rPr lang="ru-RU" sz="2200" dirty="0" smtClean="0">
                <a:cs typeface="Times New Roman" pitchFamily="18" charset="0"/>
              </a:rPr>
              <a:t> Интернет охватил весь мир, все сферы жизнедеятельности людей.</a:t>
            </a:r>
          </a:p>
          <a:p>
            <a:r>
              <a:rPr lang="ru-RU" sz="2200" dirty="0" smtClean="0">
                <a:cs typeface="Times New Roman" pitchFamily="18" charset="0"/>
              </a:rPr>
              <a:t> Центром современного Интернета являются социальные сети. Известно, что общение занимает одно из важнейших мест в человеческой жизнедеятельности, а обмен информацией базовая составляющая общения. </a:t>
            </a:r>
          </a:p>
          <a:p>
            <a:pPr algn="just"/>
            <a:r>
              <a:rPr lang="ru-RU" sz="2200" dirty="0" smtClean="0">
                <a:cs typeface="Times New Roman" pitchFamily="18" charset="0"/>
              </a:rPr>
              <a:t>Сейчас, как не когда важно усилить работу по патриотическому воспитанию молодежи через личное общение и социальные сети.</a:t>
            </a:r>
          </a:p>
          <a:p>
            <a:pPr algn="just"/>
            <a:r>
              <a:rPr lang="ru-RU" sz="2200" dirty="0" smtClean="0">
                <a:cs typeface="Times New Roman" pitchFamily="18" charset="0"/>
              </a:rPr>
              <a:t>Можно в жатые сроки оперативно отвечать на вопросы подрастающего поколения и подсказывать им направления движения. </a:t>
            </a:r>
          </a:p>
          <a:p>
            <a:pPr algn="just"/>
            <a:r>
              <a:rPr lang="ru-RU" sz="2200" dirty="0" smtClean="0">
                <a:cs typeface="Times New Roman" pitchFamily="18" charset="0"/>
              </a:rPr>
              <a:t>Интервью планируем опубликовать на нашей странице в группы в ВК. </a:t>
            </a:r>
          </a:p>
          <a:p>
            <a:pPr algn="just"/>
            <a:endParaRPr lang="ru-RU" sz="2200" dirty="0"/>
          </a:p>
        </p:txBody>
      </p:sp>
      <p:pic>
        <p:nvPicPr>
          <p:cNvPr id="8" name="Рисунок 7" descr="P_20191105_120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571876"/>
            <a:ext cx="3428991" cy="19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VP-ksr\Desktop\презентация\hueq7gp3av40h7hec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6000768"/>
            <a:ext cx="7339013" cy="857232"/>
          </a:xfrm>
          <a:prstGeom prst="rect">
            <a:avLst/>
          </a:prstGeom>
          <a:noFill/>
        </p:spPr>
      </p:pic>
      <p:pic>
        <p:nvPicPr>
          <p:cNvPr id="11" name="Рисунок 10" descr="0bgxm2PbY3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76" y="714356"/>
            <a:ext cx="342902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3187</TotalTime>
  <Words>892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         </vt:lpstr>
      <vt:lpstr>         </vt:lpstr>
      <vt:lpstr>         </vt:lpstr>
      <vt:lpstr>         </vt:lpstr>
      <vt:lpstr>Слайд 8</vt:lpstr>
      <vt:lpstr> </vt:lpstr>
      <vt:lpstr> </vt:lpstr>
      <vt:lpstr>    </vt:lpstr>
      <vt:lpstr>Слайд 12</vt:lpstr>
      <vt:lpstr>Слайд 13</vt:lpstr>
      <vt:lpstr>            </vt:lpstr>
      <vt:lpstr>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VP-ksr</dc:creator>
  <cp:lastModifiedBy>VP-ksr</cp:lastModifiedBy>
  <cp:revision>446</cp:revision>
  <dcterms:created xsi:type="dcterms:W3CDTF">2020-01-09T11:05:50Z</dcterms:created>
  <dcterms:modified xsi:type="dcterms:W3CDTF">2020-07-30T05:59:13Z</dcterms:modified>
</cp:coreProperties>
</file>