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62" d="100"/>
          <a:sy n="62" d="100"/>
        </p:scale>
        <p:origin x="-73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32004148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861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57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97685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737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5803900"/>
          </a:xfrm>
          <a:custGeom>
            <a:avLst/>
            <a:gdLst/>
            <a:ahLst/>
            <a:cxnLst/>
            <a:rect l="l" t="t" r="r" b="b"/>
            <a:pathLst>
              <a:path w="12192000" h="5803900">
                <a:moveTo>
                  <a:pt x="0" y="5803392"/>
                </a:moveTo>
                <a:lnTo>
                  <a:pt x="12192000" y="5803392"/>
                </a:lnTo>
                <a:lnTo>
                  <a:pt x="12192000" y="0"/>
                </a:lnTo>
                <a:lnTo>
                  <a:pt x="0" y="0"/>
                </a:lnTo>
                <a:lnTo>
                  <a:pt x="0" y="5803392"/>
                </a:lnTo>
                <a:close/>
              </a:path>
            </a:pathLst>
          </a:custGeom>
          <a:solidFill>
            <a:srgbClr val="EA6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6499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910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6499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473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95061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0809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5907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83864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885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8453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2290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98791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86198-E5A0-4359-A7CA-1C6C7547D15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A9BCE-E122-4F3A-9A7E-212AC76AC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6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37045" y="1476762"/>
            <a:ext cx="9699752" cy="32451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629"/>
              </a:lnSpc>
            </a:pPr>
            <a:r>
              <a:rPr sz="6600" b="1" spc="570" dirty="0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>«</a:t>
            </a:r>
            <a:r>
              <a:rPr sz="6600" b="1" spc="570" dirty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>Волонтеры</a:t>
            </a:r>
            <a:r>
              <a:rPr sz="6600" b="1" spc="265" dirty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> </a:t>
            </a:r>
            <a:r>
              <a:rPr sz="6600" b="1" spc="484" dirty="0" err="1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>культуры</a:t>
            </a:r>
            <a:r>
              <a:rPr sz="6600" b="1" spc="484" dirty="0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>»</a:t>
            </a:r>
            <a:r>
              <a:rPr lang="ru-RU" sz="6600" b="1" spc="484" dirty="0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/>
            </a:r>
            <a:br>
              <a:rPr lang="ru-RU" sz="6600" b="1" spc="484" dirty="0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</a:br>
            <a:r>
              <a:rPr lang="ru-RU" sz="6600" b="1" spc="484" dirty="0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/>
            </a:r>
            <a:br>
              <a:rPr lang="ru-RU" sz="6600" b="1" spc="484" dirty="0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</a:br>
            <a:r>
              <a:rPr lang="ru-RU" sz="6600" b="1" spc="484" dirty="0" err="1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>Осинского</a:t>
            </a:r>
            <a:r>
              <a:rPr lang="ru-RU" sz="6600" b="1" spc="484" dirty="0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> </a:t>
            </a:r>
            <a:br>
              <a:rPr lang="ru-RU" sz="6600" b="1" spc="484" dirty="0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</a:br>
            <a:r>
              <a:rPr lang="ru-RU" sz="6600" b="1" spc="484" dirty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/>
            </a:r>
            <a:br>
              <a:rPr lang="ru-RU" sz="6600" b="1" spc="484" dirty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</a:br>
            <a:r>
              <a:rPr lang="ru-RU" sz="6600" b="1" spc="484" dirty="0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>муниципального </a:t>
            </a:r>
            <a:br>
              <a:rPr lang="ru-RU" sz="6600" b="1" spc="484" dirty="0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</a:br>
            <a:r>
              <a:rPr lang="ru-RU" sz="6600" b="1" spc="484" dirty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/>
            </a:r>
            <a:br>
              <a:rPr lang="ru-RU" sz="6600" b="1" spc="484" dirty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</a:br>
            <a:r>
              <a:rPr lang="ru-RU" sz="6600" b="1" spc="484" dirty="0" smtClean="0">
                <a:solidFill>
                  <a:srgbClr val="FFFFFF"/>
                </a:solidFill>
                <a:latin typeface="Bebas Neue Light" panose="00000500000000000000" pitchFamily="2" charset="-52"/>
                <a:cs typeface="Calibri"/>
              </a:rPr>
              <a:t>района</a:t>
            </a:r>
            <a:endParaRPr sz="6600" b="1" dirty="0">
              <a:latin typeface="Bebas Neue Light" panose="00000500000000000000" pitchFamily="2" charset="-52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7214382"/>
            <a:chOff x="0" y="0"/>
            <a:chExt cx="12192000" cy="7214382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4857" y="0"/>
              <a:ext cx="5184648" cy="5969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5803391"/>
              <a:ext cx="12192000" cy="1054735"/>
            </a:xfrm>
            <a:custGeom>
              <a:avLst/>
              <a:gdLst/>
              <a:ahLst/>
              <a:cxnLst/>
              <a:rect l="l" t="t" r="r" b="b"/>
              <a:pathLst>
                <a:path w="12192000" h="1054734">
                  <a:moveTo>
                    <a:pt x="12191999" y="0"/>
                  </a:moveTo>
                  <a:lnTo>
                    <a:pt x="0" y="0"/>
                  </a:lnTo>
                  <a:lnTo>
                    <a:pt x="0" y="1054605"/>
                  </a:lnTo>
                  <a:lnTo>
                    <a:pt x="12191999" y="1054605"/>
                  </a:lnTo>
                  <a:lnTo>
                    <a:pt x="1219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 rotWithShape="1">
            <a:blip r:embed="rId3" cstate="print"/>
            <a:srcRect r="56018"/>
            <a:stretch/>
          </p:blipFill>
          <p:spPr>
            <a:xfrm>
              <a:off x="152400" y="5650991"/>
              <a:ext cx="1785159" cy="1563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0903" y="6094476"/>
              <a:ext cx="2328672" cy="48158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973192" y="6250025"/>
            <a:ext cx="10134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0" dirty="0">
                <a:latin typeface="Microsoft Sans Serif"/>
                <a:cs typeface="Microsoft Sans Serif"/>
              </a:rPr>
              <a:t>При</a:t>
            </a:r>
            <a:r>
              <a:rPr sz="1100" spc="-70" dirty="0">
                <a:latin typeface="Microsoft Sans Serif"/>
                <a:cs typeface="Microsoft Sans Serif"/>
              </a:rPr>
              <a:t> </a:t>
            </a:r>
            <a:r>
              <a:rPr sz="1100" spc="-15" dirty="0">
                <a:latin typeface="Microsoft Sans Serif"/>
                <a:cs typeface="Microsoft Sans Serif"/>
              </a:rPr>
              <a:t>п</a:t>
            </a:r>
            <a:r>
              <a:rPr sz="1100" spc="-10" dirty="0">
                <a:latin typeface="Microsoft Sans Serif"/>
                <a:cs typeface="Microsoft Sans Serif"/>
              </a:rPr>
              <a:t>о</a:t>
            </a:r>
            <a:r>
              <a:rPr sz="1100" spc="-60" dirty="0">
                <a:latin typeface="Microsoft Sans Serif"/>
                <a:cs typeface="Microsoft Sans Serif"/>
              </a:rPr>
              <a:t>дд</a:t>
            </a:r>
            <a:r>
              <a:rPr sz="1100" spc="-25" dirty="0">
                <a:latin typeface="Microsoft Sans Serif"/>
                <a:cs typeface="Microsoft Sans Serif"/>
              </a:rPr>
              <a:t>е</a:t>
            </a:r>
            <a:r>
              <a:rPr sz="1100" spc="-35" dirty="0">
                <a:latin typeface="Microsoft Sans Serif"/>
                <a:cs typeface="Microsoft Sans Serif"/>
              </a:rPr>
              <a:t>р</a:t>
            </a:r>
            <a:r>
              <a:rPr sz="1100" spc="-50" dirty="0">
                <a:latin typeface="Microsoft Sans Serif"/>
                <a:cs typeface="Microsoft Sans Serif"/>
              </a:rPr>
              <a:t>ж</a:t>
            </a:r>
            <a:r>
              <a:rPr sz="1100" spc="-55" dirty="0">
                <a:latin typeface="Microsoft Sans Serif"/>
                <a:cs typeface="Microsoft Sans Serif"/>
              </a:rPr>
              <a:t>ке: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020556" y="5650991"/>
            <a:ext cx="2676525" cy="1207135"/>
            <a:chOff x="9020556" y="5650991"/>
            <a:chExt cx="2676525" cy="12071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0556" y="5650991"/>
              <a:ext cx="1409700" cy="12070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25328" y="6085331"/>
              <a:ext cx="1071372" cy="541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7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0018" y="16164"/>
            <a:ext cx="12192000" cy="2421890"/>
          </a:xfrm>
          <a:custGeom>
            <a:avLst/>
            <a:gdLst/>
            <a:ahLst/>
            <a:cxnLst/>
            <a:rect l="l" t="t" r="r" b="b"/>
            <a:pathLst>
              <a:path w="12192000" h="2421890">
                <a:moveTo>
                  <a:pt x="12192000" y="0"/>
                </a:moveTo>
                <a:lnTo>
                  <a:pt x="0" y="0"/>
                </a:lnTo>
                <a:lnTo>
                  <a:pt x="0" y="2421636"/>
                </a:lnTo>
                <a:lnTo>
                  <a:pt x="12192000" y="2421636"/>
                </a:lnTo>
                <a:lnTo>
                  <a:pt x="12192000" y="0"/>
                </a:lnTo>
                <a:close/>
              </a:path>
            </a:pathLst>
          </a:custGeom>
          <a:solidFill>
            <a:srgbClr val="EA6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1667" y="2648534"/>
            <a:ext cx="336804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440" dirty="0">
                <a:solidFill>
                  <a:srgbClr val="164993"/>
                </a:solidFill>
                <a:latin typeface="Trebuchet MS"/>
                <a:cs typeface="Trebuchet MS"/>
              </a:rPr>
              <a:t>Основные</a:t>
            </a:r>
            <a:r>
              <a:rPr sz="2500" spc="-145" dirty="0">
                <a:solidFill>
                  <a:srgbClr val="164993"/>
                </a:solidFill>
                <a:latin typeface="Trebuchet MS"/>
                <a:cs typeface="Trebuchet MS"/>
              </a:rPr>
              <a:t> </a:t>
            </a:r>
            <a:r>
              <a:rPr sz="2500" spc="320" dirty="0">
                <a:solidFill>
                  <a:srgbClr val="164993"/>
                </a:solidFill>
                <a:latin typeface="Trebuchet MS"/>
                <a:cs typeface="Trebuchet MS"/>
              </a:rPr>
              <a:t>зад</a:t>
            </a:r>
            <a:r>
              <a:rPr sz="2500" spc="325" dirty="0">
                <a:solidFill>
                  <a:srgbClr val="164993"/>
                </a:solidFill>
                <a:latin typeface="Trebuchet MS"/>
                <a:cs typeface="Trebuchet MS"/>
              </a:rPr>
              <a:t>а</a:t>
            </a:r>
            <a:r>
              <a:rPr sz="2500" spc="455" dirty="0">
                <a:solidFill>
                  <a:srgbClr val="164993"/>
                </a:solidFill>
                <a:latin typeface="Trebuchet MS"/>
                <a:cs typeface="Trebuchet MS"/>
              </a:rPr>
              <a:t>ч</a:t>
            </a:r>
            <a:r>
              <a:rPr sz="2500" spc="475" dirty="0">
                <a:solidFill>
                  <a:srgbClr val="164993"/>
                </a:solidFill>
                <a:latin typeface="Trebuchet MS"/>
                <a:cs typeface="Trebuchet MS"/>
              </a:rPr>
              <a:t>и</a:t>
            </a:r>
            <a:r>
              <a:rPr sz="2500" spc="-340" dirty="0">
                <a:solidFill>
                  <a:srgbClr val="164993"/>
                </a:solidFill>
                <a:latin typeface="Trebuchet MS"/>
                <a:cs typeface="Trebuchet MS"/>
              </a:rPr>
              <a:t>: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5966" y="3424809"/>
            <a:ext cx="5952033" cy="146732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55600" marR="749935" indent="-342900">
              <a:lnSpc>
                <a:spcPct val="70000"/>
              </a:lnSpc>
              <a:spcBef>
                <a:spcPts val="670"/>
              </a:spcBef>
              <a:buSzPct val="15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pc="-105" dirty="0">
                <a:solidFill>
                  <a:srgbClr val="164993"/>
                </a:solidFill>
                <a:latin typeface="Microsoft Sans Serif"/>
                <a:cs typeface="Microsoft Sans Serif"/>
              </a:rPr>
              <a:t>Обе</a:t>
            </a:r>
            <a:r>
              <a:rPr spc="-85" dirty="0">
                <a:solidFill>
                  <a:srgbClr val="164993"/>
                </a:solidFill>
                <a:latin typeface="Microsoft Sans Serif"/>
                <a:cs typeface="Microsoft Sans Serif"/>
              </a:rPr>
              <a:t>с</a:t>
            </a:r>
            <a:r>
              <a:rPr spc="-60" dirty="0">
                <a:solidFill>
                  <a:srgbClr val="164993"/>
                </a:solidFill>
                <a:latin typeface="Microsoft Sans Serif"/>
                <a:cs typeface="Microsoft Sans Serif"/>
              </a:rPr>
              <a:t>пе</a:t>
            </a:r>
            <a:r>
              <a:rPr spc="-45" dirty="0">
                <a:solidFill>
                  <a:srgbClr val="164993"/>
                </a:solidFill>
                <a:latin typeface="Microsoft Sans Serif"/>
                <a:cs typeface="Microsoft Sans Serif"/>
              </a:rPr>
              <a:t>ч</a:t>
            </a:r>
            <a:r>
              <a:rPr spc="-50" dirty="0">
                <a:solidFill>
                  <a:srgbClr val="164993"/>
                </a:solidFill>
                <a:latin typeface="Microsoft Sans Serif"/>
                <a:cs typeface="Microsoft Sans Serif"/>
              </a:rPr>
              <a:t>и</a:t>
            </a:r>
            <a:r>
              <a:rPr spc="-35" dirty="0">
                <a:solidFill>
                  <a:srgbClr val="164993"/>
                </a:solidFill>
                <a:latin typeface="Microsoft Sans Serif"/>
                <a:cs typeface="Microsoft Sans Serif"/>
              </a:rPr>
              <a:t>т</a:t>
            </a:r>
            <a:r>
              <a:rPr spc="-45" dirty="0">
                <a:solidFill>
                  <a:srgbClr val="164993"/>
                </a:solidFill>
                <a:latin typeface="Microsoft Sans Serif"/>
                <a:cs typeface="Microsoft Sans Serif"/>
              </a:rPr>
              <a:t>ь</a:t>
            </a:r>
            <a:r>
              <a:rPr spc="-75" dirty="0">
                <a:solidFill>
                  <a:srgbClr val="164993"/>
                </a:solidFill>
                <a:latin typeface="Microsoft Sans Serif"/>
                <a:cs typeface="Microsoft Sans Serif"/>
              </a:rPr>
              <a:t> </a:t>
            </a:r>
            <a:r>
              <a:rPr spc="-85" dirty="0">
                <a:solidFill>
                  <a:srgbClr val="164993"/>
                </a:solidFill>
                <a:latin typeface="Microsoft Sans Serif"/>
                <a:cs typeface="Microsoft Sans Serif"/>
              </a:rPr>
              <a:t>с</a:t>
            </a:r>
            <a:r>
              <a:rPr spc="-55" dirty="0">
                <a:solidFill>
                  <a:srgbClr val="164993"/>
                </a:solidFill>
                <a:latin typeface="Microsoft Sans Serif"/>
                <a:cs typeface="Microsoft Sans Serif"/>
              </a:rPr>
              <a:t>и</a:t>
            </a:r>
            <a:r>
              <a:rPr spc="-40" dirty="0">
                <a:solidFill>
                  <a:srgbClr val="164993"/>
                </a:solidFill>
                <a:latin typeface="Microsoft Sans Serif"/>
                <a:cs typeface="Microsoft Sans Serif"/>
              </a:rPr>
              <a:t>с</a:t>
            </a:r>
            <a:r>
              <a:rPr spc="-80" dirty="0">
                <a:solidFill>
                  <a:srgbClr val="164993"/>
                </a:solidFill>
                <a:latin typeface="Microsoft Sans Serif"/>
                <a:cs typeface="Microsoft Sans Serif"/>
              </a:rPr>
              <a:t>т</a:t>
            </a:r>
            <a:r>
              <a:rPr spc="-90" dirty="0">
                <a:solidFill>
                  <a:srgbClr val="164993"/>
                </a:solidFill>
                <a:latin typeface="Microsoft Sans Serif"/>
                <a:cs typeface="Microsoft Sans Serif"/>
              </a:rPr>
              <a:t>е</a:t>
            </a:r>
            <a:r>
              <a:rPr spc="-65" dirty="0">
                <a:solidFill>
                  <a:srgbClr val="164993"/>
                </a:solidFill>
                <a:latin typeface="Microsoft Sans Serif"/>
                <a:cs typeface="Microsoft Sans Serif"/>
              </a:rPr>
              <a:t>мное</a:t>
            </a:r>
            <a:r>
              <a:rPr spc="-110" dirty="0">
                <a:solidFill>
                  <a:srgbClr val="164993"/>
                </a:solidFill>
                <a:latin typeface="Microsoft Sans Serif"/>
                <a:cs typeface="Microsoft Sans Serif"/>
              </a:rPr>
              <a:t> </a:t>
            </a:r>
            <a:r>
              <a:rPr spc="-70" dirty="0">
                <a:solidFill>
                  <a:srgbClr val="164993"/>
                </a:solidFill>
                <a:latin typeface="Microsoft Sans Serif"/>
                <a:cs typeface="Microsoft Sans Serif"/>
              </a:rPr>
              <a:t>раз</a:t>
            </a:r>
            <a:r>
              <a:rPr spc="-80" dirty="0">
                <a:solidFill>
                  <a:srgbClr val="164993"/>
                </a:solidFill>
                <a:latin typeface="Microsoft Sans Serif"/>
                <a:cs typeface="Microsoft Sans Serif"/>
              </a:rPr>
              <a:t>в</a:t>
            </a:r>
            <a:r>
              <a:rPr spc="-50" dirty="0">
                <a:solidFill>
                  <a:srgbClr val="164993"/>
                </a:solidFill>
                <a:latin typeface="Microsoft Sans Serif"/>
                <a:cs typeface="Microsoft Sans Serif"/>
              </a:rPr>
              <a:t>и</a:t>
            </a:r>
            <a:r>
              <a:rPr spc="-35" dirty="0">
                <a:solidFill>
                  <a:srgbClr val="164993"/>
                </a:solidFill>
                <a:latin typeface="Microsoft Sans Serif"/>
                <a:cs typeface="Microsoft Sans Serif"/>
              </a:rPr>
              <a:t>т</a:t>
            </a:r>
            <a:r>
              <a:rPr spc="-55" dirty="0">
                <a:solidFill>
                  <a:srgbClr val="164993"/>
                </a:solidFill>
                <a:latin typeface="Microsoft Sans Serif"/>
                <a:cs typeface="Microsoft Sans Serif"/>
              </a:rPr>
              <a:t>ие</a:t>
            </a:r>
            <a:r>
              <a:rPr spc="-60" dirty="0">
                <a:solidFill>
                  <a:srgbClr val="164993"/>
                </a:solidFill>
                <a:latin typeface="Microsoft Sans Serif"/>
                <a:cs typeface="Microsoft Sans Serif"/>
              </a:rPr>
              <a:t> </a:t>
            </a:r>
            <a:r>
              <a:rPr spc="-100" dirty="0" err="1">
                <a:solidFill>
                  <a:srgbClr val="164993"/>
                </a:solidFill>
                <a:latin typeface="Microsoft Sans Serif"/>
                <a:cs typeface="Microsoft Sans Serif"/>
              </a:rPr>
              <a:t>д</a:t>
            </a:r>
            <a:r>
              <a:rPr spc="-65" dirty="0" err="1">
                <a:solidFill>
                  <a:srgbClr val="164993"/>
                </a:solidFill>
                <a:latin typeface="Microsoft Sans Serif"/>
                <a:cs typeface="Microsoft Sans Serif"/>
              </a:rPr>
              <a:t>в</a:t>
            </a:r>
            <a:r>
              <a:rPr spc="-35" dirty="0" err="1">
                <a:solidFill>
                  <a:srgbClr val="164993"/>
                </a:solidFill>
                <a:latin typeface="Microsoft Sans Serif"/>
                <a:cs typeface="Microsoft Sans Serif"/>
              </a:rPr>
              <a:t>и</a:t>
            </a:r>
            <a:r>
              <a:rPr spc="-40" dirty="0" err="1">
                <a:solidFill>
                  <a:srgbClr val="164993"/>
                </a:solidFill>
                <a:latin typeface="Microsoft Sans Serif"/>
                <a:cs typeface="Microsoft Sans Serif"/>
              </a:rPr>
              <a:t>ж</a:t>
            </a:r>
            <a:r>
              <a:rPr spc="-55" dirty="0" err="1">
                <a:solidFill>
                  <a:srgbClr val="164993"/>
                </a:solidFill>
                <a:latin typeface="Microsoft Sans Serif"/>
                <a:cs typeface="Microsoft Sans Serif"/>
              </a:rPr>
              <a:t>е</a:t>
            </a:r>
            <a:r>
              <a:rPr spc="-50" dirty="0" err="1">
                <a:solidFill>
                  <a:srgbClr val="164993"/>
                </a:solidFill>
                <a:latin typeface="Microsoft Sans Serif"/>
                <a:cs typeface="Microsoft Sans Serif"/>
              </a:rPr>
              <a:t>н</a:t>
            </a:r>
            <a:r>
              <a:rPr spc="-35" dirty="0" err="1">
                <a:solidFill>
                  <a:srgbClr val="164993"/>
                </a:solidFill>
                <a:latin typeface="Microsoft Sans Serif"/>
                <a:cs typeface="Microsoft Sans Serif"/>
              </a:rPr>
              <a:t>ия</a:t>
            </a:r>
            <a:r>
              <a:rPr spc="-35" dirty="0">
                <a:solidFill>
                  <a:srgbClr val="164993"/>
                </a:solidFill>
                <a:latin typeface="Microsoft Sans Serif"/>
                <a:cs typeface="Microsoft Sans Serif"/>
              </a:rPr>
              <a:t>  </a:t>
            </a:r>
            <a:endParaRPr lang="ru-RU" spc="-35" dirty="0" smtClean="0">
              <a:solidFill>
                <a:srgbClr val="164993"/>
              </a:solidFill>
              <a:latin typeface="Microsoft Sans Serif"/>
              <a:cs typeface="Microsoft Sans Serif"/>
            </a:endParaRPr>
          </a:p>
          <a:p>
            <a:pPr marL="355600" marR="749935" indent="-342900">
              <a:lnSpc>
                <a:spcPct val="70000"/>
              </a:lnSpc>
              <a:spcBef>
                <a:spcPts val="670"/>
              </a:spcBef>
              <a:buSzPct val="1500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pc="-80" dirty="0" err="1" smtClean="0">
                <a:solidFill>
                  <a:srgbClr val="164993"/>
                </a:solidFill>
                <a:latin typeface="Microsoft Sans Serif"/>
                <a:cs typeface="Microsoft Sans Serif"/>
              </a:rPr>
              <a:t>Сформировать</a:t>
            </a:r>
            <a:r>
              <a:rPr spc="-80" dirty="0" smtClean="0">
                <a:solidFill>
                  <a:srgbClr val="164993"/>
                </a:solidFill>
                <a:latin typeface="Microsoft Sans Serif"/>
                <a:cs typeface="Microsoft Sans Serif"/>
              </a:rPr>
              <a:t> </a:t>
            </a:r>
            <a:r>
              <a:rPr spc="-75" dirty="0">
                <a:solidFill>
                  <a:srgbClr val="164993"/>
                </a:solidFill>
                <a:latin typeface="Microsoft Sans Serif"/>
                <a:cs typeface="Microsoft Sans Serif"/>
              </a:rPr>
              <a:t>сеть </a:t>
            </a:r>
            <a:r>
              <a:rPr spc="-50" dirty="0">
                <a:solidFill>
                  <a:srgbClr val="164993"/>
                </a:solidFill>
                <a:latin typeface="Microsoft Sans Serif"/>
                <a:cs typeface="Microsoft Sans Serif"/>
              </a:rPr>
              <a:t>волонтерских </a:t>
            </a:r>
            <a:r>
              <a:rPr spc="-40" dirty="0">
                <a:solidFill>
                  <a:srgbClr val="164993"/>
                </a:solidFill>
                <a:latin typeface="Microsoft Sans Serif"/>
                <a:cs typeface="Microsoft Sans Serif"/>
              </a:rPr>
              <a:t>центров </a:t>
            </a:r>
            <a:r>
              <a:rPr spc="-70" dirty="0" err="1">
                <a:solidFill>
                  <a:srgbClr val="164993"/>
                </a:solidFill>
                <a:latin typeface="Microsoft Sans Serif"/>
                <a:cs typeface="Microsoft Sans Serif"/>
              </a:rPr>
              <a:t>на</a:t>
            </a:r>
            <a:r>
              <a:rPr spc="-70" dirty="0">
                <a:solidFill>
                  <a:srgbClr val="164993"/>
                </a:solidFill>
                <a:latin typeface="Microsoft Sans Serif"/>
                <a:cs typeface="Microsoft Sans Serif"/>
              </a:rPr>
              <a:t> </a:t>
            </a:r>
            <a:r>
              <a:rPr spc="-100" dirty="0" err="1" smtClean="0">
                <a:solidFill>
                  <a:srgbClr val="164993"/>
                </a:solidFill>
                <a:latin typeface="Microsoft Sans Serif"/>
                <a:cs typeface="Microsoft Sans Serif"/>
              </a:rPr>
              <a:t>баз</a:t>
            </a:r>
            <a:r>
              <a:rPr lang="ru-RU" spc="-100" dirty="0" smtClean="0">
                <a:solidFill>
                  <a:srgbClr val="164993"/>
                </a:solidFill>
                <a:latin typeface="Microsoft Sans Serif"/>
                <a:cs typeface="Microsoft Sans Serif"/>
              </a:rPr>
              <a:t>ах</a:t>
            </a:r>
            <a:r>
              <a:rPr spc="-100" dirty="0" smtClean="0">
                <a:solidFill>
                  <a:srgbClr val="164993"/>
                </a:solidFill>
                <a:latin typeface="Microsoft Sans Serif"/>
                <a:cs typeface="Microsoft Sans Serif"/>
              </a:rPr>
              <a:t> </a:t>
            </a:r>
            <a:r>
              <a:rPr spc="-95" dirty="0" smtClean="0">
                <a:solidFill>
                  <a:srgbClr val="164993"/>
                </a:solidFill>
                <a:latin typeface="Microsoft Sans Serif"/>
                <a:cs typeface="Microsoft Sans Serif"/>
              </a:rPr>
              <a:t> </a:t>
            </a:r>
            <a:r>
              <a:rPr lang="ru-RU" spc="-70" dirty="0" smtClean="0">
                <a:solidFill>
                  <a:srgbClr val="164993"/>
                </a:solidFill>
                <a:latin typeface="Microsoft Sans Serif"/>
                <a:cs typeface="Microsoft Sans Serif"/>
              </a:rPr>
              <a:t>учреждений культуры</a:t>
            </a:r>
            <a:endParaRPr dirty="0">
              <a:latin typeface="Microsoft Sans Serif"/>
              <a:cs typeface="Microsoft Sans Serif"/>
            </a:endParaRPr>
          </a:p>
          <a:p>
            <a:pPr marL="355600" marR="1550670" indent="-342900" algn="just">
              <a:lnSpc>
                <a:spcPct val="70000"/>
              </a:lnSpc>
              <a:spcBef>
                <a:spcPts val="995"/>
              </a:spcBef>
              <a:buSzPct val="150000"/>
              <a:buFont typeface="Arial MT"/>
              <a:buChar char="•"/>
              <a:tabLst>
                <a:tab pos="355600" algn="l"/>
              </a:tabLst>
            </a:pPr>
            <a:r>
              <a:rPr spc="-135" dirty="0" err="1" smtClean="0">
                <a:solidFill>
                  <a:srgbClr val="164993"/>
                </a:solidFill>
                <a:latin typeface="Microsoft Sans Serif"/>
                <a:cs typeface="Microsoft Sans Serif"/>
              </a:rPr>
              <a:t>У</a:t>
            </a:r>
            <a:r>
              <a:rPr spc="-125" dirty="0" err="1" smtClean="0">
                <a:solidFill>
                  <a:srgbClr val="164993"/>
                </a:solidFill>
                <a:latin typeface="Microsoft Sans Serif"/>
                <a:cs typeface="Microsoft Sans Serif"/>
              </a:rPr>
              <a:t>в</a:t>
            </a:r>
            <a:r>
              <a:rPr spc="-55" dirty="0" err="1" smtClean="0">
                <a:solidFill>
                  <a:srgbClr val="164993"/>
                </a:solidFill>
                <a:latin typeface="Microsoft Sans Serif"/>
                <a:cs typeface="Microsoft Sans Serif"/>
              </a:rPr>
              <a:t>еличит</a:t>
            </a:r>
            <a:r>
              <a:rPr spc="-45" dirty="0" err="1" smtClean="0">
                <a:solidFill>
                  <a:srgbClr val="164993"/>
                </a:solidFill>
                <a:latin typeface="Microsoft Sans Serif"/>
                <a:cs typeface="Microsoft Sans Serif"/>
              </a:rPr>
              <a:t>ь</a:t>
            </a:r>
            <a:r>
              <a:rPr spc="-55" dirty="0" smtClean="0">
                <a:solidFill>
                  <a:srgbClr val="164993"/>
                </a:solidFill>
                <a:latin typeface="Microsoft Sans Serif"/>
                <a:cs typeface="Microsoft Sans Serif"/>
              </a:rPr>
              <a:t> </a:t>
            </a:r>
            <a:r>
              <a:rPr spc="-55" dirty="0">
                <a:solidFill>
                  <a:srgbClr val="164993"/>
                </a:solidFill>
                <a:latin typeface="Microsoft Sans Serif"/>
                <a:cs typeface="Microsoft Sans Serif"/>
              </a:rPr>
              <a:t>количес</a:t>
            </a:r>
            <a:r>
              <a:rPr spc="-50" dirty="0">
                <a:solidFill>
                  <a:srgbClr val="164993"/>
                </a:solidFill>
                <a:latin typeface="Microsoft Sans Serif"/>
                <a:cs typeface="Microsoft Sans Serif"/>
              </a:rPr>
              <a:t>тво</a:t>
            </a:r>
            <a:r>
              <a:rPr spc="-85" dirty="0">
                <a:solidFill>
                  <a:srgbClr val="164993"/>
                </a:solidFill>
                <a:latin typeface="Microsoft Sans Serif"/>
                <a:cs typeface="Microsoft Sans Serif"/>
              </a:rPr>
              <a:t> </a:t>
            </a:r>
            <a:r>
              <a:rPr spc="-65" dirty="0">
                <a:solidFill>
                  <a:srgbClr val="164993"/>
                </a:solidFill>
                <a:latin typeface="Microsoft Sans Serif"/>
                <a:cs typeface="Microsoft Sans Serif"/>
              </a:rPr>
              <a:t>в</a:t>
            </a:r>
            <a:r>
              <a:rPr spc="-60" dirty="0">
                <a:solidFill>
                  <a:srgbClr val="164993"/>
                </a:solidFill>
                <a:latin typeface="Microsoft Sans Serif"/>
                <a:cs typeface="Microsoft Sans Serif"/>
              </a:rPr>
              <a:t>о</a:t>
            </a:r>
            <a:r>
              <a:rPr spc="-65" dirty="0">
                <a:solidFill>
                  <a:srgbClr val="164993"/>
                </a:solidFill>
                <a:latin typeface="Microsoft Sans Serif"/>
                <a:cs typeface="Microsoft Sans Serif"/>
              </a:rPr>
              <a:t>л</a:t>
            </a:r>
            <a:r>
              <a:rPr spc="-40" dirty="0">
                <a:solidFill>
                  <a:srgbClr val="164993"/>
                </a:solidFill>
                <a:latin typeface="Microsoft Sans Serif"/>
                <a:cs typeface="Microsoft Sans Serif"/>
              </a:rPr>
              <a:t>он</a:t>
            </a:r>
            <a:r>
              <a:rPr spc="-30" dirty="0">
                <a:solidFill>
                  <a:srgbClr val="164993"/>
                </a:solidFill>
                <a:latin typeface="Microsoft Sans Serif"/>
                <a:cs typeface="Microsoft Sans Serif"/>
              </a:rPr>
              <a:t>т</a:t>
            </a:r>
            <a:r>
              <a:rPr spc="-40" dirty="0">
                <a:solidFill>
                  <a:srgbClr val="164993"/>
                </a:solidFill>
                <a:latin typeface="Microsoft Sans Serif"/>
                <a:cs typeface="Microsoft Sans Serif"/>
              </a:rPr>
              <a:t>е</a:t>
            </a:r>
            <a:r>
              <a:rPr spc="-35" dirty="0">
                <a:solidFill>
                  <a:srgbClr val="164993"/>
                </a:solidFill>
                <a:latin typeface="Microsoft Sans Serif"/>
                <a:cs typeface="Microsoft Sans Serif"/>
              </a:rPr>
              <a:t>ро</a:t>
            </a:r>
            <a:r>
              <a:rPr spc="-45" dirty="0">
                <a:solidFill>
                  <a:srgbClr val="164993"/>
                </a:solidFill>
                <a:latin typeface="Microsoft Sans Serif"/>
                <a:cs typeface="Microsoft Sans Serif"/>
              </a:rPr>
              <a:t>в</a:t>
            </a:r>
            <a:r>
              <a:rPr spc="-114" dirty="0">
                <a:solidFill>
                  <a:srgbClr val="164993"/>
                </a:solidFill>
                <a:latin typeface="Microsoft Sans Serif"/>
                <a:cs typeface="Microsoft Sans Serif"/>
              </a:rPr>
              <a:t>,  з</a:t>
            </a:r>
            <a:r>
              <a:rPr spc="-130" dirty="0">
                <a:solidFill>
                  <a:srgbClr val="164993"/>
                </a:solidFill>
                <a:latin typeface="Microsoft Sans Serif"/>
                <a:cs typeface="Microsoft Sans Serif"/>
              </a:rPr>
              <a:t>а</a:t>
            </a:r>
            <a:r>
              <a:rPr spc="-40" dirty="0">
                <a:solidFill>
                  <a:srgbClr val="164993"/>
                </a:solidFill>
                <a:latin typeface="Microsoft Sans Serif"/>
                <a:cs typeface="Microsoft Sans Serif"/>
              </a:rPr>
              <a:t>р</a:t>
            </a:r>
            <a:r>
              <a:rPr spc="-35" dirty="0">
                <a:solidFill>
                  <a:srgbClr val="164993"/>
                </a:solidFill>
                <a:latin typeface="Microsoft Sans Serif"/>
                <a:cs typeface="Microsoft Sans Serif"/>
              </a:rPr>
              <a:t>егис</a:t>
            </a:r>
            <a:r>
              <a:rPr spc="-30" dirty="0">
                <a:solidFill>
                  <a:srgbClr val="164993"/>
                </a:solidFill>
                <a:latin typeface="Microsoft Sans Serif"/>
                <a:cs typeface="Microsoft Sans Serif"/>
              </a:rPr>
              <a:t>тр</a:t>
            </a:r>
            <a:r>
              <a:rPr dirty="0">
                <a:solidFill>
                  <a:srgbClr val="164993"/>
                </a:solidFill>
                <a:latin typeface="Microsoft Sans Serif"/>
                <a:cs typeface="Microsoft Sans Serif"/>
              </a:rPr>
              <a:t>и</a:t>
            </a:r>
            <a:r>
              <a:rPr spc="5" dirty="0">
                <a:solidFill>
                  <a:srgbClr val="164993"/>
                </a:solidFill>
                <a:latin typeface="Microsoft Sans Serif"/>
                <a:cs typeface="Microsoft Sans Serif"/>
              </a:rPr>
              <a:t>р</a:t>
            </a:r>
            <a:r>
              <a:rPr spc="-35" dirty="0">
                <a:solidFill>
                  <a:srgbClr val="164993"/>
                </a:solidFill>
                <a:latin typeface="Microsoft Sans Serif"/>
                <a:cs typeface="Microsoft Sans Serif"/>
              </a:rPr>
              <a:t>о</a:t>
            </a:r>
            <a:r>
              <a:rPr spc="-45" dirty="0">
                <a:solidFill>
                  <a:srgbClr val="164993"/>
                </a:solidFill>
                <a:latin typeface="Microsoft Sans Serif"/>
                <a:cs typeface="Microsoft Sans Serif"/>
              </a:rPr>
              <a:t>в</a:t>
            </a:r>
            <a:r>
              <a:rPr spc="-90" dirty="0">
                <a:solidFill>
                  <a:srgbClr val="164993"/>
                </a:solidFill>
                <a:latin typeface="Microsoft Sans Serif"/>
                <a:cs typeface="Microsoft Sans Serif"/>
              </a:rPr>
              <a:t>а</a:t>
            </a:r>
            <a:r>
              <a:rPr spc="-95" dirty="0">
                <a:solidFill>
                  <a:srgbClr val="164993"/>
                </a:solidFill>
                <a:latin typeface="Microsoft Sans Serif"/>
                <a:cs typeface="Microsoft Sans Serif"/>
              </a:rPr>
              <a:t>в</a:t>
            </a:r>
            <a:r>
              <a:rPr spc="-60" dirty="0">
                <a:solidFill>
                  <a:srgbClr val="164993"/>
                </a:solidFill>
                <a:latin typeface="Microsoft Sans Serif"/>
                <a:cs typeface="Microsoft Sans Serif"/>
              </a:rPr>
              <a:t>ших</a:t>
            </a:r>
            <a:r>
              <a:rPr spc="-85" dirty="0">
                <a:solidFill>
                  <a:srgbClr val="164993"/>
                </a:solidFill>
                <a:latin typeface="Microsoft Sans Serif"/>
                <a:cs typeface="Microsoft Sans Serif"/>
              </a:rPr>
              <a:t>с</a:t>
            </a:r>
            <a:r>
              <a:rPr spc="-80" dirty="0">
                <a:solidFill>
                  <a:srgbClr val="164993"/>
                </a:solidFill>
                <a:latin typeface="Microsoft Sans Serif"/>
                <a:cs typeface="Microsoft Sans Serif"/>
              </a:rPr>
              <a:t>я </a:t>
            </a:r>
            <a:r>
              <a:rPr spc="-70" dirty="0">
                <a:solidFill>
                  <a:srgbClr val="164993"/>
                </a:solidFill>
                <a:latin typeface="Microsoft Sans Serif"/>
                <a:cs typeface="Microsoft Sans Serif"/>
              </a:rPr>
              <a:t>на</a:t>
            </a:r>
            <a:r>
              <a:rPr spc="-90" dirty="0">
                <a:solidFill>
                  <a:srgbClr val="164993"/>
                </a:solidFill>
                <a:latin typeface="Microsoft Sans Serif"/>
                <a:cs typeface="Microsoft Sans Serif"/>
              </a:rPr>
              <a:t> </a:t>
            </a:r>
            <a:r>
              <a:rPr spc="-10" dirty="0" err="1">
                <a:solidFill>
                  <a:srgbClr val="164993"/>
                </a:solidFill>
                <a:latin typeface="Microsoft Sans Serif"/>
                <a:cs typeface="Microsoft Sans Serif"/>
              </a:rPr>
              <a:t>пор</a:t>
            </a:r>
            <a:r>
              <a:rPr spc="-85" dirty="0" err="1">
                <a:solidFill>
                  <a:srgbClr val="164993"/>
                </a:solidFill>
                <a:latin typeface="Microsoft Sans Serif"/>
                <a:cs typeface="Microsoft Sans Serif"/>
              </a:rPr>
              <a:t>тале</a:t>
            </a:r>
            <a:r>
              <a:rPr spc="-85" dirty="0">
                <a:solidFill>
                  <a:srgbClr val="164993"/>
                </a:solidFill>
                <a:latin typeface="Microsoft Sans Serif"/>
                <a:cs typeface="Microsoft Sans Serif"/>
              </a:rPr>
              <a:t>  </a:t>
            </a:r>
            <a:r>
              <a:rPr lang="ru-RU" spc="-85" dirty="0" smtClean="0">
                <a:solidFill>
                  <a:srgbClr val="164993"/>
                </a:solidFill>
                <a:latin typeface="Microsoft Sans Serif"/>
                <a:cs typeface="Microsoft Sans Serif"/>
              </a:rPr>
              <a:t>ДОБРО.РУ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1666" y="660287"/>
            <a:ext cx="10257334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29" dirty="0" err="1">
                <a:solidFill>
                  <a:srgbClr val="164993"/>
                </a:solidFill>
                <a:latin typeface="Trebuchet MS"/>
                <a:cs typeface="Trebuchet MS"/>
              </a:rPr>
              <a:t>Цель</a:t>
            </a:r>
            <a:r>
              <a:rPr sz="3200" spc="-175" dirty="0">
                <a:solidFill>
                  <a:srgbClr val="164993"/>
                </a:solidFill>
                <a:latin typeface="Trebuchet MS"/>
                <a:cs typeface="Trebuchet MS"/>
              </a:rPr>
              <a:t> </a:t>
            </a:r>
            <a:r>
              <a:rPr sz="3200" spc="385" dirty="0" err="1" smtClean="0">
                <a:solidFill>
                  <a:srgbClr val="164993"/>
                </a:solidFill>
                <a:latin typeface="Trebuchet MS"/>
                <a:cs typeface="Trebuchet MS"/>
              </a:rPr>
              <a:t>движения</a:t>
            </a:r>
            <a:r>
              <a:rPr sz="3200" spc="365" dirty="0" err="1" smtClean="0">
                <a:solidFill>
                  <a:srgbClr val="164993"/>
                </a:solidFill>
                <a:latin typeface="Trebuchet MS"/>
                <a:cs typeface="Trebuchet MS"/>
              </a:rPr>
              <a:t>«Волонтеры</a:t>
            </a:r>
            <a:r>
              <a:rPr sz="3200" spc="-90" dirty="0" smtClean="0">
                <a:solidFill>
                  <a:srgbClr val="164993"/>
                </a:solidFill>
                <a:latin typeface="Trebuchet MS"/>
                <a:cs typeface="Trebuchet MS"/>
              </a:rPr>
              <a:t> </a:t>
            </a:r>
            <a:r>
              <a:rPr sz="3200" spc="325" dirty="0">
                <a:solidFill>
                  <a:srgbClr val="164993"/>
                </a:solidFill>
                <a:latin typeface="Trebuchet MS"/>
                <a:cs typeface="Trebuchet MS"/>
              </a:rPr>
              <a:t>культуры»	</a:t>
            </a:r>
            <a:r>
              <a:rPr lang="ru-RU" sz="3200" spc="40" dirty="0" smtClean="0">
                <a:solidFill>
                  <a:srgbClr val="164993"/>
                </a:solidFill>
                <a:latin typeface="Trebuchet MS"/>
                <a:cs typeface="Trebuchet MS"/>
              </a:rPr>
              <a:t> </a:t>
            </a:r>
            <a:endParaRPr sz="32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40"/>
              </a:spcBef>
            </a:pPr>
            <a:r>
              <a:rPr sz="20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2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форми</a:t>
            </a:r>
            <a:r>
              <a:rPr sz="2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20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2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20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ать</a:t>
            </a:r>
            <a:r>
              <a:rPr sz="2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2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ообще</a:t>
            </a:r>
            <a:r>
              <a:rPr sz="20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2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тво</a:t>
            </a:r>
            <a:r>
              <a:rPr sz="20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2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2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тивных</a:t>
            </a:r>
            <a:r>
              <a:rPr sz="2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граждан,  </a:t>
            </a:r>
            <a:r>
              <a:rPr sz="20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участвующих</a:t>
            </a:r>
            <a:r>
              <a:rPr sz="20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20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волонтерской</a:t>
            </a:r>
            <a:r>
              <a:rPr sz="20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деятельности</a:t>
            </a:r>
            <a:r>
              <a:rPr sz="2000" spc="2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20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сфере </a:t>
            </a:r>
            <a:r>
              <a:rPr sz="2000" spc="-40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20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20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sz="20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ьту</a:t>
            </a:r>
            <a:r>
              <a:rPr sz="2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ры,</a:t>
            </a:r>
            <a:r>
              <a:rPr sz="20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1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2000" spc="-8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еализующ</a:t>
            </a:r>
            <a:r>
              <a:rPr sz="2000" spc="-5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2000" spc="-6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х</a:t>
            </a:r>
            <a:r>
              <a:rPr sz="20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твор</a:t>
            </a:r>
            <a:r>
              <a:rPr sz="2000" spc="-4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ч</a:t>
            </a:r>
            <a:r>
              <a:rPr sz="2000" spc="-9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2000" spc="-8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2000" spc="-2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2000" spc="-2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2000" spc="-9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lang="ru-RU" sz="2000" spc="-95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sz="2000" spc="-15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2000" spc="-9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социокультурные</a:t>
            </a:r>
            <a:r>
              <a:rPr sz="20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инициативы.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 rotWithShape="1">
          <a:blip r:embed="rId2" cstate="print"/>
          <a:srcRect r="54558"/>
          <a:stretch/>
        </p:blipFill>
        <p:spPr>
          <a:xfrm>
            <a:off x="10820400" y="6088923"/>
            <a:ext cx="924518" cy="68329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2052" y="2421635"/>
            <a:ext cx="5148072" cy="3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2208"/>
            <a:ext cx="12192000" cy="4901565"/>
          </a:xfrm>
          <a:custGeom>
            <a:avLst/>
            <a:gdLst/>
            <a:ahLst/>
            <a:cxnLst/>
            <a:rect l="l" t="t" r="r" b="b"/>
            <a:pathLst>
              <a:path w="12192000" h="4901565">
                <a:moveTo>
                  <a:pt x="0" y="4901183"/>
                </a:moveTo>
                <a:lnTo>
                  <a:pt x="12192000" y="4901183"/>
                </a:lnTo>
                <a:lnTo>
                  <a:pt x="12192000" y="0"/>
                </a:lnTo>
                <a:lnTo>
                  <a:pt x="0" y="0"/>
                </a:lnTo>
                <a:lnTo>
                  <a:pt x="0" y="4901183"/>
                </a:lnTo>
                <a:close/>
              </a:path>
            </a:pathLst>
          </a:custGeom>
          <a:solidFill>
            <a:srgbClr val="EA6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3608" y="2607564"/>
            <a:ext cx="5423535" cy="0"/>
          </a:xfrm>
          <a:custGeom>
            <a:avLst/>
            <a:gdLst/>
            <a:ahLst/>
            <a:cxnLst/>
            <a:rect l="l" t="t" r="r" b="b"/>
            <a:pathLst>
              <a:path w="5423535">
                <a:moveTo>
                  <a:pt x="0" y="0"/>
                </a:moveTo>
                <a:lnTo>
                  <a:pt x="5423027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object 5"/>
            <p:cNvSpPr/>
            <p:nvPr/>
          </p:nvSpPr>
          <p:spPr>
            <a:xfrm>
              <a:off x="673608" y="3863340"/>
              <a:ext cx="5423535" cy="0"/>
            </a:xfrm>
            <a:custGeom>
              <a:avLst/>
              <a:gdLst/>
              <a:ahLst/>
              <a:cxnLst/>
              <a:rect l="l" t="t" r="r" b="b"/>
              <a:pathLst>
                <a:path w="5423535">
                  <a:moveTo>
                    <a:pt x="0" y="0"/>
                  </a:moveTo>
                  <a:lnTo>
                    <a:pt x="5423027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0" y="870203"/>
              <a:ext cx="6095999" cy="493623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1987" y="5803392"/>
                  </a:moveTo>
                  <a:lnTo>
                    <a:pt x="0" y="5803392"/>
                  </a:lnTo>
                  <a:lnTo>
                    <a:pt x="0" y="6858000"/>
                  </a:lnTo>
                  <a:lnTo>
                    <a:pt x="12191987" y="6858000"/>
                  </a:lnTo>
                  <a:lnTo>
                    <a:pt x="12191987" y="5803392"/>
                  </a:lnTo>
                  <a:close/>
                </a:path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902208"/>
                  </a:lnTo>
                  <a:lnTo>
                    <a:pt x="12192000" y="9022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56361" y="358521"/>
            <a:ext cx="4994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5" dirty="0"/>
              <a:t>Как</a:t>
            </a:r>
            <a:r>
              <a:rPr sz="2400" spc="-155" dirty="0"/>
              <a:t> </a:t>
            </a:r>
            <a:r>
              <a:rPr sz="2400" spc="375" dirty="0"/>
              <a:t>создавалось</a:t>
            </a:r>
            <a:r>
              <a:rPr sz="2400" spc="-130" dirty="0"/>
              <a:t> </a:t>
            </a:r>
            <a:r>
              <a:rPr sz="2400" spc="350" dirty="0"/>
              <a:t>движение?</a:t>
            </a:r>
            <a:endParaRPr sz="2400"/>
          </a:p>
        </p:txBody>
      </p:sp>
      <p:grpSp>
        <p:nvGrpSpPr>
          <p:cNvPr id="9" name="object 9"/>
          <p:cNvGrpSpPr/>
          <p:nvPr/>
        </p:nvGrpSpPr>
        <p:grpSpPr>
          <a:xfrm>
            <a:off x="673608" y="5908546"/>
            <a:ext cx="11318875" cy="868680"/>
            <a:chOff x="673608" y="5908546"/>
            <a:chExt cx="11318875" cy="86868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24060" y="5908546"/>
              <a:ext cx="2368296" cy="8686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7580" y="6041135"/>
              <a:ext cx="1828800" cy="5059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608" y="6004559"/>
              <a:ext cx="2328672" cy="48158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8916" y="1163828"/>
            <a:ext cx="5427345" cy="3602268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368300">
              <a:lnSpc>
                <a:spcPts val="1730"/>
              </a:lnSpc>
              <a:spcBef>
                <a:spcPts val="310"/>
              </a:spcBef>
            </a:pPr>
            <a:r>
              <a:rPr sz="1600" spc="-8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Ко</a:t>
            </a:r>
            <a:r>
              <a:rPr sz="1600" spc="-7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нц</a:t>
            </a:r>
            <a:r>
              <a:rPr sz="1600" spc="-6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пц</a:t>
            </a:r>
            <a:r>
              <a:rPr sz="1600" spc="-25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8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sz="16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об</a:t>
            </a:r>
            <a:r>
              <a:rPr lang="ru-RU" sz="1600" spc="-7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щ</a:t>
            </a:r>
            <a:r>
              <a:rPr sz="1600" spc="-7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ес</a:t>
            </a:r>
            <a:r>
              <a:rPr sz="1600" spc="-5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600" spc="-6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-5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5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1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ного</a:t>
            </a:r>
            <a:r>
              <a:rPr sz="1600" spc="-85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ж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ия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6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sz="1600" spc="-12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зен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тована 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и 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поддержана первым </a:t>
            </a:r>
            <a:r>
              <a:rPr sz="16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заместителем 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Руководителя 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Администрации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Президента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Российской</a:t>
            </a:r>
            <a:r>
              <a:rPr sz="16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-8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Ф</a:t>
            </a:r>
            <a:r>
              <a:rPr sz="1600" spc="-8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едерации</a:t>
            </a:r>
            <a:r>
              <a:rPr lang="ru-RU" sz="1600" spc="-8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0" dirty="0" smtClean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lang="ru-RU" sz="1600" b="1" spc="-1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ергеем</a:t>
            </a:r>
            <a:r>
              <a:rPr sz="1600" b="1" spc="-17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3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600" b="1" spc="-4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600" b="1" spc="1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600" b="1" spc="-50" dirty="0">
                <a:solidFill>
                  <a:srgbClr val="FFFFFF"/>
                </a:solidFill>
                <a:latin typeface="Trebuchet MS"/>
                <a:cs typeface="Trebuchet MS"/>
              </a:rPr>
              <a:t>ие</a:t>
            </a:r>
            <a:r>
              <a:rPr sz="1600" b="1" spc="-15" dirty="0">
                <a:solidFill>
                  <a:srgbClr val="FFFFFF"/>
                </a:solidFill>
                <a:latin typeface="Trebuchet MS"/>
                <a:cs typeface="Trebuchet MS"/>
              </a:rPr>
              <a:t>нко</a:t>
            </a:r>
            <a:r>
              <a:rPr sz="16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а</a:t>
            </a:r>
            <a:r>
              <a:rPr sz="16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густ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е 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0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18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6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9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Всер</a:t>
            </a:r>
            <a:r>
              <a:rPr sz="1600" spc="-6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осс</a:t>
            </a:r>
            <a:r>
              <a:rPr sz="1600" spc="-1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ий</a:t>
            </a:r>
            <a:r>
              <a:rPr sz="1600" spc="-6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ск</a:t>
            </a:r>
            <a:r>
              <a:rPr sz="1600" spc="-1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lang="ru-RU" sz="1600" spc="-15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м </a:t>
            </a:r>
            <a:r>
              <a:rPr sz="1600" spc="-2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об</a:t>
            </a:r>
            <a:r>
              <a:rPr sz="1600" spc="-2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8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азоват</a:t>
            </a:r>
            <a:r>
              <a:rPr sz="1600" spc="-9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4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льно</a:t>
            </a:r>
            <a:r>
              <a:rPr sz="1600" spc="-125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sz="1600" spc="-45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фо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6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ме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25" dirty="0">
                <a:solidFill>
                  <a:srgbClr val="FFFFFF"/>
                </a:solidFill>
                <a:latin typeface="Microsoft Sans Serif"/>
                <a:cs typeface="Microsoft Sans Serif"/>
              </a:rPr>
              <a:t>«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Тавр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145" dirty="0">
                <a:solidFill>
                  <a:srgbClr val="FFFFFF"/>
                </a:solidFill>
                <a:latin typeface="Microsoft Sans Serif"/>
                <a:cs typeface="Microsoft Sans Serif"/>
              </a:rPr>
              <a:t>да»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ts val="1730"/>
              </a:lnSpc>
            </a:pPr>
            <a:r>
              <a:rPr sz="1600" b="1" spc="5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6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55" dirty="0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r>
              <a:rPr sz="16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Trebuchet MS"/>
                <a:cs typeface="Trebuchet MS"/>
              </a:rPr>
              <a:t>году</a:t>
            </a:r>
            <a:r>
              <a:rPr sz="1600" b="1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Министерство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культуры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Российской</a:t>
            </a:r>
            <a:r>
              <a:rPr sz="16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Федерации </a:t>
            </a:r>
            <a:r>
              <a:rPr sz="1600" spc="-40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включило 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в 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Национальный 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проект </a:t>
            </a:r>
            <a:r>
              <a:rPr sz="16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«Культура» 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федеральную 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рог</a:t>
            </a:r>
            <a:r>
              <a:rPr sz="16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125" dirty="0">
                <a:solidFill>
                  <a:srgbClr val="FFFFFF"/>
                </a:solidFill>
                <a:latin typeface="Microsoft Sans Serif"/>
                <a:cs typeface="Microsoft Sans Serif"/>
              </a:rPr>
              <a:t>амм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25" dirty="0">
                <a:solidFill>
                  <a:srgbClr val="FFFFFF"/>
                </a:solidFill>
                <a:latin typeface="Microsoft Sans Serif"/>
                <a:cs typeface="Microsoft Sans Serif"/>
              </a:rPr>
              <a:t>«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Воло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6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льт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155" dirty="0">
                <a:solidFill>
                  <a:srgbClr val="FFFFFF"/>
                </a:solidFill>
                <a:latin typeface="Microsoft Sans Serif"/>
                <a:cs typeface="Microsoft Sans Serif"/>
              </a:rPr>
              <a:t>ы»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600" dirty="0">
              <a:latin typeface="Microsoft Sans Serif"/>
              <a:cs typeface="Microsoft Sans Serif"/>
            </a:endParaRPr>
          </a:p>
          <a:p>
            <a:pPr marL="12700" marR="427990">
              <a:lnSpc>
                <a:spcPts val="1730"/>
              </a:lnSpc>
              <a:spcBef>
                <a:spcPts val="1080"/>
              </a:spcBef>
            </a:pPr>
            <a:r>
              <a:rPr sz="1600" b="1" spc="-55" dirty="0">
                <a:solidFill>
                  <a:srgbClr val="FFFFFF"/>
                </a:solidFill>
                <a:latin typeface="Trebuchet MS"/>
                <a:cs typeface="Trebuchet MS"/>
              </a:rPr>
              <a:t>12</a:t>
            </a:r>
            <a:r>
              <a:rPr sz="16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rebuchet MS"/>
                <a:cs typeface="Trebuchet MS"/>
              </a:rPr>
              <a:t>МАРТА</a:t>
            </a:r>
            <a:r>
              <a:rPr sz="16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55" dirty="0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r>
              <a:rPr sz="16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35" dirty="0">
                <a:solidFill>
                  <a:srgbClr val="FFFFFF"/>
                </a:solidFill>
                <a:latin typeface="Trebuchet MS"/>
                <a:cs typeface="Trebuchet MS"/>
              </a:rPr>
              <a:t>года</a:t>
            </a:r>
            <a:r>
              <a:rPr sz="16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 </a:t>
            </a:r>
            <a:r>
              <a:rPr sz="16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базе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Ассоциации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волонтерских </a:t>
            </a:r>
            <a:r>
              <a:rPr sz="1600" spc="-40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ц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ов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</a:t>
            </a:r>
            <a:r>
              <a:rPr sz="16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з</a:t>
            </a:r>
            <a:r>
              <a:rPr sz="16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12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3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ци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щ</a:t>
            </a:r>
            <a:r>
              <a:rPr sz="16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ст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ве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ого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дв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ж</a:t>
            </a:r>
            <a:r>
              <a:rPr sz="16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endParaRPr sz="1600" dirty="0">
              <a:latin typeface="Microsoft Sans Serif"/>
              <a:cs typeface="Microsoft Sans Serif"/>
            </a:endParaRPr>
          </a:p>
          <a:p>
            <a:pPr marL="12700" algn="just">
              <a:lnSpc>
                <a:spcPts val="1700"/>
              </a:lnSpc>
            </a:pPr>
            <a:r>
              <a:rPr sz="1600" spc="-145" dirty="0">
                <a:solidFill>
                  <a:srgbClr val="FFFFFF"/>
                </a:solidFill>
                <a:latin typeface="Microsoft Sans Serif"/>
                <a:cs typeface="Microsoft Sans Serif"/>
              </a:rPr>
              <a:t>«Во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лон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ль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155" dirty="0">
                <a:solidFill>
                  <a:srgbClr val="FFFFFF"/>
                </a:solidFill>
                <a:latin typeface="Microsoft Sans Serif"/>
                <a:cs typeface="Microsoft Sans Serif"/>
              </a:rPr>
              <a:t>ы»</a:t>
            </a:r>
            <a:endParaRPr sz="1600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3028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5803900"/>
          </a:xfrm>
          <a:custGeom>
            <a:avLst/>
            <a:gdLst/>
            <a:ahLst/>
            <a:cxnLst/>
            <a:rect l="l" t="t" r="r" b="b"/>
            <a:pathLst>
              <a:path w="12192000" h="5803900">
                <a:moveTo>
                  <a:pt x="0" y="5803392"/>
                </a:moveTo>
                <a:lnTo>
                  <a:pt x="12192000" y="5803392"/>
                </a:lnTo>
                <a:lnTo>
                  <a:pt x="12192000" y="0"/>
                </a:lnTo>
                <a:lnTo>
                  <a:pt x="0" y="0"/>
                </a:lnTo>
                <a:lnTo>
                  <a:pt x="0" y="5803392"/>
                </a:lnTo>
                <a:close/>
              </a:path>
            </a:pathLst>
          </a:custGeom>
          <a:solidFill>
            <a:srgbClr val="EA68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3976" y="0"/>
              <a:ext cx="6288023" cy="58369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5803391"/>
              <a:ext cx="12192000" cy="1054735"/>
            </a:xfrm>
            <a:custGeom>
              <a:avLst/>
              <a:gdLst/>
              <a:ahLst/>
              <a:cxnLst/>
              <a:rect l="l" t="t" r="r" b="b"/>
              <a:pathLst>
                <a:path w="12192000" h="1054734">
                  <a:moveTo>
                    <a:pt x="12191999" y="0"/>
                  </a:moveTo>
                  <a:lnTo>
                    <a:pt x="0" y="0"/>
                  </a:lnTo>
                  <a:lnTo>
                    <a:pt x="0" y="1054605"/>
                  </a:lnTo>
                  <a:lnTo>
                    <a:pt x="12191999" y="1054605"/>
                  </a:lnTo>
                  <a:lnTo>
                    <a:pt x="12191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24059" y="5908546"/>
              <a:ext cx="2368296" cy="8686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7579" y="6041135"/>
              <a:ext cx="1828800" cy="5059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608" y="6004559"/>
              <a:ext cx="2328672" cy="48158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6361" y="518921"/>
            <a:ext cx="485838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335" dirty="0"/>
              <a:t>Напра</a:t>
            </a:r>
            <a:r>
              <a:rPr sz="2400" spc="300" dirty="0"/>
              <a:t>в</a:t>
            </a:r>
            <a:r>
              <a:rPr sz="2400" spc="330" dirty="0"/>
              <a:t>ления</a:t>
            </a:r>
            <a:r>
              <a:rPr sz="2400" spc="-114" dirty="0"/>
              <a:t> </a:t>
            </a:r>
            <a:r>
              <a:rPr sz="2400" spc="254" dirty="0"/>
              <a:t>дея</a:t>
            </a:r>
            <a:r>
              <a:rPr sz="2400" spc="195" dirty="0"/>
              <a:t>т</a:t>
            </a:r>
            <a:r>
              <a:rPr sz="2400" spc="370" dirty="0"/>
              <a:t>ельно</a:t>
            </a:r>
            <a:r>
              <a:rPr sz="2400" spc="330" dirty="0"/>
              <a:t>с</a:t>
            </a:r>
            <a:r>
              <a:rPr sz="2400" spc="345" dirty="0"/>
              <a:t>ти  </a:t>
            </a:r>
            <a:r>
              <a:rPr sz="2400" spc="385" dirty="0"/>
              <a:t>движения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866038" y="1887473"/>
            <a:ext cx="30067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Работа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с </a:t>
            </a:r>
            <a:r>
              <a:rPr sz="16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учре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ж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иями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ку</a:t>
            </a:r>
            <a:r>
              <a:rPr sz="16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ьту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ры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6038" y="2356865"/>
            <a:ext cx="4086225" cy="43688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>
              <a:lnSpc>
                <a:spcPts val="1440"/>
              </a:lnSpc>
              <a:spcBef>
                <a:spcPts val="445"/>
              </a:spcBef>
            </a:pPr>
            <a:r>
              <a:rPr sz="1500" spc="-21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ох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нение</a:t>
            </a:r>
            <a:r>
              <a:rPr sz="15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культ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урного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5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5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sz="15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5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я,  </a:t>
            </a:r>
            <a:r>
              <a:rPr sz="15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восстановление</a:t>
            </a:r>
            <a:r>
              <a:rPr sz="15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памятников</a:t>
            </a:r>
            <a:r>
              <a:rPr sz="15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истории</a:t>
            </a:r>
            <a:r>
              <a:rPr sz="15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5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культуры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6038" y="2935604"/>
            <a:ext cx="3880485" cy="4641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540"/>
              </a:lnSpc>
              <a:spcBef>
                <a:spcPts val="459"/>
              </a:spcBef>
            </a:pPr>
            <a:r>
              <a:rPr sz="1600" spc="-17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140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600" spc="-125" dirty="0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изация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творчес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х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соци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ок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6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ьту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6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х  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проектов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6038" y="3519932"/>
            <a:ext cx="4198620" cy="4641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540"/>
              </a:lnSpc>
              <a:spcBef>
                <a:spcPts val="459"/>
              </a:spcBef>
            </a:pP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Организация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волонтерских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программ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крупных </a:t>
            </a:r>
            <a:r>
              <a:rPr sz="1600" spc="-40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6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ьту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х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соб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6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й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6038" y="4150817"/>
            <a:ext cx="3571240" cy="464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95"/>
              </a:spcBef>
            </a:pP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ни</a:t>
            </a:r>
            <a:r>
              <a:rPr sz="16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з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ц</a:t>
            </a:r>
            <a:r>
              <a:rPr sz="16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ия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ту</a:t>
            </a:r>
            <a:r>
              <a:rPr sz="16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ри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ст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ическ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их</a:t>
            </a:r>
            <a:r>
              <a:rPr sz="16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мар</a:t>
            </a:r>
            <a:r>
              <a:rPr sz="16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ш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ру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тов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ts val="1730"/>
              </a:lnSpc>
            </a:pP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ультур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ных</a:t>
            </a:r>
            <a:r>
              <a:rPr sz="16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ос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6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ра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тв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ородах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8378" y="1698599"/>
            <a:ext cx="227965" cy="2124075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2000" spc="-265" dirty="0">
                <a:solidFill>
                  <a:srgbClr val="164993"/>
                </a:solidFill>
                <a:latin typeface="Trebuchet MS"/>
                <a:cs typeface="Trebuchet MS"/>
              </a:rPr>
              <a:t>1.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2000" spc="-140" dirty="0">
                <a:solidFill>
                  <a:srgbClr val="164993"/>
                </a:solidFill>
                <a:latin typeface="Trebuchet MS"/>
                <a:cs typeface="Trebuchet MS"/>
              </a:rPr>
              <a:t>2.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235"/>
              </a:spcBef>
            </a:pPr>
            <a:r>
              <a:rPr sz="2000" spc="-110" dirty="0">
                <a:solidFill>
                  <a:srgbClr val="164993"/>
                </a:solidFill>
                <a:latin typeface="Trebuchet MS"/>
                <a:cs typeface="Trebuchet MS"/>
              </a:rPr>
              <a:t>3.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185"/>
              </a:spcBef>
            </a:pPr>
            <a:r>
              <a:rPr sz="2000" spc="-100" dirty="0">
                <a:solidFill>
                  <a:srgbClr val="164993"/>
                </a:solidFill>
                <a:latin typeface="Trebuchet MS"/>
                <a:cs typeface="Trebuchet MS"/>
              </a:rPr>
              <a:t>4.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8378" y="4121022"/>
            <a:ext cx="2235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20" dirty="0">
                <a:solidFill>
                  <a:srgbClr val="164993"/>
                </a:solidFill>
                <a:latin typeface="Trebuchet MS"/>
                <a:cs typeface="Trebuchet MS"/>
              </a:rPr>
              <a:t>5.</a:t>
            </a:r>
            <a:endParaRPr sz="20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021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965" y="110447"/>
            <a:ext cx="5758183" cy="276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263" y="3609918"/>
            <a:ext cx="6251035" cy="307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200401"/>
            <a:ext cx="4569812" cy="250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9" y="3552597"/>
            <a:ext cx="5620054" cy="313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5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198"/>
            <a:ext cx="5952705" cy="335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96" y="176257"/>
            <a:ext cx="5640512" cy="317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396" y="274638"/>
            <a:ext cx="5965861" cy="333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23" y="3624526"/>
            <a:ext cx="5626334" cy="311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73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77" y="126392"/>
            <a:ext cx="4031075" cy="26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рограммист\Downloads\Telegram Desktop\Георгиевская лента\photo_2024-05-07_15-50-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" y="126392"/>
            <a:ext cx="3228798" cy="242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Программист\Downloads\Telegram Desktop\Георгиевская лента\photo_2024-05-07_15-49-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4" b="12844"/>
          <a:stretch/>
        </p:blipFill>
        <p:spPr bwMode="auto">
          <a:xfrm>
            <a:off x="3776308" y="2013735"/>
            <a:ext cx="3978521" cy="332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Программист\Downloads\Telegram Desktop\Георгиевская лента\photo_2024-05-07_15-51-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0" y="4384927"/>
            <a:ext cx="3148763" cy="236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Программист\Downloads\Telegram Desktop\Георгиевская лента\photo_2024-05-07_15-51-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179" y="4249005"/>
            <a:ext cx="3254617" cy="244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https://storage.yandexcloud.net/dobro-static/prod/images/f1cb79a2-8a22-7035-f355-5b22237307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59" y="126393"/>
            <a:ext cx="1248373" cy="166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https://storage.yandexcloud.net/dobro-static/prod/images/b7071372-9640-214a-0c83-a72d2e4350f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84" y="127642"/>
            <a:ext cx="1250042" cy="166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 descr="https://storage.yandexcloud.net/dobro-static/prod/images/0fbd5050-b9d6-6852-b6f9-71c4b69a696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33" y="192617"/>
            <a:ext cx="1389097" cy="153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Picture 17" descr="C:\Users\Программист\Downloads\Telegram Desktop\Бессмертный полк\photo_2024-05-07_11-44-3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363" y="5456351"/>
            <a:ext cx="1771737" cy="13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5" name="Picture 19" descr="C:\Users\Программист\Downloads\Telegram Desktop\photo_2024-02-15_11-06-0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82" y="5434075"/>
            <a:ext cx="1797913" cy="13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7" name="Picture 21" descr="C:\Users\Программист\Downloads\Telegram Desktop\photo_2024-02-15_10-25-5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0" y="2707047"/>
            <a:ext cx="2316557" cy="15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23" descr="C:\Users\Программист\Downloads\Telegram Desktop\photo_2024-05-20_11-47-5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779" y="2878075"/>
            <a:ext cx="1802669" cy="11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153</Words>
  <Application>Microsoft Office PowerPoint</Application>
  <PresentationFormat>Произвольный</PresentationFormat>
  <Paragraphs>29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Тема Office</vt:lpstr>
      <vt:lpstr>«Волонтеры культуры»  Осинского   муниципального   района</vt:lpstr>
      <vt:lpstr>Презентация PowerPoint</vt:lpstr>
      <vt:lpstr>Как создавалось движение?</vt:lpstr>
      <vt:lpstr>Направления деятельности  движения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creator>Orians, A.J.</dc:creator>
  <cp:lastModifiedBy>Программист</cp:lastModifiedBy>
  <cp:revision>13</cp:revision>
  <dcterms:modified xsi:type="dcterms:W3CDTF">2024-05-20T03:49:30Z</dcterms:modified>
</cp:coreProperties>
</file>