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9" r:id="rId4"/>
    <p:sldId id="270" r:id="rId5"/>
    <p:sldId id="285" r:id="rId6"/>
    <p:sldId id="266" r:id="rId7"/>
    <p:sldId id="280" r:id="rId8"/>
    <p:sldId id="271" r:id="rId9"/>
    <p:sldId id="282" r:id="rId10"/>
    <p:sldId id="281" r:id="rId11"/>
    <p:sldId id="260" r:id="rId12"/>
    <p:sldId id="263" r:id="rId13"/>
    <p:sldId id="25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9" autoAdjust="0"/>
    <p:restoredTop sz="94660"/>
  </p:normalViewPr>
  <p:slideViewPr>
    <p:cSldViewPr>
      <p:cViewPr varScale="1">
        <p:scale>
          <a:sx n="82" d="100"/>
          <a:sy n="82" d="100"/>
        </p:scale>
        <p:origin x="-103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752CB-3E22-45DD-B30F-52F0FC254494}" type="datetimeFigureOut">
              <a:rPr lang="ru-RU" smtClean="0"/>
              <a:pPr/>
              <a:t>02.10.2017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D3AE1-6E22-46EB-97B0-4B1651298C78}" type="slidenum">
              <a:rPr lang="ru-RU" smtClean="0"/>
              <a:pPr/>
              <a:t>‹#›</a:t>
            </a:fld>
            <a:endParaRPr lang="ru-RU"/>
          </a:p>
        </p:txBody>
      </p:sp>
    </p:spTree>
    <p:extLst>
      <p:ext uri="{BB962C8B-B14F-4D97-AF65-F5344CB8AC3E}">
        <p14:creationId xmlns:p14="http://schemas.microsoft.com/office/powerpoint/2010/main" xmlns="" val="303964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0"/>
            <a:ext cx="9177103" cy="6909818"/>
          </a:xfrm>
          <a:prstGeom prst="rect">
            <a:avLst/>
          </a:prstGeom>
        </p:spPr>
      </p:pic>
      <p:sp>
        <p:nvSpPr>
          <p:cNvPr id="2" name="Заголовок 1"/>
          <p:cNvSpPr>
            <a:spLocks noGrp="1"/>
          </p:cNvSpPr>
          <p:nvPr>
            <p:ph type="ctrTitle"/>
          </p:nvPr>
        </p:nvSpPr>
        <p:spPr>
          <a:xfrm>
            <a:off x="611560" y="404664"/>
            <a:ext cx="8352928" cy="3672407"/>
          </a:xfrm>
        </p:spPr>
        <p:txBody>
          <a:bodyPr>
            <a:normAutofit fontScale="90000"/>
          </a:bodyPr>
          <a:lstStyle/>
          <a:p>
            <a:r>
              <a:rPr lang="ru-RU" sz="5300" b="1" dirty="0" smtClean="0">
                <a:solidFill>
                  <a:srgbClr val="00B050"/>
                </a:solidFill>
                <a:latin typeface="Bookman Old Style" pitchFamily="18" charset="0"/>
                <a:cs typeface="Aharoni" pitchFamily="2" charset="-79"/>
              </a:rPr>
              <a:t>Социально – значимый проект    </a:t>
            </a:r>
            <a:r>
              <a:rPr lang="ru-RU" sz="7300" b="1" dirty="0" smtClean="0">
                <a:solidFill>
                  <a:srgbClr val="00B050"/>
                </a:solidFill>
                <a:latin typeface="Bookman Old Style" pitchFamily="18" charset="0"/>
                <a:cs typeface="Aharoni" pitchFamily="2" charset="-79"/>
              </a:rPr>
              <a:t>«Экологический патруль»</a:t>
            </a: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a:xfrm>
            <a:off x="5364088" y="4725144"/>
            <a:ext cx="3560440" cy="1752600"/>
          </a:xfrm>
        </p:spPr>
        <p:txBody>
          <a:bodyPr>
            <a:normAutofit fontScale="62500" lnSpcReduction="20000"/>
          </a:bodyPr>
          <a:lstStyle/>
          <a:p>
            <a:pPr algn="r"/>
            <a:r>
              <a:rPr lang="ru-RU" b="1" dirty="0" smtClean="0">
                <a:solidFill>
                  <a:schemeClr val="tx1"/>
                </a:solidFill>
                <a:latin typeface="Bookman Old Style" pitchFamily="18" charset="0"/>
                <a:cs typeface="Times New Roman" pitchFamily="18" charset="0"/>
              </a:rPr>
              <a:t>Пачгин Арсений, 12 лет</a:t>
            </a:r>
          </a:p>
          <a:p>
            <a:pPr algn="r"/>
            <a:r>
              <a:rPr lang="ru-RU" b="1" dirty="0" smtClean="0">
                <a:solidFill>
                  <a:schemeClr val="tx1"/>
                </a:solidFill>
                <a:latin typeface="Bookman Old Style" pitchFamily="18" charset="0"/>
                <a:cs typeface="Times New Roman" pitchFamily="18" charset="0"/>
              </a:rPr>
              <a:t>Поселок Якша,</a:t>
            </a:r>
          </a:p>
          <a:p>
            <a:pPr algn="r"/>
            <a:r>
              <a:rPr lang="ru-RU" b="1" dirty="0" err="1" smtClean="0">
                <a:solidFill>
                  <a:schemeClr val="tx1"/>
                </a:solidFill>
                <a:latin typeface="Bookman Old Style" pitchFamily="18" charset="0"/>
                <a:cs typeface="Times New Roman" pitchFamily="18" charset="0"/>
              </a:rPr>
              <a:t>Троицко</a:t>
            </a:r>
            <a:r>
              <a:rPr lang="ru-RU" b="1" dirty="0" smtClean="0">
                <a:solidFill>
                  <a:schemeClr val="tx1"/>
                </a:solidFill>
                <a:latin typeface="Bookman Old Style" pitchFamily="18" charset="0"/>
                <a:cs typeface="Times New Roman" pitchFamily="18" charset="0"/>
              </a:rPr>
              <a:t> – Печорский район,</a:t>
            </a:r>
          </a:p>
          <a:p>
            <a:pPr algn="r"/>
            <a:r>
              <a:rPr lang="ru-RU" b="1" dirty="0" smtClean="0">
                <a:solidFill>
                  <a:schemeClr val="tx1"/>
                </a:solidFill>
                <a:latin typeface="Bookman Old Style" pitchFamily="18" charset="0"/>
                <a:cs typeface="Times New Roman" pitchFamily="18" charset="0"/>
              </a:rPr>
              <a:t>Республика Коми</a:t>
            </a:r>
          </a:p>
          <a:p>
            <a:endParaRPr lang="ru-RU" dirty="0"/>
          </a:p>
        </p:txBody>
      </p:sp>
      <p:pic>
        <p:nvPicPr>
          <p:cNvPr id="9" name="Рисунок 8" descr="IMG_2451.JPG"/>
          <p:cNvPicPr>
            <a:picLocks noChangeAspect="1"/>
          </p:cNvPicPr>
          <p:nvPr/>
        </p:nvPicPr>
        <p:blipFill>
          <a:blip r:embed="rId3" cstate="print"/>
          <a:stretch>
            <a:fillRect/>
          </a:stretch>
        </p:blipFill>
        <p:spPr>
          <a:xfrm>
            <a:off x="467544" y="3923673"/>
            <a:ext cx="3912435" cy="2934327"/>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8"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0"/>
            <a:ext cx="9177103" cy="6909818"/>
          </a:xfrm>
          <a:prstGeom prst="rect">
            <a:avLst/>
          </a:prstGeom>
        </p:spPr>
      </p:pic>
      <p:sp>
        <p:nvSpPr>
          <p:cNvPr id="2" name="Заголовок 1"/>
          <p:cNvSpPr>
            <a:spLocks noGrp="1"/>
          </p:cNvSpPr>
          <p:nvPr>
            <p:ph type="title"/>
          </p:nvPr>
        </p:nvSpPr>
        <p:spPr/>
        <p:txBody>
          <a:bodyPr>
            <a:normAutofit/>
          </a:bodyPr>
          <a:lstStyle/>
          <a:p>
            <a:r>
              <a:rPr lang="ru-RU" sz="3200" b="1" dirty="0" smtClean="0">
                <a:solidFill>
                  <a:srgbClr val="0070C0"/>
                </a:solidFill>
                <a:latin typeface="Bookman Old Style" pitchFamily="18" charset="0"/>
              </a:rPr>
              <a:t>Проведение Всероссийских акций</a:t>
            </a:r>
            <a:br>
              <a:rPr lang="ru-RU" sz="3200" b="1" dirty="0" smtClean="0">
                <a:solidFill>
                  <a:srgbClr val="0070C0"/>
                </a:solidFill>
                <a:latin typeface="Bookman Old Style" pitchFamily="18" charset="0"/>
              </a:rPr>
            </a:br>
            <a:r>
              <a:rPr lang="ru-RU" sz="3200" b="1" dirty="0" smtClean="0">
                <a:solidFill>
                  <a:srgbClr val="0070C0"/>
                </a:solidFill>
                <a:latin typeface="Bookman Old Style" pitchFamily="18" charset="0"/>
              </a:rPr>
              <a:t> «Речная лента» и «Зеленая Россия»</a:t>
            </a:r>
            <a:endParaRPr lang="ru-RU" sz="3200" b="1" dirty="0">
              <a:solidFill>
                <a:srgbClr val="0070C0"/>
              </a:solidFill>
              <a:latin typeface="Bookman Old Style" pitchFamily="18" charset="0"/>
            </a:endParaRPr>
          </a:p>
        </p:txBody>
      </p:sp>
      <p:sp>
        <p:nvSpPr>
          <p:cNvPr id="10" name="Овальная выноска 9"/>
          <p:cNvSpPr/>
          <p:nvPr/>
        </p:nvSpPr>
        <p:spPr>
          <a:xfrm>
            <a:off x="3491880" y="3068960"/>
            <a:ext cx="2304256" cy="1944216"/>
          </a:xfrm>
          <a:prstGeom prst="wedgeEllipseCallout">
            <a:avLst>
              <a:gd name="adj1" fmla="val -43226"/>
              <a:gd name="adj2" fmla="val 50548"/>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ru-RU" sz="1600" b="1" dirty="0" smtClean="0">
              <a:latin typeface="Bookman Old Style" pitchFamily="18" charset="0"/>
            </a:endParaRPr>
          </a:p>
          <a:p>
            <a:pPr algn="ctr"/>
            <a:endParaRPr lang="ru-RU" sz="1600" b="1" dirty="0" smtClean="0">
              <a:latin typeface="Bookman Old Style" pitchFamily="18" charset="0"/>
            </a:endParaRPr>
          </a:p>
          <a:p>
            <a:pPr algn="ctr"/>
            <a:r>
              <a:rPr lang="ru-RU" sz="1400" b="1" dirty="0" smtClean="0">
                <a:latin typeface="Bookman Old Style" pitchFamily="18" charset="0"/>
              </a:rPr>
              <a:t>Мы убрали территорию поселения и берегов реки Печоры. </a:t>
            </a:r>
            <a:r>
              <a:rPr lang="ru-RU" sz="1400" dirty="0" smtClean="0">
                <a:latin typeface="Bookman Old Style" pitchFamily="18" charset="0"/>
              </a:rPr>
              <a:t>Вывезено 7 кузовов  мусора</a:t>
            </a:r>
          </a:p>
          <a:p>
            <a:endParaRPr lang="ru-RU" dirty="0"/>
          </a:p>
        </p:txBody>
      </p:sp>
      <p:pic>
        <p:nvPicPr>
          <p:cNvPr id="12" name="Рисунок 11" descr="_SdVSjn-T0Y.jpg"/>
          <p:cNvPicPr>
            <a:picLocks noChangeAspect="1"/>
          </p:cNvPicPr>
          <p:nvPr/>
        </p:nvPicPr>
        <p:blipFill>
          <a:blip r:embed="rId3" cstate="print"/>
          <a:stretch>
            <a:fillRect/>
          </a:stretch>
        </p:blipFill>
        <p:spPr>
          <a:xfrm rot="21161118">
            <a:off x="5556471" y="1821385"/>
            <a:ext cx="3159013" cy="2092846"/>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13" name="Рисунок 12" descr="DSCN1219.JPG"/>
          <p:cNvPicPr>
            <a:picLocks noChangeAspect="1"/>
          </p:cNvPicPr>
          <p:nvPr/>
        </p:nvPicPr>
        <p:blipFill>
          <a:blip r:embed="rId4" cstate="print"/>
          <a:srcRect b="13105"/>
          <a:stretch>
            <a:fillRect/>
          </a:stretch>
        </p:blipFill>
        <p:spPr>
          <a:xfrm rot="359608">
            <a:off x="351784" y="1862386"/>
            <a:ext cx="3204242" cy="2088232"/>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15" name="Рисунок 14" descr="DSCN1244.JPG"/>
          <p:cNvPicPr>
            <a:picLocks noChangeAspect="1"/>
          </p:cNvPicPr>
          <p:nvPr/>
        </p:nvPicPr>
        <p:blipFill>
          <a:blip r:embed="rId5" cstate="print"/>
          <a:srcRect r="6322" b="14128"/>
          <a:stretch>
            <a:fillRect/>
          </a:stretch>
        </p:blipFill>
        <p:spPr>
          <a:xfrm rot="21139791">
            <a:off x="525642" y="4497732"/>
            <a:ext cx="3142167" cy="2160240"/>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16" name="Рисунок 15" descr="DSCN7728.JPG"/>
          <p:cNvPicPr>
            <a:picLocks noChangeAspect="1"/>
          </p:cNvPicPr>
          <p:nvPr/>
        </p:nvPicPr>
        <p:blipFill>
          <a:blip r:embed="rId6" cstate="print"/>
          <a:srcRect r="4537" b="13741"/>
          <a:stretch>
            <a:fillRect/>
          </a:stretch>
        </p:blipFill>
        <p:spPr>
          <a:xfrm rot="426651">
            <a:off x="5558911" y="4340198"/>
            <a:ext cx="3223523" cy="2184538"/>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
        <p:nvSpPr>
          <p:cNvPr id="14" name="Содержимое 13"/>
          <p:cNvSpPr>
            <a:spLocks noGrp="1"/>
          </p:cNvSpPr>
          <p:nvPr>
            <p:ph idx="1"/>
          </p:nvPr>
        </p:nvSpPr>
        <p:spPr>
          <a:xfrm>
            <a:off x="8604448" y="5949280"/>
            <a:ext cx="82352" cy="176883"/>
          </a:xfrm>
        </p:spPr>
        <p:txBody>
          <a:bodyPr>
            <a:normAutofit fontScale="25000" lnSpcReduction="20000"/>
          </a:bodyPr>
          <a:lstStyle/>
          <a:p>
            <a:endParaRPr lang="ru-RU" dirty="0"/>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7"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ID="2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33103" y="0"/>
            <a:ext cx="9177103" cy="6909818"/>
          </a:xfrm>
          <a:prstGeom prst="rect">
            <a:avLst/>
          </a:prstGeom>
        </p:spPr>
      </p:pic>
      <p:sp>
        <p:nvSpPr>
          <p:cNvPr id="2" name="Заголовок 1"/>
          <p:cNvSpPr>
            <a:spLocks noGrp="1"/>
          </p:cNvSpPr>
          <p:nvPr>
            <p:ph type="title"/>
          </p:nvPr>
        </p:nvSpPr>
        <p:spPr/>
        <p:txBody>
          <a:bodyPr>
            <a:normAutofit/>
          </a:bodyPr>
          <a:lstStyle/>
          <a:p>
            <a:r>
              <a:rPr lang="ru-RU" sz="4000" b="1" dirty="0" smtClean="0">
                <a:solidFill>
                  <a:srgbClr val="0070C0"/>
                </a:solidFill>
                <a:latin typeface="Bookman Old Style" pitchFamily="18" charset="0"/>
              </a:rPr>
              <a:t>Подведение итогов проекта</a:t>
            </a:r>
            <a:endParaRPr lang="ru-RU" sz="4000" b="1" dirty="0">
              <a:solidFill>
                <a:srgbClr val="0070C0"/>
              </a:solidFill>
              <a:latin typeface="Bookman Old Style" pitchFamily="18" charset="0"/>
            </a:endParaRPr>
          </a:p>
        </p:txBody>
      </p:sp>
      <p:sp>
        <p:nvSpPr>
          <p:cNvPr id="8" name="Содержимое 7"/>
          <p:cNvSpPr>
            <a:spLocks noGrp="1"/>
          </p:cNvSpPr>
          <p:nvPr>
            <p:ph idx="1"/>
          </p:nvPr>
        </p:nvSpPr>
        <p:spPr>
          <a:xfrm>
            <a:off x="755576" y="1484784"/>
            <a:ext cx="7931224" cy="4641379"/>
          </a:xfrm>
        </p:spPr>
        <p:txBody>
          <a:bodyPr>
            <a:normAutofit fontScale="77500" lnSpcReduction="20000"/>
          </a:bodyPr>
          <a:lstStyle/>
          <a:p>
            <a:r>
              <a:rPr lang="ru-RU" sz="2400" b="1" dirty="0" smtClean="0">
                <a:latin typeface="Bookman Old Style" pitchFamily="18" charset="0"/>
              </a:rPr>
              <a:t>Опрошено  50 человек и выявлено, что 86% готовы принять участие в субботниках;</a:t>
            </a:r>
          </a:p>
          <a:p>
            <a:r>
              <a:rPr lang="ru-RU" sz="2400" b="1" dirty="0" smtClean="0">
                <a:latin typeface="Bookman Old Style" pitchFamily="18" charset="0"/>
              </a:rPr>
              <a:t>Создано 2 стенгазеты;</a:t>
            </a:r>
          </a:p>
          <a:p>
            <a:r>
              <a:rPr lang="ru-RU" sz="2400" b="1" dirty="0" smtClean="0">
                <a:latin typeface="Bookman Old Style" pitchFamily="18" charset="0"/>
              </a:rPr>
              <a:t>Создано и роздано 62 буклета экологической направленности;</a:t>
            </a:r>
          </a:p>
          <a:p>
            <a:r>
              <a:rPr lang="ru-RU" sz="2400" b="1" dirty="0" smtClean="0">
                <a:latin typeface="Bookman Old Style" pitchFamily="18" charset="0"/>
              </a:rPr>
              <a:t>Принято участие в 1 Всемирной акции и 2 Всероссийских акциях;</a:t>
            </a:r>
          </a:p>
          <a:p>
            <a:r>
              <a:rPr lang="ru-RU" sz="2400" b="1" dirty="0" smtClean="0">
                <a:latin typeface="Bookman Old Style" pitchFamily="18" charset="0"/>
              </a:rPr>
              <a:t>Взято под шефство санитарное состояние над  1 детской площадкой; </a:t>
            </a:r>
          </a:p>
          <a:p>
            <a:r>
              <a:rPr lang="ru-RU" sz="2400" b="1" dirty="0" smtClean="0">
                <a:latin typeface="Bookman Old Style" pitchFamily="18" charset="0"/>
              </a:rPr>
              <a:t>Организовано и проведено 2 спортивных и 2 экологических мероприятий;</a:t>
            </a:r>
          </a:p>
          <a:p>
            <a:r>
              <a:rPr lang="ru-RU" sz="2400" b="1" dirty="0" smtClean="0">
                <a:latin typeface="Bookman Old Style" pitchFamily="18" charset="0"/>
              </a:rPr>
              <a:t>Убрана площадь на опытной лосеферме 700 метров;</a:t>
            </a:r>
          </a:p>
          <a:p>
            <a:r>
              <a:rPr lang="ru-RU" sz="2400" b="1" dirty="0" smtClean="0">
                <a:latin typeface="Bookman Old Style" pitchFamily="18" charset="0"/>
              </a:rPr>
              <a:t>Убрана площадь прибрежной территории  реки Печора 1,5 км;</a:t>
            </a:r>
          </a:p>
          <a:p>
            <a:r>
              <a:rPr lang="ru-RU" sz="2400" b="1" dirty="0" smtClean="0">
                <a:latin typeface="Bookman Old Style" pitchFamily="18" charset="0"/>
              </a:rPr>
              <a:t>Собрано 76 мешков мусора;</a:t>
            </a:r>
          </a:p>
          <a:p>
            <a:r>
              <a:rPr lang="ru-RU" sz="2400" b="1" dirty="0" smtClean="0">
                <a:latin typeface="Bookman Old Style" pitchFamily="18" charset="0"/>
              </a:rPr>
              <a:t>Вывезено 7 кузовов мусора;</a:t>
            </a:r>
          </a:p>
          <a:p>
            <a:r>
              <a:rPr lang="ru-RU" sz="2400" b="1" dirty="0" smtClean="0">
                <a:latin typeface="Bookman Old Style" pitchFamily="18" charset="0"/>
              </a:rPr>
              <a:t>Участниками проекта стали 38 человек.</a:t>
            </a: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7" presetClass="entr" presetSubtype="4"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7" presetClass="entr" presetSubtype="4" fill="hold" grpId="0" nodeType="after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7" presetClass="entr" presetSubtype="4"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7" presetClass="entr" presetSubtype="4"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7" presetClass="entr" presetSubtype="4" fill="hold" grpId="0" nodeType="after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7" presetClass="entr" presetSubtype="4" fill="hold" grpId="0" nodeType="after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additive="base">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7" presetClass="entr" presetSubtype="4" fill="hold" grpId="0" nodeType="after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 calcmode="lin" valueType="num">
                                      <p:cBhvr additive="base">
                                        <p:cTn id="4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7" presetClass="entr" presetSubtype="4" fill="hold" grpId="0" nodeType="after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 calcmode="lin" valueType="num">
                                      <p:cBhvr additive="base">
                                        <p:cTn id="52"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7" presetClass="entr" presetSubtype="4" fill="hold" grpId="0" nodeType="after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 calcmode="lin" valueType="num">
                                      <p:cBhvr additive="base">
                                        <p:cTn id="57"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0"/>
            <a:ext cx="9177103" cy="6909818"/>
          </a:xfrm>
          <a:prstGeom prst="rect">
            <a:avLst/>
          </a:prstGeom>
        </p:spPr>
      </p:pic>
      <p:sp>
        <p:nvSpPr>
          <p:cNvPr id="2" name="Заголовок 1"/>
          <p:cNvSpPr>
            <a:spLocks noGrp="1"/>
          </p:cNvSpPr>
          <p:nvPr>
            <p:ph type="title"/>
          </p:nvPr>
        </p:nvSpPr>
        <p:spPr/>
        <p:txBody>
          <a:bodyPr>
            <a:normAutofit fontScale="90000"/>
          </a:bodyPr>
          <a:lstStyle/>
          <a:p>
            <a:r>
              <a:rPr lang="ru-RU" b="1" cap="all" dirty="0" smtClean="0">
                <a:ln w="9000" cmpd="sng">
                  <a:solidFill>
                    <a:schemeClr val="tx1"/>
                  </a:solidFill>
                  <a:prstDash val="solid"/>
                </a:ln>
                <a:solidFill>
                  <a:srgbClr val="0070C0"/>
                </a:solidFill>
                <a:effectLst>
                  <a:reflection blurRad="12700" stA="28000" endPos="45000" dist="1000" dir="5400000" sy="-100000" algn="bl" rotWithShape="0"/>
                </a:effectLst>
                <a:latin typeface="Bookman Old Style" pitchFamily="18" charset="0"/>
              </a:rPr>
              <a:t/>
            </a:r>
            <a:br>
              <a:rPr lang="ru-RU" b="1" cap="all" dirty="0" smtClean="0">
                <a:ln w="9000" cmpd="sng">
                  <a:solidFill>
                    <a:schemeClr val="tx1"/>
                  </a:solidFill>
                  <a:prstDash val="solid"/>
                </a:ln>
                <a:solidFill>
                  <a:srgbClr val="0070C0"/>
                </a:solidFill>
                <a:effectLst>
                  <a:reflection blurRad="12700" stA="28000" endPos="45000" dist="1000" dir="5400000" sy="-100000" algn="bl" rotWithShape="0"/>
                </a:effectLst>
                <a:latin typeface="Bookman Old Style" pitchFamily="18" charset="0"/>
              </a:rPr>
            </a:br>
            <a:r>
              <a:rPr lang="ru-RU" sz="4000" b="1" cap="all" dirty="0" smtClean="0">
                <a:ln w="9000" cmpd="sng">
                  <a:solidFill>
                    <a:schemeClr val="tx1"/>
                  </a:solidFill>
                  <a:prstDash val="solid"/>
                </a:ln>
                <a:solidFill>
                  <a:srgbClr val="0070C0"/>
                </a:solidFill>
                <a:effectLst>
                  <a:reflection blurRad="12700" stA="28000" endPos="45000" dist="1000" dir="5400000" sy="-100000" algn="bl" rotWithShape="0"/>
                </a:effectLst>
                <a:latin typeface="Bookman Old Style" pitchFamily="18" charset="0"/>
              </a:rPr>
              <a:t>Планы,  готовящиеся  к реализации:</a:t>
            </a:r>
            <a:r>
              <a:rPr lang="ru-RU" b="1" cap="all" dirty="0" smtClean="0">
                <a:ln w="9000" cmpd="sng">
                  <a:solidFill>
                    <a:schemeClr val="tx1"/>
                  </a:solidFill>
                  <a:prstDash val="solid"/>
                </a:ln>
                <a:solidFill>
                  <a:srgbClr val="FF0000"/>
                </a:solidFill>
                <a:effectLst>
                  <a:reflection blurRad="12700" stA="28000" endPos="45000" dist="1000" dir="5400000" sy="-100000" algn="bl" rotWithShape="0"/>
                </a:effectLst>
              </a:rPr>
              <a:t/>
            </a:r>
            <a:br>
              <a:rPr lang="ru-RU" b="1" cap="all" dirty="0" smtClean="0">
                <a:ln w="9000" cmpd="sng">
                  <a:solidFill>
                    <a:schemeClr val="tx1"/>
                  </a:solidFill>
                  <a:prstDash val="solid"/>
                </a:ln>
                <a:solidFill>
                  <a:srgbClr val="FF0000"/>
                </a:solidFill>
                <a:effectLst>
                  <a:reflection blurRad="12700" stA="28000" endPos="45000" dist="1000" dir="5400000" sy="-100000" algn="bl" rotWithShape="0"/>
                </a:effectLst>
              </a:rPr>
            </a:br>
            <a:endParaRPr lang="ru-RU" dirty="0"/>
          </a:p>
        </p:txBody>
      </p:sp>
      <p:sp>
        <p:nvSpPr>
          <p:cNvPr id="3" name="Содержимое 2"/>
          <p:cNvSpPr>
            <a:spLocks noGrp="1"/>
          </p:cNvSpPr>
          <p:nvPr>
            <p:ph idx="1"/>
          </p:nvPr>
        </p:nvSpPr>
        <p:spPr>
          <a:xfrm>
            <a:off x="539552" y="1340768"/>
            <a:ext cx="8229600" cy="5256584"/>
          </a:xfrm>
        </p:spPr>
        <p:txBody>
          <a:bodyPr>
            <a:normAutofit fontScale="70000" lnSpcReduction="20000"/>
          </a:bodyPr>
          <a:lstStyle/>
          <a:p>
            <a:pPr marL="285750" indent="-285750">
              <a:buNone/>
              <a:defRPr/>
            </a:pPr>
            <a:endParaRPr lang="ru-RU" b="1" dirty="0" smtClean="0"/>
          </a:p>
          <a:p>
            <a:pPr marL="285750" indent="-285750">
              <a:buFont typeface="Wingdings" pitchFamily="2" charset="2"/>
              <a:buChar char="Ø"/>
              <a:defRPr/>
            </a:pPr>
            <a:r>
              <a:rPr lang="ru-RU" sz="3400" b="1" dirty="0" smtClean="0"/>
              <a:t>Посетить   </a:t>
            </a:r>
            <a:r>
              <a:rPr lang="ru-RU" sz="3400" b="1" dirty="0" err="1" smtClean="0"/>
              <a:t>Печоро</a:t>
            </a:r>
            <a:r>
              <a:rPr lang="ru-RU" sz="3400" b="1" dirty="0" smtClean="0"/>
              <a:t> – </a:t>
            </a:r>
            <a:r>
              <a:rPr lang="ru-RU" sz="3400" b="1" dirty="0" err="1" smtClean="0"/>
              <a:t>Илычский</a:t>
            </a:r>
            <a:r>
              <a:rPr lang="ru-RU" sz="3400" b="1" dirty="0" smtClean="0"/>
              <a:t> государственный природный биосферный заповедник с  целью планирования совместной работы   на 2018 год ;</a:t>
            </a:r>
          </a:p>
          <a:p>
            <a:pPr marL="285750" indent="-285750">
              <a:buFont typeface="Wingdings" pitchFamily="2" charset="2"/>
              <a:buChar char="Ø"/>
              <a:defRPr/>
            </a:pPr>
            <a:r>
              <a:rPr lang="ru-RU" sz="3400" b="1" dirty="0" smtClean="0"/>
              <a:t>Организовать конкурс  рисунков: «</a:t>
            </a:r>
            <a:r>
              <a:rPr lang="ru-RU" sz="3400" b="1" smtClean="0"/>
              <a:t>Экологический  патруль</a:t>
            </a:r>
            <a:r>
              <a:rPr lang="ru-RU" sz="3400" b="1" dirty="0" smtClean="0"/>
              <a:t>»;</a:t>
            </a:r>
          </a:p>
          <a:p>
            <a:pPr marL="285750" indent="-285750">
              <a:buFont typeface="Wingdings" pitchFamily="2" charset="2"/>
              <a:buChar char="Ø"/>
              <a:defRPr/>
            </a:pPr>
            <a:r>
              <a:rPr lang="ru-RU" sz="3400" b="1" dirty="0" smtClean="0"/>
              <a:t>Оформить  и раздать буклеты в защиту охраны окружающей среды; </a:t>
            </a:r>
          </a:p>
          <a:p>
            <a:pPr marL="285750" indent="-285750">
              <a:buFont typeface="Wingdings" pitchFamily="2" charset="2"/>
              <a:buChar char="Ø"/>
              <a:defRPr/>
            </a:pPr>
            <a:r>
              <a:rPr lang="ru-RU" sz="3400" b="1" dirty="0" smtClean="0"/>
              <a:t>Участие в школьных и поселковых  мероприятиях экологического  направления; </a:t>
            </a:r>
          </a:p>
          <a:p>
            <a:pPr marL="285750" indent="-285750">
              <a:buFont typeface="Wingdings" pitchFamily="2" charset="2"/>
              <a:buChar char="Ø"/>
              <a:defRPr/>
            </a:pPr>
            <a:r>
              <a:rPr lang="ru-RU" sz="3400" b="1" dirty="0" smtClean="0"/>
              <a:t>Оформить  и  разместить в сети Интернет презентацию  о работе волонтерского отряда в 2017году;</a:t>
            </a:r>
          </a:p>
          <a:p>
            <a:pPr marL="285750" indent="-285750">
              <a:buFont typeface="Wingdings" pitchFamily="2" charset="2"/>
              <a:buChar char="Ø"/>
              <a:defRPr/>
            </a:pPr>
            <a:r>
              <a:rPr lang="ru-RU" sz="3400" b="1" dirty="0" smtClean="0"/>
              <a:t>Создать  и  разместить в сети Интернет видеоролик «2017 год - Год экологии  в Якше».</a:t>
            </a:r>
          </a:p>
          <a:p>
            <a:endParaRPr lang="ru-RU"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7"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7"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7"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7" presetClass="entr" presetSubtype="4"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0"/>
            <a:ext cx="9177103" cy="6909818"/>
          </a:xfrm>
          <a:prstGeom prst="rect">
            <a:avLst/>
          </a:prstGeom>
        </p:spPr>
      </p:pic>
      <p:sp>
        <p:nvSpPr>
          <p:cNvPr id="2" name="Заголовок 1"/>
          <p:cNvSpPr>
            <a:spLocks noGrp="1"/>
          </p:cNvSpPr>
          <p:nvPr>
            <p:ph type="title"/>
          </p:nvPr>
        </p:nvSpPr>
        <p:spPr/>
        <p:txBody>
          <a:bodyPr>
            <a:normAutofit fontScale="90000"/>
          </a:bodyPr>
          <a:lstStyle/>
          <a:p>
            <a:pPr>
              <a:defRPr/>
            </a:pPr>
            <a:r>
              <a:rPr lang="ru-RU" sz="3600" b="1" dirty="0" smtClean="0">
                <a:solidFill>
                  <a:srgbClr val="0070C0"/>
                </a:solidFill>
                <a:latin typeface="Bookman Old Style" pitchFamily="18" charset="0"/>
              </a:rPr>
              <a:t/>
            </a:r>
            <a:br>
              <a:rPr lang="ru-RU" sz="3600" b="1" dirty="0" smtClean="0">
                <a:solidFill>
                  <a:srgbClr val="0070C0"/>
                </a:solidFill>
                <a:latin typeface="Bookman Old Style" pitchFamily="18" charset="0"/>
              </a:rPr>
            </a:br>
            <a:r>
              <a:rPr lang="ru-RU" sz="3600" b="1" dirty="0" smtClean="0">
                <a:solidFill>
                  <a:srgbClr val="0070C0"/>
                </a:solidFill>
                <a:latin typeface="Bookman Old Style" pitchFamily="18" charset="0"/>
              </a:rPr>
              <a:t/>
            </a:r>
            <a:br>
              <a:rPr lang="ru-RU" sz="3600" b="1" dirty="0" smtClean="0">
                <a:solidFill>
                  <a:srgbClr val="0070C0"/>
                </a:solidFill>
                <a:latin typeface="Bookman Old Style" pitchFamily="18" charset="0"/>
              </a:rPr>
            </a:br>
            <a:r>
              <a:rPr lang="ru-RU" b="1" spc="50" dirty="0" smtClean="0">
                <a:ln w="11430"/>
                <a:solidFill>
                  <a:srgbClr val="0070C0"/>
                </a:solidFill>
                <a:effectLst>
                  <a:outerShdw blurRad="76200" dist="50800" dir="5400000" algn="tl" rotWithShape="0">
                    <a:srgbClr val="000000">
                      <a:alpha val="65000"/>
                    </a:srgbClr>
                  </a:outerShdw>
                </a:effectLst>
                <a:latin typeface="Bookman Old Style" pitchFamily="18" charset="0"/>
              </a:rPr>
              <a:t> </a:t>
            </a:r>
            <a:r>
              <a:rPr lang="ru-RU" sz="2400" b="1" spc="50" dirty="0" smtClean="0">
                <a:ln w="11430"/>
                <a:solidFill>
                  <a:srgbClr val="00B050"/>
                </a:solidFill>
                <a:effectLst>
                  <a:outerShdw blurRad="76200" dist="50800" dir="5400000" algn="tl" rotWithShape="0">
                    <a:srgbClr val="000000">
                      <a:alpha val="65000"/>
                    </a:srgbClr>
                  </a:outerShdw>
                </a:effectLst>
                <a:latin typeface="Bookman Old Style" pitchFamily="18" charset="0"/>
              </a:rPr>
              <a:t/>
            </a:r>
            <a:br>
              <a:rPr lang="ru-RU" sz="2400" b="1" spc="50" dirty="0" smtClean="0">
                <a:ln w="11430"/>
                <a:solidFill>
                  <a:srgbClr val="00B050"/>
                </a:solidFill>
                <a:effectLst>
                  <a:outerShdw blurRad="76200" dist="50800" dir="5400000" algn="tl" rotWithShape="0">
                    <a:srgbClr val="000000">
                      <a:alpha val="65000"/>
                    </a:srgbClr>
                  </a:outerShdw>
                </a:effectLst>
                <a:latin typeface="Bookman Old Style" pitchFamily="18" charset="0"/>
              </a:rPr>
            </a:br>
            <a:endParaRPr lang="ru-RU" sz="2400" dirty="0">
              <a:solidFill>
                <a:srgbClr val="00B050"/>
              </a:solidFill>
              <a:latin typeface="Bookman Old Style" pitchFamily="18" charset="0"/>
            </a:endParaRPr>
          </a:p>
        </p:txBody>
      </p:sp>
      <p:pic>
        <p:nvPicPr>
          <p:cNvPr id="7" name="Picture 6" descr="D:\катринки\Oboi-raznoe 18.02\ComputerDesktopWallpapersCollection614\ComputerDesktopWallpapersCollection614_00075.jpg"/>
          <p:cNvPicPr>
            <a:picLocks noGrp="1" noChangeAspect="1"/>
          </p:cNvPicPr>
          <p:nvPr>
            <p:ph idx="1"/>
          </p:nvPr>
        </p:nvPicPr>
        <p:blipFill>
          <a:blip r:embed="rId3" cstate="print"/>
          <a:srcRect/>
          <a:stretch>
            <a:fillRect/>
          </a:stretch>
        </p:blipFill>
        <p:spPr bwMode="auto">
          <a:xfrm>
            <a:off x="2123728" y="2276872"/>
            <a:ext cx="4767289" cy="2978228"/>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
        <p:nvSpPr>
          <p:cNvPr id="8" name="Прямоугольник 7"/>
          <p:cNvSpPr/>
          <p:nvPr/>
        </p:nvSpPr>
        <p:spPr>
          <a:xfrm>
            <a:off x="251520" y="260648"/>
            <a:ext cx="8640960" cy="1945148"/>
          </a:xfrm>
          <a:prstGeom prst="rect">
            <a:avLst/>
          </a:prstGeom>
        </p:spPr>
        <p:txBody>
          <a:bodyPr wrap="square">
            <a:spAutoFit/>
          </a:bodyPr>
          <a:lstStyle/>
          <a:p>
            <a:pPr algn="ctr">
              <a:buFont typeface="Arial" pitchFamily="34" charset="0"/>
              <a:buChar char="•"/>
            </a:pPr>
            <a:r>
              <a:rPr lang="ru-RU" sz="3200" dirty="0" smtClean="0">
                <a:latin typeface="Bookman Old Style" pitchFamily="18" charset="0"/>
              </a:rPr>
              <a:t> </a:t>
            </a:r>
            <a:r>
              <a:rPr lang="ru-RU" sz="2800" b="1" dirty="0" smtClean="0">
                <a:latin typeface="Bookman Old Style" pitchFamily="18" charset="0"/>
              </a:rPr>
              <a:t>Чистота нашего посёлка зависит от каждого из нас!</a:t>
            </a:r>
            <a:endParaRPr lang="en-US" sz="2800" b="1" dirty="0" smtClean="0">
              <a:latin typeface="Bookman Old Style" pitchFamily="18" charset="0"/>
            </a:endParaRPr>
          </a:p>
          <a:p>
            <a:pPr algn="ctr">
              <a:lnSpc>
                <a:spcPct val="90000"/>
              </a:lnSpc>
              <a:spcBef>
                <a:spcPts val="600"/>
              </a:spcBef>
              <a:buFont typeface="Arial" pitchFamily="34" charset="0"/>
              <a:buChar char="•"/>
              <a:defRPr/>
            </a:pPr>
            <a:r>
              <a:rPr lang="ru-RU" sz="2800" b="1" dirty="0" smtClean="0">
                <a:latin typeface="Bookman Old Style" pitchFamily="18" charset="0"/>
              </a:rPr>
              <a:t> Наведем порядок в  родном  посёлке!</a:t>
            </a:r>
          </a:p>
          <a:p>
            <a:pPr algn="ctr">
              <a:lnSpc>
                <a:spcPct val="90000"/>
              </a:lnSpc>
              <a:spcBef>
                <a:spcPts val="600"/>
              </a:spcBef>
              <a:buFont typeface="Arial" pitchFamily="34" charset="0"/>
              <a:buChar char="•"/>
              <a:defRPr/>
            </a:pPr>
            <a:r>
              <a:rPr lang="ru-RU" sz="2800" b="1" dirty="0" smtClean="0">
                <a:latin typeface="Bookman Old Style" pitchFamily="18" charset="0"/>
              </a:rPr>
              <a:t> Чистый   посёлок – чистая душа!</a:t>
            </a:r>
          </a:p>
        </p:txBody>
      </p:sp>
      <p:sp>
        <p:nvSpPr>
          <p:cNvPr id="6" name="TextBox 5"/>
          <p:cNvSpPr txBox="1"/>
          <p:nvPr/>
        </p:nvSpPr>
        <p:spPr>
          <a:xfrm>
            <a:off x="179512" y="5517232"/>
            <a:ext cx="8964488" cy="1569660"/>
          </a:xfrm>
          <a:prstGeom prst="rect">
            <a:avLst/>
          </a:prstGeom>
          <a:noFill/>
        </p:spPr>
        <p:txBody>
          <a:bodyPr wrap="square" rtlCol="0">
            <a:spAutoFit/>
          </a:bodyPr>
          <a:lstStyle/>
          <a:p>
            <a:pPr algn="ctr"/>
            <a:r>
              <a:rPr lang="ru-RU" sz="4800" b="1" dirty="0" smtClean="0">
                <a:solidFill>
                  <a:srgbClr val="0070C0"/>
                </a:solidFill>
                <a:latin typeface="Bookman Old Style" pitchFamily="18" charset="0"/>
              </a:rPr>
              <a:t>Спасибо за внимание!</a:t>
            </a:r>
            <a:br>
              <a:rPr lang="ru-RU" sz="4800" b="1" dirty="0" smtClean="0">
                <a:solidFill>
                  <a:srgbClr val="0070C0"/>
                </a:solidFill>
                <a:latin typeface="Bookman Old Style" pitchFamily="18" charset="0"/>
              </a:rPr>
            </a:br>
            <a:endParaRPr lang="ru-RU"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7" presetClass="entr" presetSubtype="2"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10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7" presetClass="entr" presetSubtype="2"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10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Grp="1" noChangeAspect="1"/>
          </p:cNvPicPr>
          <p:nvPr>
            <p:ph idx="1"/>
          </p:nvPr>
        </p:nvPicPr>
        <p:blipFill>
          <a:blip r:embed="rId2" cstate="print"/>
          <a:stretch>
            <a:fillRect/>
          </a:stretch>
        </p:blipFill>
        <p:spPr>
          <a:xfrm>
            <a:off x="0" y="0"/>
            <a:ext cx="9177103" cy="6909818"/>
          </a:xfrm>
        </p:spPr>
      </p:pic>
      <p:sp>
        <p:nvSpPr>
          <p:cNvPr id="2" name="Заголовок 1"/>
          <p:cNvSpPr>
            <a:spLocks noGrp="1"/>
          </p:cNvSpPr>
          <p:nvPr>
            <p:ph type="title"/>
          </p:nvPr>
        </p:nvSpPr>
        <p:spPr>
          <a:xfrm>
            <a:off x="1835696" y="188640"/>
            <a:ext cx="7056784" cy="5328592"/>
          </a:xfrm>
        </p:spPr>
        <p:txBody>
          <a:bodyPr>
            <a:normAutofit fontScale="90000"/>
          </a:bodyPr>
          <a:lstStyle/>
          <a:p>
            <a:pPr>
              <a:defRPr/>
            </a:pPr>
            <a:r>
              <a:rPr lang="ru-RU" sz="1800" b="1" i="1" dirty="0" smtClean="0">
                <a:solidFill>
                  <a:srgbClr val="FF0000"/>
                </a:solidFill>
              </a:rPr>
              <a:t>         </a:t>
            </a:r>
            <a:br>
              <a:rPr lang="ru-RU" sz="1800" b="1" i="1" dirty="0" smtClean="0">
                <a:solidFill>
                  <a:srgbClr val="FF0000"/>
                </a:solidFill>
              </a:rPr>
            </a:br>
            <a:r>
              <a:rPr lang="ru-RU" sz="1800" b="1" i="1" dirty="0" smtClean="0">
                <a:solidFill>
                  <a:srgbClr val="FF0000"/>
                </a:solidFill>
              </a:rPr>
              <a:t/>
            </a:r>
            <a:br>
              <a:rPr lang="ru-RU" sz="1800" b="1" i="1" dirty="0" smtClean="0">
                <a:solidFill>
                  <a:srgbClr val="FF0000"/>
                </a:solidFill>
              </a:rPr>
            </a:br>
            <a:r>
              <a:rPr lang="ru-RU" sz="2200" b="1" i="1" dirty="0" smtClean="0">
                <a:solidFill>
                  <a:srgbClr val="FF0000"/>
                </a:solidFill>
              </a:rPr>
              <a:t> </a:t>
            </a:r>
            <a:r>
              <a:rPr lang="ru-RU" sz="2200" b="1" i="1" dirty="0" smtClean="0">
                <a:solidFill>
                  <a:srgbClr val="00B050"/>
                </a:solidFill>
                <a:latin typeface="Bookman Old Style" pitchFamily="18" charset="0"/>
              </a:rPr>
              <a:t>Актуальность</a:t>
            </a:r>
            <a:r>
              <a:rPr lang="ru-RU" sz="2200" b="1" dirty="0" smtClean="0">
                <a:solidFill>
                  <a:srgbClr val="00B050"/>
                </a:solidFill>
                <a:latin typeface="Bookman Old Style" pitchFamily="18" charset="0"/>
              </a:rPr>
              <a:t> </a:t>
            </a:r>
            <a:r>
              <a:rPr lang="ru-RU" sz="2200" b="1" dirty="0" smtClean="0">
                <a:latin typeface="Bookman Old Style" pitchFamily="18" charset="0"/>
              </a:rPr>
              <a:t/>
            </a:r>
            <a:br>
              <a:rPr lang="ru-RU" sz="2200" b="1" dirty="0" smtClean="0">
                <a:latin typeface="Bookman Old Style" pitchFamily="18" charset="0"/>
              </a:rPr>
            </a:br>
            <a:r>
              <a:rPr lang="ru-RU" sz="1800" dirty="0" smtClean="0">
                <a:latin typeface="Bookman Old Style" pitchFamily="18" charset="0"/>
              </a:rPr>
              <a:t>Республика Коми на две трети покрыта лесами, но, к сожалению, такие богатые лесные массивы  недостаточно ценятся многими местными жителями.  Человечество в процессе жизнедеятельности влияет на различные экологические системы. Чтобы привлечь внимание жителей нашего поселка  к красоте лесов, мы с  волонтерским отрядом разработали проект «Экологический патруль». На территории поселка Якша ежегодно появляются новые свалки, кучи мусора, состоящие из бытовых отходов, которые негативно влияют на окружающую среду. Бытовые отходы отрицательно влияют на состояние почвы, воздуха, реки Печора, животные все реже посещают такие участки леса . Привычные места отдыха превращаются в опасную зону и для человека. Давно пора понять, что природе нужна наша защита и опека, а нам необходима чистая и первозданная природа в её естественном виде</a:t>
            </a:r>
            <a:r>
              <a:rPr lang="ru-RU" sz="1800" dirty="0" smtClean="0"/>
              <a:t>. </a:t>
            </a:r>
            <a:br>
              <a:rPr lang="ru-RU" sz="1800" dirty="0" smtClean="0"/>
            </a:br>
            <a:endParaRPr lang="ru-RU" sz="1800" dirty="0"/>
          </a:p>
        </p:txBody>
      </p:sp>
      <p:sp>
        <p:nvSpPr>
          <p:cNvPr id="5" name="TextBox 4"/>
          <p:cNvSpPr txBox="1"/>
          <p:nvPr/>
        </p:nvSpPr>
        <p:spPr>
          <a:xfrm>
            <a:off x="2627784" y="5589240"/>
            <a:ext cx="6336704" cy="923330"/>
          </a:xfrm>
          <a:prstGeom prst="rect">
            <a:avLst/>
          </a:prstGeom>
          <a:noFill/>
        </p:spPr>
        <p:txBody>
          <a:bodyPr wrap="square" rtlCol="0">
            <a:spAutoFit/>
          </a:bodyPr>
          <a:lstStyle/>
          <a:p>
            <a:pPr algn="ctr">
              <a:defRPr/>
            </a:pPr>
            <a:r>
              <a:rPr lang="ru-RU" b="1" i="1" dirty="0" smtClean="0">
                <a:solidFill>
                  <a:srgbClr val="0070C0"/>
                </a:solidFill>
                <a:latin typeface="Bookman Old Style" pitchFamily="18" charset="0"/>
              </a:rPr>
              <a:t>Цель проекта: </a:t>
            </a:r>
          </a:p>
          <a:p>
            <a:pPr algn="ctr">
              <a:defRPr/>
            </a:pPr>
            <a:r>
              <a:rPr lang="ru-RU" b="1" dirty="0" smtClean="0">
                <a:latin typeface="Bookman Old Style" pitchFamily="18" charset="0"/>
              </a:rPr>
              <a:t>улучшение экологического состояния поселка Якша </a:t>
            </a:r>
            <a:r>
              <a:rPr lang="ru-RU" b="1" dirty="0" err="1" smtClean="0">
                <a:latin typeface="Bookman Old Style" pitchFamily="18" charset="0"/>
              </a:rPr>
              <a:t>Троицко</a:t>
            </a:r>
            <a:r>
              <a:rPr lang="ru-RU" b="1" dirty="0" smtClean="0">
                <a:latin typeface="Bookman Old Style" pitchFamily="18" charset="0"/>
              </a:rPr>
              <a:t> – Печорского района. </a:t>
            </a:r>
            <a:endParaRPr lang="ru-RU" b="1" dirty="0">
              <a:latin typeface="Bookman Old Style" pitchFamily="18" charset="0"/>
            </a:endParaRPr>
          </a:p>
        </p:txBody>
      </p:sp>
      <p:sp>
        <p:nvSpPr>
          <p:cNvPr id="6" name="TextBox 5"/>
          <p:cNvSpPr txBox="1"/>
          <p:nvPr/>
        </p:nvSpPr>
        <p:spPr>
          <a:xfrm>
            <a:off x="4139952" y="2348880"/>
            <a:ext cx="4680520" cy="369332"/>
          </a:xfrm>
          <a:prstGeom prst="rect">
            <a:avLst/>
          </a:prstGeom>
          <a:noFill/>
        </p:spPr>
        <p:txBody>
          <a:bodyPr wrap="square" rtlCol="0">
            <a:spAutoFit/>
          </a:bodyPr>
          <a:lstStyle/>
          <a:p>
            <a:pPr>
              <a:defRPr/>
            </a:pPr>
            <a:r>
              <a:rPr lang="ru-RU" b="1" i="1" dirty="0" smtClean="0">
                <a:solidFill>
                  <a:srgbClr val="FF0000"/>
                </a:solidFill>
              </a:rPr>
              <a:t> </a:t>
            </a:r>
            <a:endParaRPr lang="ru-RU" dirty="0"/>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0"/>
            <a:ext cx="9177103" cy="6909818"/>
          </a:xfrm>
          <a:prstGeom prst="rect">
            <a:avLst/>
          </a:prstGeom>
        </p:spPr>
      </p:pic>
      <p:sp>
        <p:nvSpPr>
          <p:cNvPr id="2" name="Заголовок 1"/>
          <p:cNvSpPr>
            <a:spLocks noGrp="1"/>
          </p:cNvSpPr>
          <p:nvPr>
            <p:ph type="title"/>
          </p:nvPr>
        </p:nvSpPr>
        <p:spPr/>
        <p:txBody>
          <a:bodyPr/>
          <a:lstStyle/>
          <a:p>
            <a:r>
              <a:rPr lang="ru-RU" b="1" dirty="0" smtClean="0">
                <a:solidFill>
                  <a:srgbClr val="0070C0"/>
                </a:solidFill>
                <a:latin typeface="Bookman Old Style" pitchFamily="18" charset="0"/>
              </a:rPr>
              <a:t>Задачи проекта</a:t>
            </a:r>
            <a:endParaRPr lang="ru-RU" b="1" dirty="0">
              <a:solidFill>
                <a:srgbClr val="0070C0"/>
              </a:solidFill>
              <a:latin typeface="Bookman Old Style" pitchFamily="18" charset="0"/>
            </a:endParaRPr>
          </a:p>
        </p:txBody>
      </p:sp>
      <p:sp>
        <p:nvSpPr>
          <p:cNvPr id="3" name="Содержимое 2"/>
          <p:cNvSpPr>
            <a:spLocks noGrp="1"/>
          </p:cNvSpPr>
          <p:nvPr>
            <p:ph idx="1"/>
          </p:nvPr>
        </p:nvSpPr>
        <p:spPr>
          <a:xfrm>
            <a:off x="457200" y="1484784"/>
            <a:ext cx="8686800" cy="5373216"/>
          </a:xfrm>
        </p:spPr>
        <p:txBody>
          <a:bodyPr>
            <a:normAutofit fontScale="77500" lnSpcReduction="20000"/>
          </a:bodyPr>
          <a:lstStyle/>
          <a:p>
            <a:pPr>
              <a:buNone/>
            </a:pPr>
            <a:r>
              <a:rPr lang="ru-RU" dirty="0" smtClean="0">
                <a:latin typeface="Bookman Old Style" pitchFamily="18" charset="0"/>
              </a:rPr>
              <a:t>       </a:t>
            </a:r>
            <a:r>
              <a:rPr lang="ru-RU" b="1" dirty="0" smtClean="0">
                <a:latin typeface="Bookman Old Style" pitchFamily="18" charset="0"/>
              </a:rPr>
              <a:t>1</a:t>
            </a:r>
            <a:r>
              <a:rPr lang="ru-RU" dirty="0" smtClean="0">
                <a:latin typeface="Bookman Old Style" pitchFamily="18" charset="0"/>
              </a:rPr>
              <a:t>.</a:t>
            </a:r>
            <a:r>
              <a:rPr lang="ru-RU" b="1" dirty="0" smtClean="0">
                <a:latin typeface="Bookman Old Style" pitchFamily="18" charset="0"/>
              </a:rPr>
              <a:t>Организовать инициативную группу;</a:t>
            </a:r>
            <a:endParaRPr lang="ru-RU" dirty="0" smtClean="0">
              <a:latin typeface="Bookman Old Style" pitchFamily="18" charset="0"/>
            </a:endParaRPr>
          </a:p>
          <a:p>
            <a:pPr>
              <a:buNone/>
            </a:pPr>
            <a:r>
              <a:rPr lang="ru-RU" dirty="0" smtClean="0">
                <a:latin typeface="Bookman Old Style" pitchFamily="18" charset="0"/>
              </a:rPr>
              <a:t>       </a:t>
            </a:r>
            <a:r>
              <a:rPr lang="ru-RU" b="1" dirty="0" smtClean="0">
                <a:latin typeface="Bookman Old Style" pitchFamily="18" charset="0"/>
              </a:rPr>
              <a:t>2</a:t>
            </a:r>
            <a:r>
              <a:rPr lang="ru-RU" dirty="0" smtClean="0">
                <a:latin typeface="Bookman Old Style" pitchFamily="18" charset="0"/>
              </a:rPr>
              <a:t>. </a:t>
            </a:r>
            <a:r>
              <a:rPr lang="ru-RU" b="1" dirty="0" smtClean="0">
                <a:latin typeface="Bookman Old Style" pitchFamily="18" charset="0"/>
              </a:rPr>
              <a:t>Изучить экологическую обстановку   поселка Якша;</a:t>
            </a:r>
          </a:p>
          <a:p>
            <a:pPr>
              <a:buNone/>
            </a:pPr>
            <a:r>
              <a:rPr lang="ru-RU" b="1" dirty="0" smtClean="0">
                <a:latin typeface="Bookman Old Style" pitchFamily="18" charset="0"/>
              </a:rPr>
              <a:t>      3. Провести </a:t>
            </a:r>
            <a:r>
              <a:rPr lang="ru-RU" b="1" dirty="0" err="1" smtClean="0">
                <a:latin typeface="Bookman Old Style" pitchFamily="18" charset="0"/>
              </a:rPr>
              <a:t>агитационно</a:t>
            </a:r>
            <a:r>
              <a:rPr lang="ru-RU" b="1" dirty="0" smtClean="0">
                <a:latin typeface="Bookman Old Style" pitchFamily="18" charset="0"/>
              </a:rPr>
              <a:t> – просветительскую работу экологической направленности  среди населения</a:t>
            </a:r>
            <a:r>
              <a:rPr lang="ru-RU" b="1" dirty="0" smtClean="0"/>
              <a:t>; </a:t>
            </a:r>
            <a:endParaRPr lang="ru-RU" b="1" dirty="0" smtClean="0">
              <a:latin typeface="Bookman Old Style" pitchFamily="18" charset="0"/>
            </a:endParaRPr>
          </a:p>
          <a:p>
            <a:pPr>
              <a:buNone/>
            </a:pPr>
            <a:r>
              <a:rPr lang="ru-RU" b="1" dirty="0" smtClean="0">
                <a:latin typeface="Bookman Old Style" pitchFamily="18" charset="0"/>
              </a:rPr>
              <a:t>      4. Провести акции по очистке посёлка от мусора;</a:t>
            </a:r>
          </a:p>
          <a:p>
            <a:pPr>
              <a:buNone/>
            </a:pPr>
            <a:r>
              <a:rPr lang="ru-RU" b="1" dirty="0" smtClean="0">
                <a:latin typeface="Bookman Old Style" pitchFamily="18" charset="0"/>
              </a:rPr>
              <a:t>      5. Провести трудовые десанты на территории поселка;</a:t>
            </a:r>
          </a:p>
          <a:p>
            <a:pPr>
              <a:buNone/>
            </a:pPr>
            <a:r>
              <a:rPr lang="ru-RU" b="1" dirty="0" smtClean="0">
                <a:latin typeface="Bookman Old Style" pitchFamily="18" charset="0"/>
              </a:rPr>
              <a:t>      6. Участвовать в мероприятиях экологической направленности;</a:t>
            </a:r>
          </a:p>
          <a:p>
            <a:pPr>
              <a:buNone/>
            </a:pPr>
            <a:r>
              <a:rPr lang="ru-RU" b="1" dirty="0" smtClean="0">
                <a:latin typeface="Bookman Old Style" pitchFamily="18" charset="0"/>
              </a:rPr>
              <a:t>      7. Организовать проведение  Всероссийских акций «Речная лента» и «Зеленая Россия». </a:t>
            </a:r>
            <a:endParaRPr lang="ru-RU" b="1" dirty="0" smtClean="0"/>
          </a:p>
          <a:p>
            <a:pPr>
              <a:buNone/>
            </a:pPr>
            <a:endParaRPr lang="ru-RU" dirty="0" smtClean="0"/>
          </a:p>
          <a:p>
            <a:pPr marL="457200" indent="-457200" hangingPunct="0">
              <a:buSzPct val="100000"/>
              <a:buFont typeface="Arial" charset="0"/>
              <a:buChar char="•"/>
            </a:pPr>
            <a:endParaRPr lang="ru-RU" dirty="0" smtClean="0">
              <a:solidFill>
                <a:srgbClr val="000000"/>
              </a:solidFill>
              <a:cs typeface="Times New Roman" pitchFamily="18" charset="0"/>
            </a:endParaRPr>
          </a:p>
          <a:p>
            <a:endParaRPr lang="ru-RU"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52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7"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23" presetClass="entr" presetSubtype="52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4" dur="1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par>
                          <p:cTn id="25" fill="hold">
                            <p:stCondLst>
                              <p:cond delay="3000"/>
                            </p:stCondLst>
                            <p:childTnLst>
                              <p:par>
                                <p:cTn id="26" presetID="23" presetClass="entr" presetSubtype="52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1" dur="10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par>
                          <p:cTn id="32" fill="hold">
                            <p:stCondLst>
                              <p:cond delay="4000"/>
                            </p:stCondLst>
                            <p:childTnLst>
                              <p:par>
                                <p:cTn id="33" presetID="23" presetClass="entr" presetSubtype="528"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38" dur="10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par>
                          <p:cTn id="39" fill="hold">
                            <p:stCondLst>
                              <p:cond delay="5000"/>
                            </p:stCondLst>
                            <p:childTnLst>
                              <p:par>
                                <p:cTn id="40" presetID="23" presetClass="entr" presetSubtype="528"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45" dur="10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par>
                          <p:cTn id="46" fill="hold">
                            <p:stCondLst>
                              <p:cond delay="6000"/>
                            </p:stCondLst>
                            <p:childTnLst>
                              <p:par>
                                <p:cTn id="47" presetID="23" presetClass="entr" presetSubtype="528"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ppt_x</p:attrName>
                                        </p:attrNameLst>
                                      </p:cBhvr>
                                      <p:tavLst>
                                        <p:tav tm="0">
                                          <p:val>
                                            <p:fltVal val="0.5"/>
                                          </p:val>
                                        </p:tav>
                                        <p:tav tm="100000">
                                          <p:val>
                                            <p:strVal val="#ppt_x"/>
                                          </p:val>
                                        </p:tav>
                                      </p:tavLst>
                                    </p:anim>
                                    <p:anim calcmode="lin" valueType="num">
                                      <p:cBhvr>
                                        <p:cTn id="52" dur="1000" fill="hold"/>
                                        <p:tgtEl>
                                          <p:spTgt spid="3">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descr="01.jpg"/>
          <p:cNvPicPr>
            <a:picLocks noChangeAspect="1"/>
          </p:cNvPicPr>
          <p:nvPr/>
        </p:nvPicPr>
        <p:blipFill>
          <a:blip r:embed="rId2" cstate="print"/>
          <a:stretch>
            <a:fillRect/>
          </a:stretch>
        </p:blipFill>
        <p:spPr>
          <a:xfrm>
            <a:off x="0" y="0"/>
            <a:ext cx="9177103" cy="6909818"/>
          </a:xfrm>
          <a:prstGeom prst="rect">
            <a:avLst/>
          </a:prstGeom>
        </p:spPr>
      </p:pic>
      <p:sp>
        <p:nvSpPr>
          <p:cNvPr id="2" name="Заголовок 1"/>
          <p:cNvSpPr>
            <a:spLocks noGrp="1"/>
          </p:cNvSpPr>
          <p:nvPr>
            <p:ph type="title"/>
          </p:nvPr>
        </p:nvSpPr>
        <p:spPr>
          <a:xfrm>
            <a:off x="457200" y="0"/>
            <a:ext cx="8229600" cy="1844824"/>
          </a:xfrm>
        </p:spPr>
        <p:txBody>
          <a:bodyPr>
            <a:normAutofit fontScale="90000"/>
          </a:bodyPr>
          <a:lstStyle/>
          <a:p>
            <a:pPr>
              <a:defRPr/>
            </a:pPr>
            <a:r>
              <a:rPr lang="ru-RU" sz="2400" b="1" dirty="0" smtClean="0">
                <a:solidFill>
                  <a:srgbClr val="FF0000"/>
                </a:solidFill>
                <a:latin typeface="Bookman Old Style" pitchFamily="18" charset="0"/>
              </a:rPr>
              <a:t/>
            </a:r>
            <a:br>
              <a:rPr lang="ru-RU" sz="2400" b="1" dirty="0" smtClean="0">
                <a:solidFill>
                  <a:srgbClr val="FF0000"/>
                </a:solidFill>
                <a:latin typeface="Bookman Old Style" pitchFamily="18" charset="0"/>
              </a:rPr>
            </a:br>
            <a:r>
              <a:rPr lang="ru-RU" sz="2700" b="1" dirty="0" smtClean="0">
                <a:solidFill>
                  <a:srgbClr val="0070C0"/>
                </a:solidFill>
                <a:latin typeface="Bookman Old Style" pitchFamily="18" charset="0"/>
              </a:rPr>
              <a:t>Гипотеза</a:t>
            </a:r>
            <a:r>
              <a:rPr lang="ru-RU" sz="2400" dirty="0" smtClean="0">
                <a:latin typeface="Bookman Old Style" pitchFamily="18" charset="0"/>
              </a:rPr>
              <a:t/>
            </a:r>
            <a:br>
              <a:rPr lang="ru-RU" sz="2400" dirty="0" smtClean="0">
                <a:latin typeface="Bookman Old Style" pitchFamily="18" charset="0"/>
              </a:rPr>
            </a:br>
            <a:r>
              <a:rPr lang="ru-RU" sz="2400" dirty="0" smtClean="0">
                <a:latin typeface="Bookman Old Style" pitchFamily="18" charset="0"/>
              </a:rPr>
              <a:t>   </a:t>
            </a:r>
            <a:r>
              <a:rPr lang="ru-RU" sz="2000" b="1" dirty="0" smtClean="0">
                <a:latin typeface="Bookman Old Style" pitchFamily="18" charset="0"/>
              </a:rPr>
              <a:t>Мы полагаем, что если привлечь внимание окружающих к проблеме загрязнения, очистить поселок  от мусора, то произойдет экологическое улучшение. Всем будет приятно жить в таком посёлке.</a:t>
            </a:r>
            <a:r>
              <a:rPr lang="ru-RU" sz="2000" dirty="0" smtClean="0"/>
              <a:t/>
            </a:r>
            <a:br>
              <a:rPr lang="ru-RU" sz="2000" dirty="0" smtClean="0"/>
            </a:br>
            <a:r>
              <a:rPr lang="ru-RU" sz="2400" dirty="0" smtClean="0">
                <a:latin typeface="Bookman Old Style" pitchFamily="18" charset="0"/>
              </a:rPr>
              <a:t/>
            </a:r>
            <a:br>
              <a:rPr lang="ru-RU" sz="2400" dirty="0" smtClean="0">
                <a:latin typeface="Bookman Old Style" pitchFamily="18" charset="0"/>
              </a:rPr>
            </a:br>
            <a:endParaRPr lang="ru-RU" sz="2400" dirty="0">
              <a:latin typeface="Bookman Old Style" pitchFamily="18" charset="0"/>
            </a:endParaRPr>
          </a:p>
        </p:txBody>
      </p:sp>
      <p:sp>
        <p:nvSpPr>
          <p:cNvPr id="3" name="Содержимое 2"/>
          <p:cNvSpPr>
            <a:spLocks noGrp="1"/>
          </p:cNvSpPr>
          <p:nvPr>
            <p:ph idx="1"/>
          </p:nvPr>
        </p:nvSpPr>
        <p:spPr>
          <a:xfrm>
            <a:off x="457200" y="1412776"/>
            <a:ext cx="8686800" cy="5445224"/>
          </a:xfrm>
        </p:spPr>
        <p:txBody>
          <a:bodyPr>
            <a:normAutofit fontScale="55000" lnSpcReduction="20000"/>
          </a:bodyPr>
          <a:lstStyle/>
          <a:p>
            <a:pPr algn="ctr">
              <a:buFontTx/>
              <a:buNone/>
              <a:defRPr/>
            </a:pPr>
            <a:r>
              <a:rPr lang="ru-RU" b="1" dirty="0" smtClean="0">
                <a:solidFill>
                  <a:srgbClr val="000066"/>
                </a:solidFill>
              </a:rPr>
              <a:t>   </a:t>
            </a:r>
            <a:endParaRPr lang="ru-RU" dirty="0" smtClean="0">
              <a:solidFill>
                <a:srgbClr val="FF0000"/>
              </a:solidFill>
              <a:latin typeface="Bookman Old Style" pitchFamily="18" charset="0"/>
            </a:endParaRPr>
          </a:p>
          <a:p>
            <a:pPr algn="ctr">
              <a:buNone/>
              <a:defRPr/>
            </a:pPr>
            <a:r>
              <a:rPr lang="ru-RU" dirty="0" smtClean="0">
                <a:solidFill>
                  <a:srgbClr val="00B050"/>
                </a:solidFill>
                <a:latin typeface="Bookman Old Style" pitchFamily="18" charset="0"/>
              </a:rPr>
              <a:t>      </a:t>
            </a:r>
            <a:r>
              <a:rPr lang="ru-RU" b="1" dirty="0" smtClean="0">
                <a:solidFill>
                  <a:srgbClr val="00B050"/>
                </a:solidFill>
                <a:latin typeface="Bookman Old Style" pitchFamily="18" charset="0"/>
              </a:rPr>
              <a:t>Проблема</a:t>
            </a:r>
            <a:endParaRPr lang="ru-RU" dirty="0" smtClean="0">
              <a:solidFill>
                <a:srgbClr val="00B050"/>
              </a:solidFill>
              <a:latin typeface="Bookman Old Style" pitchFamily="18" charset="0"/>
            </a:endParaRPr>
          </a:p>
          <a:p>
            <a:pPr algn="ctr">
              <a:buNone/>
              <a:defRPr/>
            </a:pPr>
            <a:r>
              <a:rPr lang="ru-RU" dirty="0" smtClean="0">
                <a:latin typeface="Bookman Old Style" pitchFamily="18" charset="0"/>
              </a:rPr>
              <a:t>                       Увеличение количества мусора в </a:t>
            </a:r>
          </a:p>
          <a:p>
            <a:pPr algn="ctr">
              <a:buNone/>
              <a:defRPr/>
            </a:pPr>
            <a:r>
              <a:rPr lang="ru-RU" dirty="0" smtClean="0">
                <a:latin typeface="Bookman Old Style" pitchFamily="18" charset="0"/>
              </a:rPr>
              <a:t>                     окрестностях  поселка Якша может привести в ухудшению </a:t>
            </a:r>
          </a:p>
          <a:p>
            <a:pPr algn="ctr">
              <a:buNone/>
              <a:defRPr/>
            </a:pPr>
            <a:r>
              <a:rPr lang="ru-RU" dirty="0" smtClean="0">
                <a:latin typeface="Bookman Old Style" pitchFamily="18" charset="0"/>
              </a:rPr>
              <a:t>                    здоровья и жизни населения и к отрицательному влиянию </a:t>
            </a:r>
          </a:p>
          <a:p>
            <a:pPr algn="ctr">
              <a:buNone/>
              <a:defRPr/>
            </a:pPr>
            <a:r>
              <a:rPr lang="ru-RU" dirty="0" smtClean="0">
                <a:latin typeface="Bookman Old Style" pitchFamily="18" charset="0"/>
              </a:rPr>
              <a:t>на окружающую природу.</a:t>
            </a:r>
          </a:p>
          <a:p>
            <a:pPr algn="ctr">
              <a:buNone/>
              <a:defRPr/>
            </a:pPr>
            <a:endParaRPr lang="ru-RU" u="sng" dirty="0" smtClean="0">
              <a:latin typeface="Bookman Old Style" pitchFamily="18" charset="0"/>
            </a:endParaRPr>
          </a:p>
          <a:p>
            <a:pPr algn="ctr">
              <a:buNone/>
              <a:defRPr/>
            </a:pPr>
            <a:r>
              <a:rPr lang="ru-RU" b="1" dirty="0" smtClean="0">
                <a:solidFill>
                  <a:srgbClr val="00B050"/>
                </a:solidFill>
                <a:latin typeface="Bookman Old Style" pitchFamily="18" charset="0"/>
              </a:rPr>
              <a:t>                 </a:t>
            </a:r>
            <a:r>
              <a:rPr lang="ru-RU" b="1" u="sng" dirty="0" smtClean="0">
                <a:solidFill>
                  <a:srgbClr val="00B050"/>
                </a:solidFill>
                <a:latin typeface="Bookman Old Style" pitchFamily="18" charset="0"/>
              </a:rPr>
              <a:t>Практическая значимость</a:t>
            </a:r>
            <a:r>
              <a:rPr lang="ru-RU" u="sng" dirty="0" smtClean="0">
                <a:solidFill>
                  <a:srgbClr val="00B050"/>
                </a:solidFill>
                <a:latin typeface="Bookman Old Style" pitchFamily="18" charset="0"/>
              </a:rPr>
              <a:t> </a:t>
            </a:r>
            <a:r>
              <a:rPr lang="ru-RU" dirty="0" smtClean="0">
                <a:solidFill>
                  <a:srgbClr val="00B050"/>
                </a:solidFill>
                <a:latin typeface="Bookman Old Style" pitchFamily="18" charset="0"/>
              </a:rPr>
              <a:t>(ожидание от проекта):</a:t>
            </a:r>
          </a:p>
          <a:p>
            <a:pPr algn="ctr">
              <a:buNone/>
              <a:defRPr/>
            </a:pPr>
            <a:r>
              <a:rPr lang="ru-RU" dirty="0" smtClean="0">
                <a:latin typeface="Bookman Old Style" pitchFamily="18" charset="0"/>
              </a:rPr>
              <a:t>                    многие из тех, кто работал над этим проектом, скорее               всего, перестанут кидать на улице мусор и</a:t>
            </a:r>
          </a:p>
          <a:p>
            <a:pPr algn="ctr">
              <a:buNone/>
              <a:defRPr/>
            </a:pPr>
            <a:r>
              <a:rPr lang="ru-RU" dirty="0" smtClean="0">
                <a:latin typeface="Bookman Old Style" pitchFamily="18" charset="0"/>
              </a:rPr>
              <a:t>                своим примером научат и других не мусорить.</a:t>
            </a:r>
          </a:p>
          <a:p>
            <a:pPr algn="ctr">
              <a:buFontTx/>
              <a:buNone/>
              <a:defRPr/>
            </a:pPr>
            <a:endParaRPr lang="ru-RU" dirty="0" smtClean="0">
              <a:solidFill>
                <a:srgbClr val="000066"/>
              </a:solidFill>
              <a:latin typeface="Bookman Old Style" pitchFamily="18" charset="0"/>
            </a:endParaRPr>
          </a:p>
          <a:p>
            <a:pPr algn="ctr" eaLnBrk="0" hangingPunct="0">
              <a:buNone/>
              <a:defRPr/>
            </a:pPr>
            <a:r>
              <a:rPr lang="ru-RU" b="1" dirty="0" smtClean="0">
                <a:solidFill>
                  <a:srgbClr val="FF0000"/>
                </a:solidFill>
                <a:latin typeface="Bookman Old Style" pitchFamily="18" charset="0"/>
              </a:rPr>
              <a:t>      </a:t>
            </a:r>
            <a:r>
              <a:rPr lang="ru-RU" b="1" u="sng" dirty="0" smtClean="0">
                <a:solidFill>
                  <a:srgbClr val="00B050"/>
                </a:solidFill>
                <a:latin typeface="Bookman Old Style" pitchFamily="18" charset="0"/>
              </a:rPr>
              <a:t>Методы проекта:</a:t>
            </a:r>
            <a:endParaRPr lang="ru-RU" b="1" u="sng" dirty="0" smtClean="0">
              <a:ln w="18000">
                <a:solidFill>
                  <a:srgbClr val="FF0000"/>
                </a:solidFill>
                <a:prstDash val="solid"/>
                <a:miter lim="800000"/>
              </a:ln>
              <a:solidFill>
                <a:srgbClr val="00B050"/>
              </a:solidFill>
              <a:latin typeface="Bookman Old Style" pitchFamily="18" charset="0"/>
              <a:ea typeface="Calibri" pitchFamily="34" charset="0"/>
              <a:cs typeface="Times New Roman" pitchFamily="18" charset="0"/>
            </a:endParaRPr>
          </a:p>
          <a:p>
            <a:pPr algn="ctr" eaLnBrk="0" hangingPunct="0">
              <a:buNone/>
              <a:defRPr/>
            </a:pPr>
            <a:r>
              <a:rPr lang="ru-RU" dirty="0" smtClean="0">
                <a:latin typeface="Bookman Old Style" pitchFamily="18" charset="0"/>
                <a:ea typeface="Calibri" pitchFamily="34" charset="0"/>
                <a:cs typeface="Times New Roman" pitchFamily="18" charset="0"/>
              </a:rPr>
              <a:t>    1. Исследование;</a:t>
            </a:r>
          </a:p>
          <a:p>
            <a:pPr algn="ctr" eaLnBrk="0" hangingPunct="0">
              <a:buNone/>
              <a:defRPr/>
            </a:pPr>
            <a:r>
              <a:rPr lang="ru-RU" dirty="0" smtClean="0">
                <a:latin typeface="Bookman Old Style" pitchFamily="18" charset="0"/>
                <a:ea typeface="Calibri" pitchFamily="34" charset="0"/>
                <a:cs typeface="Times New Roman" pitchFamily="18" charset="0"/>
              </a:rPr>
              <a:t>                                              2. </a:t>
            </a:r>
            <a:r>
              <a:rPr lang="ru-RU" dirty="0" err="1" smtClean="0">
                <a:latin typeface="Bookman Old Style" pitchFamily="18" charset="0"/>
                <a:ea typeface="Calibri" pitchFamily="34" charset="0"/>
                <a:cs typeface="Times New Roman" pitchFamily="18" charset="0"/>
              </a:rPr>
              <a:t>Агитационно</a:t>
            </a:r>
            <a:r>
              <a:rPr lang="ru-RU" dirty="0" smtClean="0">
                <a:latin typeface="Bookman Old Style" pitchFamily="18" charset="0"/>
                <a:ea typeface="Calibri" pitchFamily="34" charset="0"/>
                <a:cs typeface="Times New Roman" pitchFamily="18" charset="0"/>
              </a:rPr>
              <a:t> – просветительская работа; </a:t>
            </a:r>
          </a:p>
          <a:p>
            <a:pPr algn="ctr" eaLnBrk="0" hangingPunct="0">
              <a:buNone/>
              <a:defRPr/>
            </a:pPr>
            <a:r>
              <a:rPr lang="ru-RU" dirty="0" smtClean="0">
                <a:latin typeface="Bookman Old Style" pitchFamily="18" charset="0"/>
                <a:ea typeface="Calibri" pitchFamily="34" charset="0"/>
                <a:cs typeface="Times New Roman" pitchFamily="18" charset="0"/>
              </a:rPr>
              <a:t>     3. Практический; </a:t>
            </a:r>
          </a:p>
          <a:p>
            <a:pPr algn="ctr" eaLnBrk="0" hangingPunct="0">
              <a:buNone/>
              <a:defRPr/>
            </a:pPr>
            <a:r>
              <a:rPr lang="ru-RU" dirty="0" smtClean="0">
                <a:latin typeface="Bookman Old Style" pitchFamily="18" charset="0"/>
                <a:ea typeface="Calibri" pitchFamily="34" charset="0"/>
                <a:cs typeface="Times New Roman" pitchFamily="18" charset="0"/>
              </a:rPr>
              <a:t>            4. Подведение итогов.</a:t>
            </a:r>
          </a:p>
          <a:p>
            <a:pPr algn="ctr" eaLnBrk="0" hangingPunct="0">
              <a:buNone/>
              <a:defRPr/>
            </a:pPr>
            <a:endParaRPr lang="ru-RU" dirty="0" smtClean="0">
              <a:latin typeface="Bookman Old Style" pitchFamily="18" charset="0"/>
              <a:ea typeface="Calibri" pitchFamily="34" charset="0"/>
              <a:cs typeface="Times New Roman" pitchFamily="18" charset="0"/>
            </a:endParaRPr>
          </a:p>
          <a:p>
            <a:pPr algn="ctr" eaLnBrk="0" hangingPunct="0">
              <a:buNone/>
              <a:defRPr/>
            </a:pPr>
            <a:r>
              <a:rPr lang="ru-RU" b="1" dirty="0" smtClean="0">
                <a:solidFill>
                  <a:srgbClr val="FF0000"/>
                </a:solidFill>
                <a:latin typeface="Bookman Old Style" pitchFamily="18" charset="0"/>
                <a:ea typeface="Calibri" pitchFamily="34" charset="0"/>
                <a:cs typeface="Times New Roman" pitchFamily="18" charset="0"/>
              </a:rPr>
              <a:t>   </a:t>
            </a:r>
            <a:r>
              <a:rPr lang="ru-RU" b="1" u="sng" dirty="0" smtClean="0">
                <a:solidFill>
                  <a:srgbClr val="0070C0"/>
                </a:solidFill>
                <a:latin typeface="Bookman Old Style" pitchFamily="18" charset="0"/>
                <a:ea typeface="Calibri" pitchFamily="34" charset="0"/>
                <a:cs typeface="Times New Roman" pitchFamily="18" charset="0"/>
              </a:rPr>
              <a:t>Сроки реализации:  </a:t>
            </a:r>
            <a:r>
              <a:rPr lang="ru-RU" b="1" dirty="0" smtClean="0">
                <a:latin typeface="Bookman Old Style" pitchFamily="18" charset="0"/>
                <a:ea typeface="Calibri" pitchFamily="34" charset="0"/>
                <a:cs typeface="Times New Roman" pitchFamily="18" charset="0"/>
              </a:rPr>
              <a:t>май- декабрь 2017 г.</a:t>
            </a:r>
          </a:p>
          <a:p>
            <a:pPr eaLnBrk="0" hangingPunct="0">
              <a:defRPr/>
            </a:pPr>
            <a:endParaRPr lang="ru-RU" dirty="0" smtClean="0">
              <a:latin typeface="Bookman Old Style" pitchFamily="18" charset="0"/>
              <a:ea typeface="Calibri" pitchFamily="34" charset="0"/>
              <a:cs typeface="Times New Roman" pitchFamily="18" charset="0"/>
            </a:endParaRPr>
          </a:p>
          <a:p>
            <a:pPr algn="ctr">
              <a:buFontTx/>
              <a:buNone/>
              <a:defRPr/>
            </a:pPr>
            <a:endParaRPr lang="ru-RU" b="1" dirty="0" smtClean="0">
              <a:solidFill>
                <a:srgbClr val="FF0000"/>
              </a:solidFill>
            </a:endParaRPr>
          </a:p>
          <a:p>
            <a:endParaRPr lang="ru-RU"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2" end="2"/>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7" end="7"/>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8" end="8"/>
                                            </p:txEl>
                                          </p:spTgt>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p:cTn id="4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9" end="9"/>
                                            </p:txEl>
                                          </p:spTgt>
                                        </p:tgtEl>
                                        <p:attrNameLst>
                                          <p:attrName>ppt_h</p:attrName>
                                        </p:attrNameLst>
                                      </p:cBhvr>
                                      <p:tavLst>
                                        <p:tav tm="0">
                                          <p:val>
                                            <p:fltVal val="0"/>
                                          </p:val>
                                        </p:tav>
                                        <p:tav tm="100000">
                                          <p:val>
                                            <p:strVal val="#ppt_h"/>
                                          </p:val>
                                        </p:tav>
                                      </p:tavLst>
                                    </p:anim>
                                  </p:childTnLst>
                                </p:cTn>
                              </p:par>
                            </p:childTnLst>
                          </p:cTn>
                        </p:par>
                        <p:par>
                          <p:cTn id="43" fill="hold">
                            <p:stCondLst>
                              <p:cond delay="3000"/>
                            </p:stCondLst>
                            <p:childTnLst>
                              <p:par>
                                <p:cTn id="44" presetID="23" presetClass="entr" presetSubtype="16" fill="hold" nodeType="after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 calcmode="lin" valueType="num">
                                      <p:cBhvr>
                                        <p:cTn id="46"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11" end="11"/>
                                            </p:txEl>
                                          </p:spTgt>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 calcmode="lin" valueType="num">
                                      <p:cBhvr>
                                        <p:cTn id="50"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12" end="12"/>
                                            </p:txEl>
                                          </p:spTgt>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 calcmode="lin" valueType="num">
                                      <p:cBhvr>
                                        <p:cTn id="54"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13" end="13"/>
                                            </p:txEl>
                                          </p:spTgt>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 calcmode="lin" valueType="num">
                                      <p:cBhvr>
                                        <p:cTn id="58"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14" end="14"/>
                                            </p:txEl>
                                          </p:spTgt>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 calcmode="lin" valueType="num">
                                      <p:cBhvr>
                                        <p:cTn id="62"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15" end="15"/>
                                            </p:txEl>
                                          </p:spTgt>
                                        </p:tgtEl>
                                        <p:attrNameLst>
                                          <p:attrName>ppt_h</p:attrName>
                                        </p:attrNameLst>
                                      </p:cBhvr>
                                      <p:tavLst>
                                        <p:tav tm="0">
                                          <p:val>
                                            <p:fltVal val="0"/>
                                          </p:val>
                                        </p:tav>
                                        <p:tav tm="100000">
                                          <p:val>
                                            <p:strVal val="#ppt_h"/>
                                          </p:val>
                                        </p:tav>
                                      </p:tavLst>
                                    </p:anim>
                                  </p:childTnLst>
                                </p:cTn>
                              </p:par>
                            </p:childTnLst>
                          </p:cTn>
                        </p:par>
                        <p:par>
                          <p:cTn id="64" fill="hold">
                            <p:stCondLst>
                              <p:cond delay="4000"/>
                            </p:stCondLst>
                            <p:childTnLst>
                              <p:par>
                                <p:cTn id="65" presetID="23" presetClass="entr" presetSubtype="16" fill="hold" nodeType="after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anim calcmode="lin" valueType="num">
                                      <p:cBhvr>
                                        <p:cTn id="67" dur="10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7" end="1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0"/>
            <a:ext cx="9177103" cy="6909818"/>
          </a:xfrm>
          <a:prstGeom prst="rect">
            <a:avLst/>
          </a:prstGeom>
        </p:spPr>
      </p:pic>
      <p:sp>
        <p:nvSpPr>
          <p:cNvPr id="2" name="Заголовок 1"/>
          <p:cNvSpPr>
            <a:spLocks noGrp="1"/>
          </p:cNvSpPr>
          <p:nvPr>
            <p:ph type="title"/>
          </p:nvPr>
        </p:nvSpPr>
        <p:spPr/>
        <p:txBody>
          <a:bodyPr>
            <a:noAutofit/>
          </a:bodyPr>
          <a:lstStyle/>
          <a:p>
            <a:r>
              <a:rPr lang="ru-RU" sz="2400" b="1" dirty="0" smtClean="0">
                <a:solidFill>
                  <a:srgbClr val="0070C0"/>
                </a:solidFill>
                <a:latin typeface="Bookman Old Style" pitchFamily="18" charset="0"/>
              </a:rPr>
              <a:t>Исследование </a:t>
            </a:r>
            <a:r>
              <a:rPr lang="ru-RU" sz="2400" b="1" dirty="0" smtClean="0">
                <a:solidFill>
                  <a:srgbClr val="0070C0"/>
                </a:solidFill>
                <a:latin typeface="Bookman Old Style" pitchFamily="18" charset="0"/>
              </a:rPr>
              <a:t>зоны загрязнения. </a:t>
            </a:r>
            <a:br>
              <a:rPr lang="ru-RU" sz="2400" b="1" dirty="0" smtClean="0">
                <a:solidFill>
                  <a:srgbClr val="0070C0"/>
                </a:solidFill>
                <a:latin typeface="Bookman Old Style" pitchFamily="18" charset="0"/>
              </a:rPr>
            </a:br>
            <a:r>
              <a:rPr lang="ru-RU" sz="2400" b="1" dirty="0" smtClean="0">
                <a:solidFill>
                  <a:srgbClr val="0070C0"/>
                </a:solidFill>
                <a:latin typeface="Bookman Old Style" pitchFamily="18" charset="0"/>
              </a:rPr>
              <a:t> </a:t>
            </a:r>
            <a:r>
              <a:rPr lang="ru-RU" sz="2400" b="1" dirty="0" smtClean="0">
                <a:solidFill>
                  <a:srgbClr val="00B050"/>
                </a:solidFill>
                <a:latin typeface="Bookman Old Style" pitchFamily="18" charset="0"/>
              </a:rPr>
              <a:t>Выявлены источники загрязнения и экологической опасности нашего поселка</a:t>
            </a:r>
            <a:r>
              <a:rPr lang="ru-RU" sz="2400" b="1" dirty="0" smtClean="0">
                <a:solidFill>
                  <a:srgbClr val="0070C0"/>
                </a:solidFill>
                <a:latin typeface="Bookman Old Style" pitchFamily="18" charset="0"/>
              </a:rPr>
              <a:t>.</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2400" b="1" dirty="0">
              <a:solidFill>
                <a:srgbClr val="0070C0"/>
              </a:solidFill>
              <a:latin typeface="Bookman Old Style" pitchFamily="18" charset="0"/>
            </a:endParaRPr>
          </a:p>
        </p:txBody>
      </p:sp>
      <p:pic>
        <p:nvPicPr>
          <p:cNvPr id="7" name="Рисунок 6" descr="yOKohZ7_ASk.jpg"/>
          <p:cNvPicPr>
            <a:picLocks noChangeAspect="1"/>
          </p:cNvPicPr>
          <p:nvPr/>
        </p:nvPicPr>
        <p:blipFill>
          <a:blip r:embed="rId3" cstate="print"/>
          <a:stretch>
            <a:fillRect/>
          </a:stretch>
        </p:blipFill>
        <p:spPr>
          <a:xfrm rot="21099742">
            <a:off x="5940165" y="1476922"/>
            <a:ext cx="3045971" cy="2399355"/>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8" name="Рисунок 7" descr="L71J77bYBpY.jpg"/>
          <p:cNvPicPr>
            <a:picLocks noChangeAspect="1"/>
          </p:cNvPicPr>
          <p:nvPr/>
        </p:nvPicPr>
        <p:blipFill>
          <a:blip r:embed="rId4" cstate="print"/>
          <a:stretch>
            <a:fillRect/>
          </a:stretch>
        </p:blipFill>
        <p:spPr>
          <a:xfrm rot="20900068">
            <a:off x="379884" y="4277957"/>
            <a:ext cx="3059268" cy="2294451"/>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10" name="Рисунок 9" descr="lH40UKrl3jw.jpg"/>
          <p:cNvPicPr>
            <a:picLocks noChangeAspect="1"/>
          </p:cNvPicPr>
          <p:nvPr/>
        </p:nvPicPr>
        <p:blipFill>
          <a:blip r:embed="rId5" cstate="print"/>
          <a:stretch>
            <a:fillRect/>
          </a:stretch>
        </p:blipFill>
        <p:spPr>
          <a:xfrm rot="636605">
            <a:off x="5895517" y="4298262"/>
            <a:ext cx="3063167" cy="2297375"/>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
        <p:nvSpPr>
          <p:cNvPr id="11" name="Овальная выноска 10"/>
          <p:cNvSpPr/>
          <p:nvPr/>
        </p:nvSpPr>
        <p:spPr>
          <a:xfrm>
            <a:off x="3347864" y="4293096"/>
            <a:ext cx="2520280" cy="2088232"/>
          </a:xfrm>
          <a:prstGeom prst="wedgeEllipseCallout">
            <a:avLst>
              <a:gd name="adj1" fmla="val 57739"/>
              <a:gd name="adj2" fmla="val -24715"/>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b="1" dirty="0" smtClean="0">
                <a:latin typeface="Bookman Old Style" pitchFamily="18" charset="0"/>
              </a:rPr>
              <a:t>Мы </a:t>
            </a:r>
            <a:r>
              <a:rPr lang="ru-RU" sz="1400" b="1" dirty="0" smtClean="0">
                <a:latin typeface="Bookman Old Style" pitchFamily="18" charset="0"/>
              </a:rPr>
              <a:t>изучили </a:t>
            </a:r>
            <a:r>
              <a:rPr lang="ru-RU" sz="1400" dirty="0" err="1" smtClean="0">
                <a:latin typeface="Bookman Old Style" pitchFamily="18" charset="0"/>
              </a:rPr>
              <a:t>экологичес</a:t>
            </a:r>
            <a:endParaRPr lang="ru-RU" sz="1400" dirty="0" smtClean="0">
              <a:latin typeface="Bookman Old Style" pitchFamily="18" charset="0"/>
            </a:endParaRPr>
          </a:p>
          <a:p>
            <a:pPr algn="ctr"/>
            <a:r>
              <a:rPr lang="ru-RU" sz="1400" dirty="0" smtClean="0">
                <a:latin typeface="Bookman Old Style" pitchFamily="18" charset="0"/>
              </a:rPr>
              <a:t>кую обстановку поселка </a:t>
            </a:r>
            <a:r>
              <a:rPr lang="ru-RU" sz="1400" dirty="0" smtClean="0">
                <a:latin typeface="Bookman Old Style" pitchFamily="18" charset="0"/>
              </a:rPr>
              <a:t>Якша,</a:t>
            </a:r>
            <a:endParaRPr lang="ru-RU" sz="1400" dirty="0" smtClean="0">
              <a:latin typeface="Bookman Old Style" pitchFamily="18" charset="0"/>
            </a:endParaRPr>
          </a:p>
          <a:p>
            <a:pPr algn="ctr"/>
            <a:r>
              <a:rPr lang="ru-RU" sz="1400" b="1" dirty="0" smtClean="0">
                <a:latin typeface="Bookman Old Style" pitchFamily="18" charset="0"/>
              </a:rPr>
              <a:t>провели </a:t>
            </a:r>
            <a:r>
              <a:rPr lang="ru-RU" sz="1400" b="1" dirty="0" smtClean="0">
                <a:latin typeface="Bookman Old Style" pitchFamily="18" charset="0"/>
              </a:rPr>
              <a:t>исследования</a:t>
            </a:r>
            <a:r>
              <a:rPr lang="ru-RU" sz="1400" dirty="0" smtClean="0">
                <a:latin typeface="Bookman Old Style" pitchFamily="18" charset="0"/>
              </a:rPr>
              <a:t>  по типу загрязнений</a:t>
            </a:r>
            <a:endParaRPr lang="ru-RU" sz="1400" dirty="0">
              <a:latin typeface="Bookman Old Style" pitchFamily="18" charset="0"/>
            </a:endParaRPr>
          </a:p>
        </p:txBody>
      </p:sp>
      <p:sp>
        <p:nvSpPr>
          <p:cNvPr id="13" name="Овальная выноска 12"/>
          <p:cNvSpPr/>
          <p:nvPr/>
        </p:nvSpPr>
        <p:spPr>
          <a:xfrm>
            <a:off x="3563888" y="2060848"/>
            <a:ext cx="2304256" cy="1368152"/>
          </a:xfrm>
          <a:prstGeom prst="wedgeEllipseCallout">
            <a:avLst>
              <a:gd name="adj1" fmla="val -91685"/>
              <a:gd name="adj2" fmla="val -9334"/>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b="1" dirty="0" smtClean="0">
                <a:latin typeface="Bookman Old Style" pitchFamily="18" charset="0"/>
              </a:rPr>
              <a:t>Мы создали </a:t>
            </a:r>
            <a:r>
              <a:rPr lang="ru-RU" sz="1400" dirty="0" smtClean="0">
                <a:latin typeface="Bookman Old Style" pitchFamily="18" charset="0"/>
              </a:rPr>
              <a:t>инициативную группу  проекта</a:t>
            </a:r>
            <a:endParaRPr lang="ru-RU" sz="1400" dirty="0">
              <a:latin typeface="Bookman Old Style" pitchFamily="18" charset="0"/>
            </a:endParaRPr>
          </a:p>
        </p:txBody>
      </p:sp>
      <p:pic>
        <p:nvPicPr>
          <p:cNvPr id="16" name="Содержимое 7" descr="DSCN1320.JPG"/>
          <p:cNvPicPr>
            <a:picLocks noGrp="1" noChangeAspect="1"/>
          </p:cNvPicPr>
          <p:nvPr>
            <p:ph idx="1"/>
          </p:nvPr>
        </p:nvPicPr>
        <p:blipFill>
          <a:blip r:embed="rId6" cstate="print"/>
          <a:srcRect r="8236" b="13454"/>
          <a:stretch>
            <a:fillRect/>
          </a:stretch>
        </p:blipFill>
        <p:spPr>
          <a:xfrm rot="609287">
            <a:off x="172709" y="1530512"/>
            <a:ext cx="3168352" cy="2240686"/>
          </a:xfrm>
          <a:prstGeom prst="rect">
            <a:avLst/>
          </a:prstGeom>
          <a:solidFill>
            <a:srgbClr val="FFFFFF">
              <a:shade val="85000"/>
            </a:srgbClr>
          </a:solidFill>
          <a:ln w="88900" cap="sq">
            <a:solidFill>
              <a:srgbClr val="00B050"/>
            </a:solidFill>
            <a:miter lim="800000"/>
          </a:ln>
          <a:effectLst>
            <a:glow rad="228600">
              <a:schemeClr val="accent5">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5"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3000"/>
                            </p:stCondLst>
                            <p:childTnLst>
                              <p:par>
                                <p:cTn id="16" presetID="7"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1+#ppt_w/2"/>
                                          </p:val>
                                        </p:tav>
                                        <p:tav tm="100000">
                                          <p:val>
                                            <p:strVal val="#ppt_x"/>
                                          </p:val>
                                        </p:tav>
                                      </p:tavLst>
                                    </p:anim>
                                    <p:anim calcmode="lin" valueType="num">
                                      <p:cBhvr additive="base">
                                        <p:cTn id="19" dur="10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55"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par>
                          <p:cTn id="26" fill="hold">
                            <p:stCondLst>
                              <p:cond delay="5000"/>
                            </p:stCondLst>
                            <p:childTnLst>
                              <p:par>
                                <p:cTn id="27" presetID="7"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0-#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55"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0.70"/>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282154"/>
          </a:xfrm>
        </p:spPr>
        <p:txBody>
          <a:bodyPr>
            <a:normAutofit fontScale="90000"/>
          </a:bodyPr>
          <a:lstStyle/>
          <a:p>
            <a:r>
              <a:rPr lang="ru-RU" sz="1600" b="1"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t/>
            </a:r>
            <a:br>
              <a:rPr lang="ru-RU" sz="1600" b="1"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br>
            <a:r>
              <a:rPr lang="ru-RU" sz="1600" b="1"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t/>
            </a:r>
            <a:br>
              <a:rPr lang="ru-RU" sz="1600" b="1"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br>
            <a:r>
              <a:rPr lang="ru-RU" sz="1600" b="1"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t/>
            </a:r>
            <a:br>
              <a:rPr lang="ru-RU" sz="1600" b="1"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br>
            <a:r>
              <a:rPr lang="ru-RU" sz="1600" b="1"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t/>
            </a:r>
            <a:br>
              <a:rPr lang="ru-RU" sz="1600" b="1"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br>
            <a:r>
              <a:rPr lang="ru-RU" sz="2700" b="1" spc="50" dirty="0" smtClean="0">
                <a:ln w="11430"/>
                <a:solidFill>
                  <a:srgbClr val="00B050"/>
                </a:solidFill>
                <a:effectLst>
                  <a:outerShdw blurRad="76200" dist="50800" dir="5400000" algn="tl" rotWithShape="0">
                    <a:srgbClr val="000000">
                      <a:alpha val="65000"/>
                    </a:srgbClr>
                  </a:outerShdw>
                </a:effectLst>
                <a:latin typeface="Bookman Old Style" pitchFamily="18" charset="0"/>
              </a:rPr>
              <a:t/>
            </a:r>
            <a:br>
              <a:rPr lang="ru-RU" sz="2700" b="1" spc="50" dirty="0" smtClean="0">
                <a:ln w="11430"/>
                <a:solidFill>
                  <a:srgbClr val="00B050"/>
                </a:solidFill>
                <a:effectLst>
                  <a:outerShdw blurRad="76200" dist="50800" dir="5400000" algn="tl" rotWithShape="0">
                    <a:srgbClr val="000000">
                      <a:alpha val="65000"/>
                    </a:srgbClr>
                  </a:outerShdw>
                </a:effectLst>
                <a:latin typeface="Bookman Old Style" pitchFamily="18" charset="0"/>
              </a:rPr>
            </a:br>
            <a:r>
              <a:rPr lang="ru-RU" sz="2700" b="1" spc="50" dirty="0" smtClean="0">
                <a:ln w="11430"/>
                <a:solidFill>
                  <a:srgbClr val="00B050"/>
                </a:solidFill>
                <a:effectLst>
                  <a:outerShdw blurRad="76200" dist="50800" dir="5400000" algn="tl" rotWithShape="0">
                    <a:srgbClr val="000000">
                      <a:alpha val="65000"/>
                    </a:srgbClr>
                  </a:outerShdw>
                </a:effectLst>
                <a:latin typeface="Bookman Old Style" pitchFamily="18" charset="0"/>
              </a:rPr>
              <a:t> </a:t>
            </a:r>
            <a:r>
              <a:rPr lang="ru-RU" sz="20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Bookman Old Style" pitchFamily="18" charset="0"/>
              </a:rPr>
              <a:t>Агитационно</a:t>
            </a:r>
            <a:r>
              <a:rPr lang="ru-RU" sz="2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Bookman Old Style" pitchFamily="18" charset="0"/>
              </a:rPr>
              <a:t> - просветительская  работа.  </a:t>
            </a:r>
            <a:br>
              <a:rPr lang="ru-RU" sz="2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Bookman Old Style" pitchFamily="18" charset="0"/>
              </a:rPr>
            </a:br>
            <a:r>
              <a:rPr lang="ru-RU" sz="2000" b="1" dirty="0" smtClean="0">
                <a:solidFill>
                  <a:srgbClr val="0070C0"/>
                </a:solidFill>
                <a:latin typeface="Bookman Old Style" pitchFamily="18" charset="0"/>
              </a:rPr>
              <a:t>Привлечение внимания общественности  к проблемам экологии в поселке </a:t>
            </a:r>
            <a:r>
              <a:rPr lang="ru-RU" sz="2000" b="1" dirty="0">
                <a:solidFill>
                  <a:srgbClr val="00B050"/>
                </a:solidFill>
                <a:latin typeface="Bookman Old Style" pitchFamily="18" charset="0"/>
              </a:rPr>
              <a:t>в рамках акции «Соблюдай чистоту» </a:t>
            </a:r>
            <a:r>
              <a:rPr lang="ru-RU" sz="1800" b="1" dirty="0">
                <a:solidFill>
                  <a:srgbClr val="00B050"/>
                </a:solidFill>
                <a:latin typeface="Bookman Old Style" pitchFamily="18" charset="0"/>
              </a:rPr>
              <a:t/>
            </a:r>
            <a:br>
              <a:rPr lang="ru-RU" sz="1800" b="1" dirty="0">
                <a:solidFill>
                  <a:srgbClr val="00B050"/>
                </a:solidFill>
                <a:latin typeface="Bookman Old Style" pitchFamily="18" charset="0"/>
              </a:rPr>
            </a:br>
            <a:r>
              <a:rPr lang="ru-RU" sz="1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Bookman Old Style" pitchFamily="18" charset="0"/>
              </a:rPr>
              <a:t/>
            </a:r>
            <a:br>
              <a:rPr lang="ru-RU" sz="1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Bookman Old Style" pitchFamily="18" charset="0"/>
              </a:rPr>
            </a:br>
            <a:r>
              <a:rPr lang="ru-RU" b="1"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t/>
            </a:r>
            <a:br>
              <a:rPr lang="ru-RU" b="1"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br>
            <a:endParaRPr lang="ru-RU" dirty="0">
              <a:solidFill>
                <a:srgbClr val="FF0000"/>
              </a:solidFill>
              <a:latin typeface="Bookman Old Style" pitchFamily="18" charset="0"/>
            </a:endParaRPr>
          </a:p>
        </p:txBody>
      </p:sp>
      <p:pic>
        <p:nvPicPr>
          <p:cNvPr id="6" name="Рисунок 5" descr="IMG_2352.JPG"/>
          <p:cNvPicPr>
            <a:picLocks noChangeAspect="1"/>
          </p:cNvPicPr>
          <p:nvPr/>
        </p:nvPicPr>
        <p:blipFill>
          <a:blip r:embed="rId2" cstate="print"/>
          <a:stretch>
            <a:fillRect/>
          </a:stretch>
        </p:blipFill>
        <p:spPr>
          <a:xfrm rot="510020">
            <a:off x="510614" y="1571107"/>
            <a:ext cx="3240360" cy="2430270"/>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7" name="Рисунок 6" descr="IMG_2341.JPG"/>
          <p:cNvPicPr>
            <a:picLocks noChangeAspect="1"/>
          </p:cNvPicPr>
          <p:nvPr/>
        </p:nvPicPr>
        <p:blipFill>
          <a:blip r:embed="rId3" cstate="print"/>
          <a:stretch>
            <a:fillRect/>
          </a:stretch>
        </p:blipFill>
        <p:spPr>
          <a:xfrm rot="21286102">
            <a:off x="464972" y="4315486"/>
            <a:ext cx="3264363" cy="2448272"/>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
        <p:nvSpPr>
          <p:cNvPr id="10" name="Овальная выноска 9"/>
          <p:cNvSpPr/>
          <p:nvPr/>
        </p:nvSpPr>
        <p:spPr>
          <a:xfrm>
            <a:off x="4427984" y="4670376"/>
            <a:ext cx="4032448" cy="1710952"/>
          </a:xfrm>
          <a:prstGeom prst="wedgeEllipseCallout">
            <a:avLst>
              <a:gd name="adj1" fmla="val -70050"/>
              <a:gd name="adj2" fmla="val -54013"/>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ru-RU" sz="1400" b="1" dirty="0" smtClean="0">
              <a:latin typeface="Bookman Old Style" pitchFamily="18" charset="0"/>
            </a:endParaRPr>
          </a:p>
          <a:p>
            <a:pPr algn="ctr"/>
            <a:r>
              <a:rPr lang="ru-RU" sz="1400" b="1" dirty="0" smtClean="0">
                <a:latin typeface="Bookman Old Style" pitchFamily="18" charset="0"/>
              </a:rPr>
              <a:t>Мы  создали </a:t>
            </a:r>
            <a:r>
              <a:rPr lang="ru-RU" sz="1400" dirty="0" smtClean="0">
                <a:latin typeface="Bookman Old Style" pitchFamily="18" charset="0"/>
              </a:rPr>
              <a:t>стенгазеты</a:t>
            </a:r>
          </a:p>
          <a:p>
            <a:pPr algn="ctr"/>
            <a:r>
              <a:rPr lang="ru-RU" sz="1400" b="1" dirty="0" smtClean="0">
                <a:latin typeface="Bookman Old Style" pitchFamily="18" charset="0"/>
              </a:rPr>
              <a:t> и провели акцию</a:t>
            </a:r>
            <a:r>
              <a:rPr lang="ru-RU" sz="1400" dirty="0" smtClean="0">
                <a:latin typeface="Bookman Old Style" pitchFamily="18" charset="0"/>
              </a:rPr>
              <a:t> </a:t>
            </a:r>
          </a:p>
          <a:p>
            <a:pPr algn="ctr"/>
            <a:r>
              <a:rPr lang="ru-RU" sz="1400" dirty="0" smtClean="0">
                <a:latin typeface="Bookman Old Style" pitchFamily="18" charset="0"/>
              </a:rPr>
              <a:t>«</a:t>
            </a:r>
            <a:r>
              <a:rPr lang="ru-RU" sz="1400" dirty="0" smtClean="0">
                <a:latin typeface="Bookman Old Style" pitchFamily="18" charset="0"/>
              </a:rPr>
              <a:t>Вы за чистый поселок?» </a:t>
            </a:r>
          </a:p>
          <a:p>
            <a:pPr algn="ctr"/>
            <a:r>
              <a:rPr lang="ru-RU" sz="1400" b="1" dirty="0" smtClean="0">
                <a:latin typeface="Bookman Old Style" pitchFamily="18" charset="0"/>
              </a:rPr>
              <a:t>Опросили жителей  на тему </a:t>
            </a:r>
            <a:r>
              <a:rPr lang="ru-RU" sz="1400" dirty="0" smtClean="0">
                <a:latin typeface="Bookman Old Style" pitchFamily="18" charset="0"/>
              </a:rPr>
              <a:t>«Субботники. Трудовые десанты. Нужны ли они? »</a:t>
            </a:r>
          </a:p>
          <a:p>
            <a:endParaRPr lang="ru-RU" dirty="0"/>
          </a:p>
        </p:txBody>
      </p:sp>
      <p:pic>
        <p:nvPicPr>
          <p:cNvPr id="14" name="Содержимое 6" descr="IMG_2579.JPG"/>
          <p:cNvPicPr>
            <a:picLocks noGrp="1" noChangeAspect="1"/>
          </p:cNvPicPr>
          <p:nvPr>
            <p:ph idx="1"/>
          </p:nvPr>
        </p:nvPicPr>
        <p:blipFill>
          <a:blip r:embed="rId4" cstate="print"/>
          <a:stretch>
            <a:fillRect/>
          </a:stretch>
        </p:blipFill>
        <p:spPr>
          <a:xfrm>
            <a:off x="4644008" y="1556792"/>
            <a:ext cx="3821728" cy="2866296"/>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out)">
                                      <p:cBhvr>
                                        <p:cTn id="7" dur="1200"/>
                                        <p:tgtEl>
                                          <p:spTgt spid="6"/>
                                        </p:tgtEl>
                                      </p:cBhvr>
                                    </p:animEffect>
                                  </p:childTnLst>
                                </p:cTn>
                              </p:par>
                            </p:childTnLst>
                          </p:cTn>
                        </p:par>
                        <p:par>
                          <p:cTn id="8" fill="hold">
                            <p:stCondLst>
                              <p:cond delay="1200"/>
                            </p:stCondLst>
                            <p:childTnLst>
                              <p:par>
                                <p:cTn id="9" presetID="1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plus(in)">
                                      <p:cBhvr>
                                        <p:cTn id="11" dur="1200"/>
                                        <p:tgtEl>
                                          <p:spTgt spid="7"/>
                                        </p:tgtEl>
                                      </p:cBhvr>
                                    </p:animEffect>
                                  </p:childTnLst>
                                </p:cTn>
                              </p:par>
                            </p:childTnLst>
                          </p:cTn>
                        </p:par>
                        <p:par>
                          <p:cTn id="12" fill="hold">
                            <p:stCondLst>
                              <p:cond delay="2400"/>
                            </p:stCondLst>
                            <p:childTnLst>
                              <p:par>
                                <p:cTn id="13" presetID="7"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3400"/>
                            </p:stCondLst>
                            <p:childTnLst>
                              <p:par>
                                <p:cTn id="18" presetID="8"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amond(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0"/>
            <a:ext cx="9177103" cy="6909818"/>
          </a:xfrm>
          <a:prstGeom prst="rect">
            <a:avLst/>
          </a:prstGeom>
        </p:spPr>
      </p:pic>
      <p:sp>
        <p:nvSpPr>
          <p:cNvPr id="2" name="Заголовок 1"/>
          <p:cNvSpPr>
            <a:spLocks noGrp="1"/>
          </p:cNvSpPr>
          <p:nvPr>
            <p:ph type="title"/>
          </p:nvPr>
        </p:nvSpPr>
        <p:spPr>
          <a:xfrm>
            <a:off x="457200" y="0"/>
            <a:ext cx="8229600" cy="1052736"/>
          </a:xfrm>
        </p:spPr>
        <p:txBody>
          <a:bodyPr>
            <a:noAutofit/>
          </a:bodyPr>
          <a:lstStyle/>
          <a:p>
            <a:r>
              <a:rPr lang="ru-RU" sz="2800" b="1" dirty="0" smtClean="0">
                <a:solidFill>
                  <a:srgbClr val="0070C0"/>
                </a:solidFill>
                <a:latin typeface="Bookman Old Style" pitchFamily="18" charset="0"/>
              </a:rPr>
              <a:t>Проведение </a:t>
            </a:r>
            <a:r>
              <a:rPr lang="ru-RU" sz="2800" b="1" dirty="0" smtClean="0">
                <a:solidFill>
                  <a:srgbClr val="0070C0"/>
                </a:solidFill>
                <a:latin typeface="Bookman Old Style" pitchFamily="18" charset="0"/>
              </a:rPr>
              <a:t>экологических акций</a:t>
            </a:r>
            <a:endParaRPr lang="ru-RU" sz="2800" b="1" dirty="0">
              <a:solidFill>
                <a:srgbClr val="0070C0"/>
              </a:solidFill>
              <a:latin typeface="Bookman Old Style" pitchFamily="18" charset="0"/>
            </a:endParaRPr>
          </a:p>
        </p:txBody>
      </p:sp>
      <p:pic>
        <p:nvPicPr>
          <p:cNvPr id="5" name="Содержимое 4" descr="IMG_2176.JPG"/>
          <p:cNvPicPr>
            <a:picLocks noGrp="1" noChangeAspect="1"/>
          </p:cNvPicPr>
          <p:nvPr>
            <p:ph idx="1"/>
          </p:nvPr>
        </p:nvPicPr>
        <p:blipFill>
          <a:blip r:embed="rId3" cstate="print"/>
          <a:stretch>
            <a:fillRect/>
          </a:stretch>
        </p:blipFill>
        <p:spPr>
          <a:xfrm>
            <a:off x="5292080" y="1772816"/>
            <a:ext cx="3648405" cy="2736304"/>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
        <p:nvSpPr>
          <p:cNvPr id="9" name="Овальная выноска 8"/>
          <p:cNvSpPr/>
          <p:nvPr/>
        </p:nvSpPr>
        <p:spPr>
          <a:xfrm>
            <a:off x="3635896" y="2348880"/>
            <a:ext cx="2160240" cy="1512168"/>
          </a:xfrm>
          <a:prstGeom prst="wedgeEllipseCallout">
            <a:avLst>
              <a:gd name="adj1" fmla="val 33435"/>
              <a:gd name="adj2" fmla="val -47115"/>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b="1" dirty="0" smtClean="0">
                <a:latin typeface="Bookman Old Style" pitchFamily="18" charset="0"/>
              </a:rPr>
              <a:t>Мы организовали шефство за санитарным состоянием</a:t>
            </a:r>
          </a:p>
          <a:p>
            <a:pPr algn="ctr"/>
            <a:r>
              <a:rPr lang="ru-RU" sz="1400" dirty="0" smtClean="0">
                <a:latin typeface="Bookman Old Style" pitchFamily="18" charset="0"/>
              </a:rPr>
              <a:t>детской площадки</a:t>
            </a:r>
            <a:endParaRPr lang="ru-RU" sz="1400" dirty="0">
              <a:latin typeface="Bookman Old Style" pitchFamily="18" charset="0"/>
            </a:endParaRPr>
          </a:p>
        </p:txBody>
      </p:sp>
      <p:pic>
        <p:nvPicPr>
          <p:cNvPr id="11" name="Рисунок 10" descr="nsj-nbA65yc.jpg"/>
          <p:cNvPicPr>
            <a:picLocks noChangeAspect="1"/>
          </p:cNvPicPr>
          <p:nvPr/>
        </p:nvPicPr>
        <p:blipFill>
          <a:blip r:embed="rId4" cstate="print"/>
          <a:stretch>
            <a:fillRect/>
          </a:stretch>
        </p:blipFill>
        <p:spPr>
          <a:xfrm rot="20991156">
            <a:off x="373419" y="4087482"/>
            <a:ext cx="3329053" cy="2496789"/>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13" name="Содержимое 4" descr="IMG_1182.JPG"/>
          <p:cNvPicPr>
            <a:picLocks noChangeAspect="1"/>
          </p:cNvPicPr>
          <p:nvPr/>
        </p:nvPicPr>
        <p:blipFill>
          <a:blip r:embed="rId5" cstate="print"/>
          <a:stretch>
            <a:fillRect/>
          </a:stretch>
        </p:blipFill>
        <p:spPr>
          <a:xfrm rot="723032">
            <a:off x="473207" y="1081467"/>
            <a:ext cx="3295372" cy="2471530"/>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
        <p:nvSpPr>
          <p:cNvPr id="14" name="Овальная выноска 13"/>
          <p:cNvSpPr/>
          <p:nvPr/>
        </p:nvSpPr>
        <p:spPr>
          <a:xfrm>
            <a:off x="3851920" y="4653136"/>
            <a:ext cx="2880320" cy="1800200"/>
          </a:xfrm>
          <a:prstGeom prst="wedgeEllipseCallout">
            <a:avLst>
              <a:gd name="adj1" fmla="val -59035"/>
              <a:gd name="adj2" fmla="val -69783"/>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ru-RU" sz="1600" b="1" dirty="0" smtClean="0">
              <a:latin typeface="Bookman Old Style" pitchFamily="18" charset="0"/>
            </a:endParaRPr>
          </a:p>
          <a:p>
            <a:pPr algn="ctr"/>
            <a:r>
              <a:rPr lang="ru-RU" sz="1400" b="1" dirty="0" smtClean="0">
                <a:latin typeface="Bookman Old Style" pitchFamily="18" charset="0"/>
              </a:rPr>
              <a:t>Мы </a:t>
            </a:r>
            <a:r>
              <a:rPr lang="ru-RU" sz="1400" b="1" dirty="0" smtClean="0">
                <a:latin typeface="Bookman Old Style" pitchFamily="18" charset="0"/>
              </a:rPr>
              <a:t>провели </a:t>
            </a:r>
            <a:r>
              <a:rPr lang="ru-RU" sz="1400" b="1" dirty="0" smtClean="0">
                <a:latin typeface="Bookman Old Style" pitchFamily="18" charset="0"/>
              </a:rPr>
              <a:t>Всемирную акцию</a:t>
            </a:r>
          </a:p>
          <a:p>
            <a:pPr algn="ctr"/>
            <a:r>
              <a:rPr lang="ru-RU" sz="1400" dirty="0" smtClean="0">
                <a:latin typeface="Bookman Old Style" pitchFamily="18" charset="0"/>
              </a:rPr>
              <a:t> «Час земли</a:t>
            </a:r>
            <a:r>
              <a:rPr lang="ru-RU" sz="1400" dirty="0" smtClean="0">
                <a:latin typeface="Bookman Old Style" pitchFamily="18" charset="0"/>
              </a:rPr>
              <a:t>» и </a:t>
            </a:r>
            <a:endParaRPr lang="ru-RU" sz="1400" dirty="0" smtClean="0">
              <a:latin typeface="Bookman Old Style" pitchFamily="18" charset="0"/>
            </a:endParaRPr>
          </a:p>
          <a:p>
            <a:pPr algn="ctr"/>
            <a:r>
              <a:rPr lang="ru-RU" sz="1400" b="1" dirty="0" smtClean="0">
                <a:latin typeface="Bookman Old Style" pitchFamily="18" charset="0"/>
              </a:rPr>
              <a:t>оформили</a:t>
            </a:r>
            <a:endParaRPr lang="ru-RU" sz="1400" b="1" dirty="0" smtClean="0">
              <a:latin typeface="Bookman Old Style" pitchFamily="18" charset="0"/>
            </a:endParaRPr>
          </a:p>
          <a:p>
            <a:pPr algn="ctr"/>
            <a:r>
              <a:rPr lang="ru-RU" sz="1400" b="1" dirty="0" smtClean="0">
                <a:latin typeface="Bookman Old Style" pitchFamily="18" charset="0"/>
              </a:rPr>
              <a:t>62 буклета </a:t>
            </a:r>
            <a:r>
              <a:rPr lang="ru-RU" sz="1400" dirty="0" smtClean="0">
                <a:latin typeface="Bookman Old Style" pitchFamily="18" charset="0"/>
              </a:rPr>
              <a:t>«Сбереги природу! Сохрани наш дом!»</a:t>
            </a:r>
          </a:p>
          <a:p>
            <a:endParaRPr lang="ru-RU"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p:stCondLst>
                              <p:cond delay="2000"/>
                            </p:stCondLst>
                            <p:childTnLst>
                              <p:par>
                                <p:cTn id="17" presetID="7"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8"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par>
                          <p:cTn id="25" fill="hold">
                            <p:stCondLst>
                              <p:cond delay="5000"/>
                            </p:stCondLst>
                            <p:childTnLst>
                              <p:par>
                                <p:cTn id="26" presetID="7"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0-#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51818"/>
            <a:ext cx="9177103" cy="6909818"/>
          </a:xfrm>
          <a:prstGeom prst="rect">
            <a:avLst/>
          </a:prstGeom>
        </p:spPr>
      </p:pic>
      <p:sp>
        <p:nvSpPr>
          <p:cNvPr id="2" name="Заголовок 1"/>
          <p:cNvSpPr>
            <a:spLocks noGrp="1"/>
          </p:cNvSpPr>
          <p:nvPr>
            <p:ph type="title"/>
          </p:nvPr>
        </p:nvSpPr>
        <p:spPr>
          <a:xfrm>
            <a:off x="323528" y="188640"/>
            <a:ext cx="8229600" cy="1143000"/>
          </a:xfrm>
        </p:spPr>
        <p:txBody>
          <a:bodyPr>
            <a:normAutofit fontScale="90000"/>
          </a:bodyPr>
          <a:lstStyle/>
          <a:p>
            <a:r>
              <a:rPr lang="ru-RU" sz="4000" b="1" dirty="0" smtClean="0">
                <a:solidFill>
                  <a:srgbClr val="0070C0"/>
                </a:solidFill>
                <a:latin typeface="Bookman Old Style" pitchFamily="18" charset="0"/>
              </a:rPr>
              <a:t/>
            </a:r>
            <a:br>
              <a:rPr lang="ru-RU" sz="4000" b="1" dirty="0" smtClean="0">
                <a:solidFill>
                  <a:srgbClr val="0070C0"/>
                </a:solidFill>
                <a:latin typeface="Bookman Old Style" pitchFamily="18" charset="0"/>
              </a:rPr>
            </a:br>
            <a:r>
              <a:rPr lang="ru-RU" sz="2200" b="1" dirty="0" smtClean="0">
                <a:solidFill>
                  <a:srgbClr val="0070C0"/>
                </a:solidFill>
                <a:latin typeface="Bookman Old Style" pitchFamily="18" charset="0"/>
              </a:rPr>
              <a:t>Оказание посильной </a:t>
            </a:r>
            <a:r>
              <a:rPr lang="ru-RU" sz="2200" b="1" dirty="0" smtClean="0">
                <a:solidFill>
                  <a:srgbClr val="0070C0"/>
                </a:solidFill>
                <a:latin typeface="Bookman Old Style" pitchFamily="18" charset="0"/>
              </a:rPr>
              <a:t>помощи пожилым людям.</a:t>
            </a:r>
            <a:br>
              <a:rPr lang="ru-RU" sz="2200" b="1" dirty="0" smtClean="0">
                <a:solidFill>
                  <a:srgbClr val="0070C0"/>
                </a:solidFill>
                <a:latin typeface="Bookman Old Style" pitchFamily="18" charset="0"/>
              </a:rPr>
            </a:br>
            <a:r>
              <a:rPr lang="ru-RU" sz="2200" b="1" dirty="0" smtClean="0">
                <a:solidFill>
                  <a:srgbClr val="0070C0"/>
                </a:solidFill>
                <a:latin typeface="Bookman Old Style" pitchFamily="18" charset="0"/>
              </a:rPr>
              <a:t>Санитарная </a:t>
            </a:r>
            <a:r>
              <a:rPr lang="ru-RU" sz="2200" b="1" dirty="0" smtClean="0">
                <a:solidFill>
                  <a:srgbClr val="0070C0"/>
                </a:solidFill>
                <a:latin typeface="Bookman Old Style" pitchFamily="18" charset="0"/>
              </a:rPr>
              <a:t>уборка загонов для лосей</a:t>
            </a:r>
            <a:br>
              <a:rPr lang="ru-RU" sz="2200" b="1" dirty="0" smtClean="0">
                <a:solidFill>
                  <a:srgbClr val="0070C0"/>
                </a:solidFill>
                <a:latin typeface="Bookman Old Style" pitchFamily="18" charset="0"/>
              </a:rPr>
            </a:br>
            <a:r>
              <a:rPr lang="ru-RU" sz="2200" b="1" dirty="0" smtClean="0">
                <a:solidFill>
                  <a:srgbClr val="0070C0"/>
                </a:solidFill>
                <a:latin typeface="Bookman Old Style" pitchFamily="18" charset="0"/>
              </a:rPr>
              <a:t> на территории лосефермы</a:t>
            </a:r>
            <a:r>
              <a:rPr lang="ru-RU" sz="2200" b="1" dirty="0" smtClean="0">
                <a:solidFill>
                  <a:srgbClr val="0070C0"/>
                </a:solidFill>
                <a:latin typeface="Bookman Old Style" pitchFamily="18" charset="0"/>
              </a:rPr>
              <a:t>.</a:t>
            </a:r>
            <a:r>
              <a:rPr lang="ru-RU" sz="2200" b="1" dirty="0" smtClean="0">
                <a:solidFill>
                  <a:srgbClr val="0070C0"/>
                </a:solidFill>
                <a:latin typeface="Bookman Old Style" pitchFamily="18" charset="0"/>
              </a:rPr>
              <a:t> </a:t>
            </a:r>
            <a:r>
              <a:rPr lang="ru-RU" sz="3100" dirty="0" smtClean="0">
                <a:solidFill>
                  <a:srgbClr val="0070C0"/>
                </a:solidFill>
                <a:latin typeface="Bookman Old Style" pitchFamily="18" charset="0"/>
              </a:rPr>
              <a:t/>
            </a:r>
            <a:br>
              <a:rPr lang="ru-RU" sz="3100" dirty="0" smtClean="0">
                <a:solidFill>
                  <a:srgbClr val="0070C0"/>
                </a:solidFill>
                <a:latin typeface="Bookman Old Style" pitchFamily="18" charset="0"/>
              </a:rPr>
            </a:br>
            <a:endParaRPr lang="ru-RU" sz="3100" dirty="0">
              <a:solidFill>
                <a:srgbClr val="0070C0"/>
              </a:solidFill>
              <a:latin typeface="Bookman Old Style" pitchFamily="18" charset="0"/>
            </a:endParaRPr>
          </a:p>
        </p:txBody>
      </p:sp>
      <p:pic>
        <p:nvPicPr>
          <p:cNvPr id="6" name="Содержимое 5" descr="DSCN4181.JPG"/>
          <p:cNvPicPr>
            <a:picLocks noGrp="1" noChangeAspect="1"/>
          </p:cNvPicPr>
          <p:nvPr>
            <p:ph idx="1"/>
          </p:nvPr>
        </p:nvPicPr>
        <p:blipFill>
          <a:blip r:embed="rId3" cstate="print"/>
          <a:stretch>
            <a:fillRect/>
          </a:stretch>
        </p:blipFill>
        <p:spPr>
          <a:xfrm rot="21012879">
            <a:off x="5542973" y="1448709"/>
            <a:ext cx="3168352" cy="2376264"/>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
        <p:nvSpPr>
          <p:cNvPr id="11" name="Овальная выноска 10"/>
          <p:cNvSpPr/>
          <p:nvPr/>
        </p:nvSpPr>
        <p:spPr>
          <a:xfrm>
            <a:off x="3491880" y="4437112"/>
            <a:ext cx="2304256" cy="1656184"/>
          </a:xfrm>
          <a:prstGeom prst="wedgeEllipseCallout">
            <a:avLst>
              <a:gd name="adj1" fmla="val 79291"/>
              <a:gd name="adj2" fmla="val 43582"/>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b="1" dirty="0" smtClean="0">
                <a:latin typeface="Bookman Old Style" pitchFamily="18" charset="0"/>
              </a:rPr>
              <a:t>Мы оказываем помощь лосеферме.</a:t>
            </a:r>
          </a:p>
          <a:p>
            <a:pPr algn="ctr"/>
            <a:r>
              <a:rPr lang="ru-RU" sz="1400" dirty="0" smtClean="0">
                <a:latin typeface="Bookman Old Style" pitchFamily="18" charset="0"/>
              </a:rPr>
              <a:t>Очистили 700м территории.</a:t>
            </a:r>
          </a:p>
          <a:p>
            <a:endParaRPr lang="ru-RU" dirty="0"/>
          </a:p>
        </p:txBody>
      </p:sp>
      <p:pic>
        <p:nvPicPr>
          <p:cNvPr id="13" name="Рисунок 12" descr="DSCN0391.JPG"/>
          <p:cNvPicPr>
            <a:picLocks noChangeAspect="1"/>
          </p:cNvPicPr>
          <p:nvPr/>
        </p:nvPicPr>
        <p:blipFill>
          <a:blip r:embed="rId4" cstate="print"/>
          <a:srcRect l="8819" b="15087"/>
          <a:stretch>
            <a:fillRect/>
          </a:stretch>
        </p:blipFill>
        <p:spPr>
          <a:xfrm rot="485061">
            <a:off x="5577377" y="4219007"/>
            <a:ext cx="3200596" cy="2235421"/>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
        <p:nvSpPr>
          <p:cNvPr id="9" name="Овальная выноска 8"/>
          <p:cNvSpPr/>
          <p:nvPr/>
        </p:nvSpPr>
        <p:spPr>
          <a:xfrm rot="386230">
            <a:off x="3333677" y="2260186"/>
            <a:ext cx="2072722" cy="1922781"/>
          </a:xfrm>
          <a:prstGeom prst="wedgeEllipseCallout">
            <a:avLst>
              <a:gd name="adj1" fmla="val -47589"/>
              <a:gd name="adj2" fmla="val -52392"/>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b="1" dirty="0" smtClean="0">
                <a:latin typeface="Bookman Old Style" pitchFamily="18" charset="0"/>
              </a:rPr>
              <a:t>Мы убрали дрова </a:t>
            </a:r>
          </a:p>
          <a:p>
            <a:pPr algn="ctr"/>
            <a:r>
              <a:rPr lang="ru-RU" sz="1400" dirty="0" smtClean="0">
                <a:latin typeface="Bookman Old Style" pitchFamily="18" charset="0"/>
              </a:rPr>
              <a:t>у матери погибшего военнослужащего в Чеченской войне</a:t>
            </a:r>
            <a:endParaRPr lang="ru-RU" sz="1400" dirty="0">
              <a:latin typeface="Bookman Old Style" pitchFamily="18" charset="0"/>
            </a:endParaRPr>
          </a:p>
        </p:txBody>
      </p:sp>
      <p:pic>
        <p:nvPicPr>
          <p:cNvPr id="14" name="Содержимое 4" descr="IMG_1295.JPG"/>
          <p:cNvPicPr>
            <a:picLocks noChangeAspect="1"/>
          </p:cNvPicPr>
          <p:nvPr/>
        </p:nvPicPr>
        <p:blipFill>
          <a:blip r:embed="rId5" cstate="print"/>
          <a:stretch>
            <a:fillRect/>
          </a:stretch>
        </p:blipFill>
        <p:spPr>
          <a:xfrm rot="259920">
            <a:off x="266094" y="1458892"/>
            <a:ext cx="3218973" cy="2414230"/>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15" name="Рисунок 14" descr="IMG_1284.JPG"/>
          <p:cNvPicPr>
            <a:picLocks noChangeAspect="1"/>
          </p:cNvPicPr>
          <p:nvPr/>
        </p:nvPicPr>
        <p:blipFill>
          <a:blip r:embed="rId6" cstate="print"/>
          <a:stretch>
            <a:fillRect/>
          </a:stretch>
        </p:blipFill>
        <p:spPr>
          <a:xfrm rot="21104871">
            <a:off x="336817" y="4213258"/>
            <a:ext cx="3233647" cy="2425235"/>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 calcmode="lin" valueType="num">
                                      <p:cBhvr>
                                        <p:cTn id="9" dur="2000" fill="hold"/>
                                        <p:tgtEl>
                                          <p:spTgt spid="14"/>
                                        </p:tgtEl>
                                        <p:attrNameLst>
                                          <p:attrName>ppt_x</p:attrName>
                                        </p:attrNameLst>
                                      </p:cBhvr>
                                      <p:tavLst>
                                        <p:tav tm="0">
                                          <p:val>
                                            <p:fltVal val="0.5"/>
                                          </p:val>
                                        </p:tav>
                                        <p:tav tm="100000">
                                          <p:val>
                                            <p:strVal val="#ppt_x"/>
                                          </p:val>
                                        </p:tav>
                                      </p:tavLst>
                                    </p:anim>
                                    <p:anim calcmode="lin" valueType="num">
                                      <p:cBhvr>
                                        <p:cTn id="10" dur="2000" fill="hold"/>
                                        <p:tgtEl>
                                          <p:spTgt spid="14"/>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2000" fill="hold"/>
                                        <p:tgtEl>
                                          <p:spTgt spid="15"/>
                                        </p:tgtEl>
                                        <p:attrNameLst>
                                          <p:attrName>ppt_w</p:attrName>
                                        </p:attrNameLst>
                                      </p:cBhvr>
                                      <p:tavLst>
                                        <p:tav tm="0">
                                          <p:val>
                                            <p:fltVal val="0"/>
                                          </p:val>
                                        </p:tav>
                                        <p:tav tm="100000">
                                          <p:val>
                                            <p:strVal val="#ppt_w"/>
                                          </p:val>
                                        </p:tav>
                                      </p:tavLst>
                                    </p:anim>
                                    <p:anim calcmode="lin" valueType="num">
                                      <p:cBhvr>
                                        <p:cTn id="15" dur="2000" fill="hold"/>
                                        <p:tgtEl>
                                          <p:spTgt spid="15"/>
                                        </p:tgtEl>
                                        <p:attrNameLst>
                                          <p:attrName>ppt_h</p:attrName>
                                        </p:attrNameLst>
                                      </p:cBhvr>
                                      <p:tavLst>
                                        <p:tav tm="0">
                                          <p:val>
                                            <p:fltVal val="0"/>
                                          </p:val>
                                        </p:tav>
                                        <p:tav tm="100000">
                                          <p:val>
                                            <p:strVal val="#ppt_h"/>
                                          </p:val>
                                        </p:tav>
                                      </p:tavLst>
                                    </p:anim>
                                  </p:childTnLst>
                                </p:cTn>
                              </p:par>
                            </p:childTnLst>
                          </p:cTn>
                        </p:par>
                        <p:par>
                          <p:cTn id="16" fill="hold">
                            <p:stCondLst>
                              <p:cond delay="4000"/>
                            </p:stCondLst>
                            <p:childTnLst>
                              <p:par>
                                <p:cTn id="17" presetID="7"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0"/>
                            </p:stCondLst>
                            <p:childTnLst>
                              <p:par>
                                <p:cTn id="22" presetID="5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par>
                          <p:cTn id="27" fill="hold">
                            <p:stCondLst>
                              <p:cond delay="6000"/>
                            </p:stCondLst>
                            <p:childTnLst>
                              <p:par>
                                <p:cTn id="28" presetID="55"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strVal val="#ppt_w*0.70"/>
                                          </p:val>
                                        </p:tav>
                                        <p:tav tm="100000">
                                          <p:val>
                                            <p:strVal val="#ppt_w"/>
                                          </p:val>
                                        </p:tav>
                                      </p:tavLst>
                                    </p:anim>
                                    <p:anim calcmode="lin" valueType="num">
                                      <p:cBhvr>
                                        <p:cTn id="31" dur="1000" fill="hold"/>
                                        <p:tgtEl>
                                          <p:spTgt spid="13"/>
                                        </p:tgtEl>
                                        <p:attrNameLst>
                                          <p:attrName>ppt_h</p:attrName>
                                        </p:attrNameLst>
                                      </p:cBhvr>
                                      <p:tavLst>
                                        <p:tav tm="0">
                                          <p:val>
                                            <p:strVal val="#ppt_h"/>
                                          </p:val>
                                        </p:tav>
                                        <p:tav tm="100000">
                                          <p:val>
                                            <p:strVal val="#ppt_h"/>
                                          </p:val>
                                        </p:tav>
                                      </p:tavLst>
                                    </p:anim>
                                    <p:animEffect transition="in" filter="fade">
                                      <p:cBhvr>
                                        <p:cTn id="32" dur="1000"/>
                                        <p:tgtEl>
                                          <p:spTgt spid="13"/>
                                        </p:tgtEl>
                                      </p:cBhvr>
                                    </p:animEffect>
                                  </p:childTnLst>
                                </p:cTn>
                              </p:par>
                            </p:childTnLst>
                          </p:cTn>
                        </p:par>
                        <p:par>
                          <p:cTn id="33" fill="hold">
                            <p:stCondLst>
                              <p:cond delay="7000"/>
                            </p:stCondLst>
                            <p:childTnLst>
                              <p:par>
                                <p:cTn id="34" presetID="7"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tgtEl>
                                          <p:spTgt spid="11"/>
                                        </p:tgtEl>
                                        <p:attrNameLst>
                                          <p:attrName>ppt_x</p:attrName>
                                        </p:attrNameLst>
                                      </p:cBhvr>
                                      <p:tavLst>
                                        <p:tav tm="0">
                                          <p:val>
                                            <p:strVal val="#ppt_x"/>
                                          </p:val>
                                        </p:tav>
                                        <p:tav tm="100000">
                                          <p:val>
                                            <p:strVal val="#ppt_x"/>
                                          </p:val>
                                        </p:tav>
                                      </p:tavLst>
                                    </p:anim>
                                    <p:anim calcmode="lin" valueType="num">
                                      <p:cBhvr additive="base">
                                        <p:cTn id="37"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33103" y="0"/>
            <a:ext cx="9177103" cy="6909818"/>
          </a:xfrm>
          <a:prstGeom prst="rect">
            <a:avLst/>
          </a:prstGeom>
        </p:spPr>
      </p:pic>
      <p:sp>
        <p:nvSpPr>
          <p:cNvPr id="2" name="Заголовок 1"/>
          <p:cNvSpPr>
            <a:spLocks noGrp="1"/>
          </p:cNvSpPr>
          <p:nvPr>
            <p:ph type="title"/>
          </p:nvPr>
        </p:nvSpPr>
        <p:spPr/>
        <p:txBody>
          <a:bodyPr>
            <a:normAutofit/>
          </a:bodyPr>
          <a:lstStyle/>
          <a:p>
            <a:r>
              <a:rPr lang="ru-RU" sz="2800" b="1" dirty="0" smtClean="0">
                <a:solidFill>
                  <a:srgbClr val="0070C0"/>
                </a:solidFill>
                <a:latin typeface="Bookman Old Style" pitchFamily="18" charset="0"/>
              </a:rPr>
              <a:t>Участие в поселковых мероприятиях экологической направленности. </a:t>
            </a:r>
            <a:endParaRPr lang="ru-RU" sz="2800" b="1" dirty="0">
              <a:solidFill>
                <a:srgbClr val="0070C0"/>
              </a:solidFill>
              <a:latin typeface="Bookman Old Style" pitchFamily="18" charset="0"/>
            </a:endParaRPr>
          </a:p>
        </p:txBody>
      </p:sp>
      <p:sp>
        <p:nvSpPr>
          <p:cNvPr id="6" name="Овальная выноска 5"/>
          <p:cNvSpPr/>
          <p:nvPr/>
        </p:nvSpPr>
        <p:spPr>
          <a:xfrm>
            <a:off x="3347864" y="3140968"/>
            <a:ext cx="2232248" cy="2232248"/>
          </a:xfrm>
          <a:prstGeom prst="wedgeEllipseCallout">
            <a:avLst>
              <a:gd name="adj1" fmla="val -54944"/>
              <a:gd name="adj2" fmla="val 54665"/>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ru-RU" sz="1600" b="1" dirty="0" smtClean="0">
              <a:latin typeface="Bookman Old Style" pitchFamily="18" charset="0"/>
            </a:endParaRPr>
          </a:p>
          <a:p>
            <a:pPr algn="ctr"/>
            <a:r>
              <a:rPr lang="ru-RU" sz="1400" b="1" dirty="0" smtClean="0">
                <a:latin typeface="Bookman Old Style" pitchFamily="18" charset="0"/>
              </a:rPr>
              <a:t>Мы  организовали и провели 4</a:t>
            </a:r>
          </a:p>
          <a:p>
            <a:pPr algn="ctr"/>
            <a:r>
              <a:rPr lang="ru-RU" sz="1400" dirty="0" smtClean="0">
                <a:latin typeface="Bookman Old Style" pitchFamily="18" charset="0"/>
              </a:rPr>
              <a:t>экологических и спортивных мероприятий для детей. Охват участников </a:t>
            </a:r>
            <a:r>
              <a:rPr lang="ru-RU" sz="1400" dirty="0" smtClean="0">
                <a:latin typeface="Bookman Old Style" pitchFamily="18" charset="0"/>
              </a:rPr>
              <a:t>93 </a:t>
            </a:r>
            <a:r>
              <a:rPr lang="ru-RU" sz="1400" dirty="0" smtClean="0">
                <a:latin typeface="Bookman Old Style" pitchFamily="18" charset="0"/>
              </a:rPr>
              <a:t>человека. </a:t>
            </a:r>
          </a:p>
          <a:p>
            <a:endParaRPr lang="ru-RU" sz="1400" dirty="0"/>
          </a:p>
        </p:txBody>
      </p:sp>
      <p:pic>
        <p:nvPicPr>
          <p:cNvPr id="8" name="Рисунок 7" descr="9BbFsAhPN-0.jpg"/>
          <p:cNvPicPr>
            <a:picLocks noChangeAspect="1"/>
          </p:cNvPicPr>
          <p:nvPr/>
        </p:nvPicPr>
        <p:blipFill>
          <a:blip r:embed="rId3" cstate="print"/>
          <a:srcRect l="4174"/>
          <a:stretch>
            <a:fillRect/>
          </a:stretch>
        </p:blipFill>
        <p:spPr>
          <a:xfrm rot="20896407">
            <a:off x="5528112" y="1589202"/>
            <a:ext cx="3445985" cy="2025803"/>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10" name="Рисунок 9" descr="IMG_1951.JPG"/>
          <p:cNvPicPr>
            <a:picLocks noChangeAspect="1"/>
          </p:cNvPicPr>
          <p:nvPr/>
        </p:nvPicPr>
        <p:blipFill>
          <a:blip r:embed="rId4" cstate="print"/>
          <a:stretch>
            <a:fillRect/>
          </a:stretch>
        </p:blipFill>
        <p:spPr>
          <a:xfrm rot="21207370">
            <a:off x="91257" y="4388461"/>
            <a:ext cx="3102813" cy="2327110"/>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11" name="Рисунок 10" descr="IMG_2617.JPG"/>
          <p:cNvPicPr>
            <a:picLocks noChangeAspect="1"/>
          </p:cNvPicPr>
          <p:nvPr/>
        </p:nvPicPr>
        <p:blipFill>
          <a:blip r:embed="rId5" cstate="print"/>
          <a:stretch>
            <a:fillRect/>
          </a:stretch>
        </p:blipFill>
        <p:spPr>
          <a:xfrm rot="332888">
            <a:off x="5682170" y="4145576"/>
            <a:ext cx="3257144" cy="2442858"/>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pic>
        <p:nvPicPr>
          <p:cNvPr id="13" name="Рисунок 12" descr="IMG_2653.JPG"/>
          <p:cNvPicPr>
            <a:picLocks noChangeAspect="1"/>
          </p:cNvPicPr>
          <p:nvPr/>
        </p:nvPicPr>
        <p:blipFill>
          <a:blip r:embed="rId6" cstate="print"/>
          <a:srcRect t="6349"/>
          <a:stretch>
            <a:fillRect/>
          </a:stretch>
        </p:blipFill>
        <p:spPr>
          <a:xfrm rot="834026">
            <a:off x="127383" y="1591992"/>
            <a:ext cx="3305754" cy="2253923"/>
          </a:xfrm>
          <a:prstGeom prst="rect">
            <a:avLst/>
          </a:prstGeom>
          <a:ln w="38100">
            <a:solidFill>
              <a:srgbClr val="00B050"/>
            </a:solidFill>
          </a:ln>
          <a:effectLst>
            <a:glow rad="228600">
              <a:schemeClr val="accent5">
                <a:satMod val="175000"/>
                <a:alpha val="40000"/>
              </a:schemeClr>
            </a:glow>
            <a:outerShdw blurRad="292100" dist="139700" dir="2700000" algn="tl" rotWithShape="0">
              <a:srgbClr val="333333">
                <a:alpha val="65000"/>
              </a:srgbClr>
            </a:outerShdw>
          </a:effectLst>
        </p:spPr>
      </p:pic>
      <p:sp>
        <p:nvSpPr>
          <p:cNvPr id="15" name="Содержимое 14"/>
          <p:cNvSpPr>
            <a:spLocks noGrp="1"/>
          </p:cNvSpPr>
          <p:nvPr>
            <p:ph idx="1"/>
          </p:nvPr>
        </p:nvSpPr>
        <p:spPr>
          <a:xfrm>
            <a:off x="8641080" y="6080444"/>
            <a:ext cx="45719" cy="45719"/>
          </a:xfrm>
        </p:spPr>
        <p:txBody>
          <a:bodyPr>
            <a:normAutofit fontScale="25000" lnSpcReduction="20000"/>
          </a:bodyPr>
          <a:lstStyle/>
          <a:p>
            <a:endParaRPr lang="ru-RU" dirty="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out)">
                                      <p:cBhvr>
                                        <p:cTn id="11" dur="2000"/>
                                        <p:tgtEl>
                                          <p:spTgt spid="10"/>
                                        </p:tgtEl>
                                      </p:cBhvr>
                                    </p:animEffect>
                                  </p:childTnLst>
                                </p:cTn>
                              </p:par>
                            </p:childTnLst>
                          </p:cTn>
                        </p:par>
                        <p:par>
                          <p:cTn id="12" fill="hold">
                            <p:stCondLst>
                              <p:cond delay="4000"/>
                            </p:stCondLst>
                            <p:childTnLst>
                              <p:par>
                                <p:cTn id="13" presetID="7"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8"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par>
                          <p:cTn id="21" fill="hold">
                            <p:stCondLst>
                              <p:cond delay="7000"/>
                            </p:stCondLst>
                            <p:childTnLst>
                              <p:par>
                                <p:cTn id="22" presetID="8" presetClass="entr" presetSubtype="3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amond(out)">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553</Words>
  <Application>Microsoft Office PowerPoint</Application>
  <PresentationFormat>Экран (4:3)</PresentationFormat>
  <Paragraphs>95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Социально – значимый проект    «Экологический патруль» </vt:lpstr>
      <vt:lpstr>            Актуальность  Республика Коми на две трети покрыта лесами, но, к сожалению, такие богатые лесные массивы  недостаточно ценятся многими местными жителями.  Человечество в процессе жизнедеятельности влияет на различные экологические системы. Чтобы привлечь внимание жителей нашего поселка  к красоте лесов, мы с  волонтерским отрядом разработали проект «Экологический патруль». На территории поселка Якша ежегодно появляются новые свалки, кучи мусора, состоящие из бытовых отходов, которые негативно влияют на окружающую среду. Бытовые отходы отрицательно влияют на состояние почвы, воздуха, реки Печора, животные все реже посещают такие участки леса . Привычные места отдыха превращаются в опасную зону и для человека. Давно пора понять, что природе нужна наша защита и опека, а нам необходима чистая и первозданная природа в её естественном виде.  </vt:lpstr>
      <vt:lpstr>Задачи проекта</vt:lpstr>
      <vt:lpstr> Гипотеза    Мы полагаем, что если привлечь внимание окружающих к проблеме загрязнения, очистить поселок  от мусора, то произойдет экологическое улучшение. Всем будет приятно жить в таком посёлке.  </vt:lpstr>
      <vt:lpstr>Исследование зоны загрязнения.   Выявлены источники загрязнения и экологической опасности нашего поселка. </vt:lpstr>
      <vt:lpstr>      Агитационно - просветительская  работа.   Привлечение внимания общественности  к проблемам экологии в поселке в рамках акции «Соблюдай чистоту»    </vt:lpstr>
      <vt:lpstr>Проведение экологических акций</vt:lpstr>
      <vt:lpstr> Оказание посильной помощи пожилым людям. Санитарная уборка загонов для лосей  на территории лосефермы.  </vt:lpstr>
      <vt:lpstr>Участие в поселковых мероприятиях экологической направленности. </vt:lpstr>
      <vt:lpstr>Проведение Всероссийских акций  «Речная лента» и «Зеленая Россия»</vt:lpstr>
      <vt:lpstr>Подведение итогов проекта</vt:lpstr>
      <vt:lpstr> Планы,  готовящиеся  к реализации: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81</cp:revision>
  <dcterms:created xsi:type="dcterms:W3CDTF">2017-09-01T19:59:09Z</dcterms:created>
  <dcterms:modified xsi:type="dcterms:W3CDTF">2017-10-02T18:45:02Z</dcterms:modified>
</cp:coreProperties>
</file>