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8" r:id="rId3"/>
    <p:sldId id="269" r:id="rId4"/>
    <p:sldId id="270" r:id="rId5"/>
    <p:sldId id="265" r:id="rId6"/>
    <p:sldId id="273" r:id="rId7"/>
    <p:sldId id="266" r:id="rId8"/>
    <p:sldId id="257" r:id="rId9"/>
    <p:sldId id="272" r:id="rId10"/>
    <p:sldId id="264" r:id="rId11"/>
    <p:sldId id="274" r:id="rId12"/>
    <p:sldId id="261" r:id="rId13"/>
    <p:sldId id="260" r:id="rId14"/>
    <p:sldId id="267" r:id="rId15"/>
    <p:sldId id="277" r:id="rId16"/>
    <p:sldId id="275" r:id="rId17"/>
    <p:sldId id="276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9013" autoAdjust="0"/>
    <p:restoredTop sz="94660"/>
  </p:normalViewPr>
  <p:slideViewPr>
    <p:cSldViewPr snapToGrid="0">
      <p:cViewPr varScale="1">
        <p:scale>
          <a:sx n="77" d="100"/>
          <a:sy n="77" d="100"/>
        </p:scale>
        <p:origin x="-25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E9532AD-95D8-48B7-A986-CD9498D3B5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94338AC-C8EE-49A8-8F63-9B4166142C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5BF5273-C752-4E6C-A4B5-01BCA6764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31C42-E0D6-4FC5-A525-17B73DD8165D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07C99C8-507B-4C04-9703-4AA10B075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0170FFD-B92C-41A1-8B95-0CB984763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AF11A-4D18-4AC7-AC2D-311FCAFF08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4371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03ADAD9-10C0-46F5-86FD-853E3FF03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D4F5588-EEF6-42FA-8CC5-6CBEEBDD2A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4258B50-E790-4D81-81B0-310233337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31C42-E0D6-4FC5-A525-17B73DD8165D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A8B9A43-A262-469B-B951-EC4DE9C34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FAAE172-BBCF-414C-93C2-791A6EA3D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AF11A-4D18-4AC7-AC2D-311FCAFF08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3702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687CFFDC-BEA2-4254-B354-1664058AE8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FFDD1C6-4C73-41E7-8093-11250B4B83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D7B848E-9065-4ED1-8A98-712B7F1D9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31C42-E0D6-4FC5-A525-17B73DD8165D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9748904-5618-46A2-BEDF-EEE1BD26C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A71AE72-9A2F-4650-89A0-49A99C8B0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AF11A-4D18-4AC7-AC2D-311FCAFF08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5156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AAA28B6-A9ED-4F88-9620-2B4D079A8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0B176BA-EAFD-4949-87B5-FD53A6DA9E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CDD825A-5286-4EFC-824D-2E81E1BBE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31C42-E0D6-4FC5-A525-17B73DD8165D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1BAE439-1F8E-4721-B38B-3738CA0AE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9441EEB-D32F-4405-A818-DBE0D8BB2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AF11A-4D18-4AC7-AC2D-311FCAFF08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0891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70F4D89-6178-48C9-BCF8-0F9DDB573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37E77F8-3019-4A1E-96D0-E4F652C267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F020A19-7D40-4E2F-ACD0-86F4CA80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31C42-E0D6-4FC5-A525-17B73DD8165D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9AD1147-7485-4880-832C-9F2D1604B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98954A7-33CD-402D-8617-AD6C2A91A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AF11A-4D18-4AC7-AC2D-311FCAFF08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0139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D5C92D2-DC98-46AB-9F03-358CBE9C2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248D064-29D8-4ECC-B759-7F0BBF8C9E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845FCBA-8279-4734-87FF-BE6CC494B9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F5A5516-E2FF-4C49-819C-09AD484D9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31C42-E0D6-4FC5-A525-17B73DD8165D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71B9909-B1BB-418B-B0F6-EFAFD8080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B72CF00-14B5-4D10-8CE8-FF69B5BEA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AF11A-4D18-4AC7-AC2D-311FCAFF08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9475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720D3F2-6603-4C1D-B6CB-96EB342F5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2B0BAFE-8239-46EB-B5F8-EFF3461E6B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42D175E-C273-4E37-86C3-927EEEE4FF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A0752EB6-AD74-4C7C-A803-536594ECB3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41DE7F3C-54B6-4A52-A660-544D82D23D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ADD43519-47EA-4E72-B43A-E9C80DD68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31C42-E0D6-4FC5-A525-17B73DD8165D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9EA1BC47-F30F-421B-AB6E-619469559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6F92CEEA-73A1-4D0A-8A45-110423E01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AF11A-4D18-4AC7-AC2D-311FCAFF08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3928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D678301-A03A-47FF-A14E-E77672AFC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096F9F3-44D2-402C-BB29-409C460F1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31C42-E0D6-4FC5-A525-17B73DD8165D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14018BC9-5849-4952-BACD-E1733F509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3375E0F3-51D5-4629-9738-4D07EBEB1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AF11A-4D18-4AC7-AC2D-311FCAFF08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6554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E5A5C38A-F107-4DEF-A691-DCD4E782E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31C42-E0D6-4FC5-A525-17B73DD8165D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AAEC9512-591F-4411-966F-EB5C35C03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F34911E-88BA-4C25-B711-DE0C3B3C1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AF11A-4D18-4AC7-AC2D-311FCAFF08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5071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131E9F0-5D5A-4039-92FC-A982AE423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1791EB7-2447-4604-958F-A83F3160D2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D287E1E-C82C-44B1-AA56-8F831ADE57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27062EA-2B4B-40D8-9468-740D97ABE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31C42-E0D6-4FC5-A525-17B73DD8165D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5FA9AE1-916D-4090-BDF2-F44D57A35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862D3E3-7CFE-4EA9-A291-741042DD1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AF11A-4D18-4AC7-AC2D-311FCAFF08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7372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CB71D1F-BEE6-4E39-8533-5D7C127C3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6233FBF2-1CBC-4C55-8BFA-3765083FFF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FC7572D-C2F9-4283-8D1B-8874E7D899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BE73C66-C113-4A87-A62B-4BDB6A70E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31C42-E0D6-4FC5-A525-17B73DD8165D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C7AEF41-A6F6-46DF-A60D-0F519D301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AF00A36-9370-4D8A-814E-5AA16BAE8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AF11A-4D18-4AC7-AC2D-311FCAFF08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4979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F3977A2-8345-4E0D-AB87-47363F09A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51D08F0-CC57-43B1-A17B-D0237D64E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81277A7-EE03-41BA-8389-8CFCFA6465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31C42-E0D6-4FC5-A525-17B73DD8165D}" type="datetimeFigureOut">
              <a:rPr lang="ru-RU" smtClean="0"/>
              <a:pPr/>
              <a:t>17.04.2019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176A967-067B-422F-A68A-90718D19A9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30FB871-ACAC-4AC6-A12A-EB2523821A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DAF11A-4D18-4AC7-AC2D-311FCAFF08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5143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openyar.ru/istoriya/item/1365-ulitsy.html" TargetMode="External"/><Relationship Id="rId3" Type="http://schemas.openxmlformats.org/officeDocument/2006/relationships/hyperlink" Target="https://www.yararchive.ru/publications/details/93/" TargetMode="External"/><Relationship Id="rId7" Type="http://schemas.openxmlformats.org/officeDocument/2006/relationships/hyperlink" Target="https://docplayer.ru/46420739-Arhitektura-provincii.html" TargetMode="External"/><Relationship Id="rId2" Type="http://schemas.openxmlformats.org/officeDocument/2006/relationships/hyperlink" Target="https://yarwiki.ru/article/131/monastyr-kirillo-afanasevskij-v-yaroslavl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ld-yar.ru/story/94/" TargetMode="External"/><Relationship Id="rId5" Type="http://schemas.openxmlformats.org/officeDocument/2006/relationships/hyperlink" Target="https://yargid.ru/blog/history_houses/50.html" TargetMode="External"/><Relationship Id="rId4" Type="http://schemas.openxmlformats.org/officeDocument/2006/relationships/hyperlink" Target="https://nash-yaroslavl.ru/publ/pamjatniki_arkhitektury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30EF7D4-F7EA-4D36-8BEC-D71CB3DAD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1764" y="1279366"/>
            <a:ext cx="4787838" cy="472380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9A245D0-7EBF-4802-BB13-8DDA982EEF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398" y="1066430"/>
            <a:ext cx="6616992" cy="5476259"/>
          </a:xfrm>
          <a:prstGeom prst="rect">
            <a:avLst/>
          </a:prstGeom>
        </p:spPr>
      </p:pic>
      <p:sp>
        <p:nvSpPr>
          <p:cNvPr id="7" name="Стрелка: изогнутая вниз 6">
            <a:extLst>
              <a:ext uri="{FF2B5EF4-FFF2-40B4-BE49-F238E27FC236}">
                <a16:creationId xmlns:a16="http://schemas.microsoft.com/office/drawing/2014/main" xmlns="" id="{5BAFEB99-27C0-4A23-9E97-D34B57C323C5}"/>
              </a:ext>
            </a:extLst>
          </p:cNvPr>
          <p:cNvSpPr/>
          <p:nvPr/>
        </p:nvSpPr>
        <p:spPr>
          <a:xfrm>
            <a:off x="4694465" y="2767950"/>
            <a:ext cx="3878035" cy="87332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17CD8B9A-0A01-4680-8291-403C268BB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314" y="151995"/>
            <a:ext cx="11356522" cy="963227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Исторический квартал, ограниченный улицами Нахимсона, Андропова, Революционной и площадью Челюскинцев</a:t>
            </a:r>
          </a:p>
        </p:txBody>
      </p:sp>
    </p:spTree>
    <p:extLst>
      <p:ext uri="{BB962C8B-B14F-4D97-AF65-F5344CB8AC3E}">
        <p14:creationId xmlns:p14="http://schemas.microsoft.com/office/powerpoint/2010/main" xmlns="" val="598547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ÐÐ¾ÑÐ¾Ð´ÑÐºÐ¾Ð¹ Ð¿ÑÐ¸ÑÑ">
            <a:extLst>
              <a:ext uri="{FF2B5EF4-FFF2-40B4-BE49-F238E27FC236}">
                <a16:creationId xmlns:a16="http://schemas.microsoft.com/office/drawing/2014/main" xmlns="" id="{EDF52041-F772-4133-A5EA-39FA98E4CE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3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667"/>
          <a:stretch/>
        </p:blipFill>
        <p:spPr bwMode="auto">
          <a:xfrm>
            <a:off x="-17" y="10"/>
            <a:ext cx="12192000" cy="6855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86712A4-7028-4B06-8273-9D5DB13FD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853" y="385010"/>
            <a:ext cx="5801705" cy="6136106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 церковном доме действовал небольшой приют для бездомных сирот, существовавший на пожертвования прихожан. На широкой мостовой близ храма (порой этот участок улицы именовали Воскресенской площадью) проходили праздничные гулянья. 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 вот в революционном 1905 году Воскресенская церковь стала свидетельницей событий трагических. 9 декабря, в день общегородской демонстрации в поддержку стачечников Ярославской Большой мануфактуры, колонны митингующих, среди которых были тысячи ярославских рабочих и служащих, столкнулись на Воскресенской улице с отрядом казаков, присланных для их разгона. Рабочая дружина, охранявшая демонстрацию, открыла огонь. В ответ раздались залпы казачьего отряда. В тот день, вошедший в историю города как «Кровавая пятница», были убиты 6 человек, более двадцати получили ранения.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Freeform 49">
            <a:extLst>
              <a:ext uri="{FF2B5EF4-FFF2-40B4-BE49-F238E27FC236}">
                <a16:creationId xmlns:a16="http://schemas.microsoft.com/office/drawing/2014/main" xmlns="" id="{EF9B8DF2-C3F5-49A2-94D2-F7B65A0F1F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713914" y="581159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Рисунок 8" descr="Мемориальная доска">
            <a:extLst>
              <a:ext uri="{FF2B5EF4-FFF2-40B4-BE49-F238E27FC236}">
                <a16:creationId xmlns:a16="http://schemas.microsoft.com/office/drawing/2014/main" xmlns="" id="{3DE1B3AB-720A-47A4-9BE2-C354488F114E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8952"/>
          <a:stretch/>
        </p:blipFill>
        <p:spPr bwMode="auto">
          <a:xfrm>
            <a:off x="6893342" y="760562"/>
            <a:ext cx="5298683" cy="6097438"/>
          </a:xfrm>
          <a:custGeom>
            <a:avLst/>
            <a:gdLst>
              <a:gd name="connsiteX0" fmla="*/ 3120528 w 5298683"/>
              <a:gd name="connsiteY0" fmla="*/ 0 h 6097438"/>
              <a:gd name="connsiteX1" fmla="*/ 5105473 w 5298683"/>
              <a:gd name="connsiteY1" fmla="*/ 712577 h 6097438"/>
              <a:gd name="connsiteX2" fmla="*/ 5298683 w 5298683"/>
              <a:gd name="connsiteY2" fmla="*/ 888178 h 6097438"/>
              <a:gd name="connsiteX3" fmla="*/ 5298683 w 5298683"/>
              <a:gd name="connsiteY3" fmla="*/ 5352876 h 6097438"/>
              <a:gd name="connsiteX4" fmla="*/ 5105473 w 5298683"/>
              <a:gd name="connsiteY4" fmla="*/ 5528477 h 6097438"/>
              <a:gd name="connsiteX5" fmla="*/ 4335177 w 5298683"/>
              <a:gd name="connsiteY5" fmla="*/ 5995828 h 6097438"/>
              <a:gd name="connsiteX6" fmla="*/ 4057556 w 5298683"/>
              <a:gd name="connsiteY6" fmla="*/ 6097438 h 6097438"/>
              <a:gd name="connsiteX7" fmla="*/ 2183499 w 5298683"/>
              <a:gd name="connsiteY7" fmla="*/ 6097438 h 6097438"/>
              <a:gd name="connsiteX8" fmla="*/ 1905878 w 5298683"/>
              <a:gd name="connsiteY8" fmla="*/ 5995828 h 6097438"/>
              <a:gd name="connsiteX9" fmla="*/ 0 w 5298683"/>
              <a:gd name="connsiteY9" fmla="*/ 3120527 h 6097438"/>
              <a:gd name="connsiteX10" fmla="*/ 3120528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xmlns="" val="9383952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тарый Ярославль Фото: Плац-парадная площадь">
            <a:extLst>
              <a:ext uri="{FF2B5EF4-FFF2-40B4-BE49-F238E27FC236}">
                <a16:creationId xmlns:a16="http://schemas.microsoft.com/office/drawing/2014/main" xmlns="" id="{B0F78EE7-FCA3-4753-BFBF-145930AD2D29}"/>
              </a:ext>
            </a:extLst>
          </p:cNvPr>
          <p:cNvPicPr/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91" r="-2" b="-2"/>
          <a:stretch/>
        </p:blipFill>
        <p:spPr bwMode="auto">
          <a:xfrm>
            <a:off x="6083786" y="-168318"/>
            <a:ext cx="6261330" cy="3932313"/>
          </a:xfrm>
          <a:prstGeom prst="rect">
            <a:avLst/>
          </a:prstGeom>
          <a:noFill/>
          <a:effectLst>
            <a:softEdge rad="5334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BB39C61-9722-4479-9761-DA9F191EE0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252" b="12050"/>
          <a:stretch/>
        </p:blipFill>
        <p:spPr>
          <a:xfrm>
            <a:off x="5970358" y="2544318"/>
            <a:ext cx="6263640" cy="4215384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2901FED-4FC9-4ED5-8123-C98BCD1616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4341104-B758-4421-A54C-16BB360DE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193" y="560671"/>
            <a:ext cx="5117244" cy="1125605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Площадь Челюскинцев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93786E8-E357-4985-A80D-E9CB943DA0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595" y="1771650"/>
            <a:ext cx="5542130" cy="460057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Современное название площади – площадь Челюскинцев – присвоено площади только в июне 1934 году 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 1918 года  площадь состояла из двух отдельных площадей: 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Плацпарадной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 Соборной площади. 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рассматриваемом нами квартале сохранились здания Кирилло-Афанасьевского монастыря (на фотографии слева)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ACC9A164-2BEE-45F1-BC77-23A9D63B1126}"/>
              </a:ext>
            </a:extLst>
          </p:cNvPr>
          <p:cNvSpPr/>
          <p:nvPr/>
        </p:nvSpPr>
        <p:spPr>
          <a:xfrm>
            <a:off x="6564378" y="660076"/>
            <a:ext cx="5284845" cy="463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750"/>
              </a:spcAf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 на </a:t>
            </a:r>
            <a:r>
              <a:rPr lang="ru-RU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Плацпарадную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площадь, конец 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XIX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века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7177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D70B121-56F4-4848-B38B-182089D909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242EF42-EFF8-4E5E-A323-D722087D9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68" y="963877"/>
            <a:ext cx="3658794" cy="4930246"/>
          </a:xfrm>
        </p:spPr>
        <p:txBody>
          <a:bodyPr>
            <a:normAutofit/>
          </a:bodyPr>
          <a:lstStyle/>
          <a:p>
            <a:pPr algn="r"/>
            <a:r>
              <a:rPr lang="ru-RU" sz="37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Кирилло-Афанасиевский</a:t>
            </a:r>
            <a:r>
              <a:rPr lang="ru-RU" sz="37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монастырь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2D72A2C9-F3CA-4216-8BAD-FA4C970C3C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B3D1F33-D266-4769-B7B1-8192C0DB43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0372" y="664330"/>
            <a:ext cx="6434959" cy="5894124"/>
          </a:xfrm>
        </p:spPr>
        <p:txBody>
          <a:bodyPr anchor="ctr">
            <a:normAutofit lnSpcReduction="10000"/>
          </a:bodyPr>
          <a:lstStyle/>
          <a:p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Кирилло-Афанасиевский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мужской монастырь в Ярославле был основан в 1616 году в память об освобождении России от поляков в период Смутного времени.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1691—1702 гг. на месте деревянных церквей были построены каменные храмы, существующие и поныне.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1930-х годах городские власти разобрали монастырскую колокольню, в храмах и кельях были устроены различные предприятия, в частности, там находилась администрация мебельной фабрики, в братских корпусах поселились люди. Были разрушены колокольни обоих храмов, внутри сделаны перестройки и перегородки, росписи были закрашены краской.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 2005 году храмы монастыря вернули Русской православной церкви, монастырь, однако, находился в ужасающем состоянии.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В июне 2010 году, прямо во время богослужения, рухнула северная стена монастыря. Никто не пострадал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4022420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Yar belonogov.JPG">
            <a:extLst>
              <a:ext uri="{FF2B5EF4-FFF2-40B4-BE49-F238E27FC236}">
                <a16:creationId xmlns:a16="http://schemas.microsoft.com/office/drawing/2014/main" xmlns="" id="{C4DF551B-739E-46E2-B661-B1A0CD07FE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900" y="1006926"/>
            <a:ext cx="4196405" cy="261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D20A65B3-33EA-4D4D-9A39-71F521936706}"/>
              </a:ext>
            </a:extLst>
          </p:cNvPr>
          <p:cNvSpPr/>
          <p:nvPr/>
        </p:nvSpPr>
        <p:spPr>
          <a:xfrm>
            <a:off x="342900" y="1006926"/>
            <a:ext cx="41964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На акварели </a:t>
            </a:r>
            <a:r>
              <a:rPr lang="ru-RU" b="0" i="0" u="none" strike="noStrike" dirty="0">
                <a:effectLst/>
                <a:latin typeface="Arial" panose="020B0604020202020204" pitchFamily="34" charset="0"/>
              </a:rPr>
              <a:t>И. М. Белоногова</a:t>
            </a:r>
            <a:r>
              <a:rPr lang="ru-RU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(1851)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954CBBE-6099-4C76-B99D-E906235588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" y="3752060"/>
            <a:ext cx="4196404" cy="2905926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FA7AE0EE-69A3-4DF7-A413-C0EFAD651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688" y="117424"/>
            <a:ext cx="7957912" cy="920801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Кирилло-</a:t>
            </a:r>
            <a:r>
              <a:rPr lang="ru-RU" sz="4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Афанасиевский</a:t>
            </a:r>
            <a:r>
              <a:rPr lang="ru-RU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монастырь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B8F7D9CF-FED3-4BAB-B007-F0268CCCDB6E}"/>
              </a:ext>
            </a:extLst>
          </p:cNvPr>
          <p:cNvSpPr/>
          <p:nvPr/>
        </p:nvSpPr>
        <p:spPr>
          <a:xfrm>
            <a:off x="1345417" y="6288654"/>
            <a:ext cx="21913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Воссозданный вид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080" name="Picture 8" descr="ÐÐ°ÑÑÐ¸Ð½ÐºÐ¸ Ð¿Ð¾ Ð·Ð°Ð¿ÑÐ¾ÑÑ ÐºÐ¸ÑÐ¸Ð»Ð»Ð¾-Ð°ÑÐ°Ð½Ð°ÑÐ¸ÐµÐ²ÑÐºÐ¸Ð¹ Ð¼Ð¾Ð½Ð°ÑÑÑÑÑ ÑÑÐ¾ÑÐ»Ð°Ð²Ð»Ñ ÑÐ¾ÑÐ¾">
            <a:extLst>
              <a:ext uri="{FF2B5EF4-FFF2-40B4-BE49-F238E27FC236}">
                <a16:creationId xmlns:a16="http://schemas.microsoft.com/office/drawing/2014/main" xmlns="" id="{3A47487D-95C2-4419-A2BD-CBEEEA9AE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92009" y="920769"/>
            <a:ext cx="3837691" cy="2545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upload.wikimedia.org/wikipedia/commons/thumb/b/ba/Kirillo-Afanasievsky_Monastery_01.jpg/1280px-Kirillo-Afanasievsky_Monastery_01.jpg">
            <a:extLst>
              <a:ext uri="{FF2B5EF4-FFF2-40B4-BE49-F238E27FC236}">
                <a16:creationId xmlns:a16="http://schemas.microsoft.com/office/drawing/2014/main" xmlns="" id="{1AEA337B-8AF7-4F33-9C81-CA34E9BB2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10705" y="1596234"/>
            <a:ext cx="3564731" cy="2673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2CF072C3-442E-445D-9F95-573F53731C61}"/>
              </a:ext>
            </a:extLst>
          </p:cNvPr>
          <p:cNvSpPr/>
          <p:nvPr/>
        </p:nvSpPr>
        <p:spPr>
          <a:xfrm>
            <a:off x="9093602" y="1148445"/>
            <a:ext cx="1099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1990 год</a:t>
            </a:r>
            <a:endParaRPr lang="ru-RU" dirty="0"/>
          </a:p>
        </p:txBody>
      </p:sp>
      <p:pic>
        <p:nvPicPr>
          <p:cNvPr id="3082" name="Picture 10" descr="ÐÐ¾ÑÐ¾Ð¶ÐµÐµ Ð¸Ð·Ð¾Ð±ÑÐ°Ð¶ÐµÐ½Ð¸Ðµ">
            <a:extLst>
              <a:ext uri="{FF2B5EF4-FFF2-40B4-BE49-F238E27FC236}">
                <a16:creationId xmlns:a16="http://schemas.microsoft.com/office/drawing/2014/main" xmlns="" id="{96811DD9-21B8-40A0-BA96-47AAC14DC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0550" y="3997365"/>
            <a:ext cx="4124886" cy="2743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3917186B-273E-4205-B9BE-4F9C9FEC82CE}"/>
              </a:ext>
            </a:extLst>
          </p:cNvPr>
          <p:cNvSpPr/>
          <p:nvPr/>
        </p:nvSpPr>
        <p:spPr>
          <a:xfrm>
            <a:off x="8247079" y="6271758"/>
            <a:ext cx="2599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Современный вид</a:t>
            </a:r>
          </a:p>
        </p:txBody>
      </p:sp>
      <p:pic>
        <p:nvPicPr>
          <p:cNvPr id="15" name="Picture 6" descr="https://yarwiki.ru/uploaded/f/a/fa89b5a4fb5773ff4462ed9ffa2a6a7b-1000.jpg">
            <a:extLst>
              <a:ext uri="{FF2B5EF4-FFF2-40B4-BE49-F238E27FC236}">
                <a16:creationId xmlns:a16="http://schemas.microsoft.com/office/drawing/2014/main" xmlns="" id="{4099E4E0-D167-4E90-882E-ACCCE775D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79345" y="3218269"/>
            <a:ext cx="2664560" cy="3522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4BDB39C4-9864-4578-ABB0-7BA003E48294}"/>
              </a:ext>
            </a:extLst>
          </p:cNvPr>
          <p:cNvSpPr/>
          <p:nvPr/>
        </p:nvSpPr>
        <p:spPr>
          <a:xfrm>
            <a:off x="4779345" y="3281771"/>
            <a:ext cx="14713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1930-е годы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439519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928F64C6-FE22-4FC1-A763-DFCC514811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EBA872A-15D5-4A80-80DA-CE99FEDEE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2747" y="3803429"/>
            <a:ext cx="4036454" cy="220684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b="1" kern="12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Площадь</a:t>
            </a:r>
            <a:r>
              <a:rPr lang="en-US" b="1" kern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kern="12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Советская</a:t>
            </a:r>
            <a:r>
              <a:rPr lang="en-US" b="1" kern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1/19</a:t>
            </a:r>
            <a:br>
              <a:rPr lang="en-US" b="1" kern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kern="12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Здание</a:t>
            </a:r>
            <a:r>
              <a:rPr lang="en-US" b="1" kern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kern="12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казенных</a:t>
            </a:r>
            <a:r>
              <a:rPr lang="en-US" b="1" kern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kern="12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палат</a:t>
            </a:r>
            <a:endParaRPr lang="en-US" b="1" kern="12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4" name="Picture 6" descr="ÐÐ¾ÑÐ¾Ð¶ÐµÐµ Ð¸Ð·Ð¾Ð±ÑÐ°Ð¶ÐµÐ½Ð¸Ðµ">
            <a:extLst>
              <a:ext uri="{FF2B5EF4-FFF2-40B4-BE49-F238E27FC236}">
                <a16:creationId xmlns:a16="http://schemas.microsoft.com/office/drawing/2014/main" xmlns="" id="{55FFBE31-3000-4389-8459-5FC3F6C9E1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110" r="1937" b="1"/>
          <a:stretch/>
        </p:blipFill>
        <p:spPr bwMode="auto">
          <a:xfrm>
            <a:off x="4566767" y="228600"/>
            <a:ext cx="3380710" cy="2851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city-yaroslavl.ru/upload/medialibrary/1cf/image011.png">
            <a:extLst>
              <a:ext uri="{FF2B5EF4-FFF2-40B4-BE49-F238E27FC236}">
                <a16:creationId xmlns:a16="http://schemas.microsoft.com/office/drawing/2014/main" xmlns="" id="{067D10BE-17BA-4896-8505-D3B86383FE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32" r="17075" b="3"/>
          <a:stretch/>
        </p:blipFill>
        <p:spPr bwMode="auto">
          <a:xfrm>
            <a:off x="8156064" y="168441"/>
            <a:ext cx="3704202" cy="312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xmlns="" id="{5C34627B-48E6-4F4D-B843-97717A86B4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Ð¯ÑÐ¾ÑÐ»Ð°Ð²Ð»Ñ, ÐºÐ°Ð·ÐµÐ½Ð½ÑÐµ Ð¿Ð°Ð»Ð°ÑÑ.JPG">
            <a:extLst>
              <a:ext uri="{FF2B5EF4-FFF2-40B4-BE49-F238E27FC236}">
                <a16:creationId xmlns:a16="http://schemas.microsoft.com/office/drawing/2014/main" xmlns="" id="{6D75E75B-0DB7-44A4-82A3-5B892C1F5B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99" r="-1" b="1197"/>
          <a:stretch/>
        </p:blipFill>
        <p:spPr bwMode="auto">
          <a:xfrm>
            <a:off x="421106" y="4214379"/>
            <a:ext cx="3699959" cy="249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C45DDC2E-F992-44EA-8CF8-AFDA92B10407}"/>
              </a:ext>
            </a:extLst>
          </p:cNvPr>
          <p:cNvSpPr/>
          <p:nvPr/>
        </p:nvSpPr>
        <p:spPr>
          <a:xfrm>
            <a:off x="0" y="156411"/>
            <a:ext cx="4650827" cy="4088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5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Здание Губернского правления (Казенная палата) построено в 1785-1787 гг. по проекту ярославского губернского архитектора Э.И. </a:t>
            </a:r>
            <a:r>
              <a:rPr lang="ru-RU" sz="15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Левенгагена</a:t>
            </a:r>
            <a:r>
              <a:rPr lang="ru-RU" sz="15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 В </a:t>
            </a:r>
            <a:r>
              <a:rPr lang="en-US" sz="15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XVIII</a:t>
            </a:r>
            <a:r>
              <a:rPr lang="ru-RU" sz="15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и первой половине  </a:t>
            </a:r>
            <a:r>
              <a:rPr lang="en-US" sz="15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XIX</a:t>
            </a:r>
            <a:r>
              <a:rPr lang="ru-RU" sz="15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века в ней размещались губернские учреждения и винный склад.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5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Здание является частью одного ансамбля административных зданий, расположенных на б. Ильинской площади. Проект площади был составлен знаменитым русским архитектором И.Е. Старовым.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5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В 1890-х годах часть здания была отведена под помещения Ярославской Губернской Архивной комиссии.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5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До 1957 года в здании бывшего Губернского правления находился Ярославский краеведческий музей, основанный в 1864 году.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5BB2A101-1656-4A3D-B633-3BB658DCB7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9471" y="3852179"/>
            <a:ext cx="2628268" cy="234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834841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тарый Ярославль Фото: Плац-парадная площадь"/>
          <p:cNvPicPr/>
          <p:nvPr/>
        </p:nvPicPr>
        <p:blipFill>
          <a:blip r:embed="rId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291836" y="2280507"/>
            <a:ext cx="7092777" cy="43742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112450" y="657653"/>
            <a:ext cx="92922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Arial Black" pitchFamily="34" charset="0"/>
              </a:rPr>
              <a:t>Благодарим за внимание!!!</a:t>
            </a:r>
          </a:p>
          <a:p>
            <a:pPr algn="ctr"/>
            <a:r>
              <a:rPr lang="ru-RU" sz="3600" dirty="0" smtClean="0">
                <a:latin typeface="Arial Black" pitchFamily="34" charset="0"/>
              </a:rPr>
              <a:t>Изучайте историю вместе с нами, ведь это очень интересно!)))</a:t>
            </a:r>
            <a:endParaRPr lang="ru-RU" sz="3600" dirty="0">
              <a:latin typeface="Arial Black" pitchFamily="34" charset="0"/>
            </a:endParaRPr>
          </a:p>
        </p:txBody>
      </p:sp>
      <p:sp>
        <p:nvSpPr>
          <p:cNvPr id="5" name="Выноска-облако 4"/>
          <p:cNvSpPr/>
          <p:nvPr/>
        </p:nvSpPr>
        <p:spPr>
          <a:xfrm>
            <a:off x="457200" y="1"/>
            <a:ext cx="11290300" cy="2870199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C9D899-CC5D-4AF0-B046-E9A338BE4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6682" y="95704"/>
            <a:ext cx="8678635" cy="89217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Список используемой литературы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8D06ED5D-22B8-41C8-A208-775F8D8904E6}"/>
              </a:ext>
            </a:extLst>
          </p:cNvPr>
          <p:cNvSpPr/>
          <p:nvPr/>
        </p:nvSpPr>
        <p:spPr>
          <a:xfrm>
            <a:off x="1274192" y="883186"/>
            <a:ext cx="9470571" cy="5675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1."Путеводитель. Ярославль" /Под редакцией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А.В.Федорчука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- 2-е издание, переработанное и дополненное- Ярославль: Академия развития, 2007.-192с.: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иллюстрированый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Н.В.Дутов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"Ярославль. Путеводитель по исторической части города от историка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Н.В.Дутова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 ООО "Российские справочники" 2015 г.(тираж 3000 экз.)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3.Н.В.Дутов "Ярославль: история и топонимика улиц и площадей города". Краеведческие хроники. Ярославль, 2012г.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Н.В.Дутов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"Ярославль: история и топонимика улиц и площадей города". Краеведческие хроники. 2-е издание, исправленное и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дополненное.Ярославль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Российские справочники, 2015г.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Различные статьи и заметки из старых газет и журналов.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71586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C280588A-3915-44D5-9F3C-19469CD5F660}"/>
              </a:ext>
            </a:extLst>
          </p:cNvPr>
          <p:cNvSpPr/>
          <p:nvPr/>
        </p:nvSpPr>
        <p:spPr>
          <a:xfrm>
            <a:off x="853383" y="757140"/>
            <a:ext cx="10621736" cy="4967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u="sng" dirty="0">
                <a:solidFill>
                  <a:srgbClr val="0000FF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  <a:hlinkClick r:id="rId2"/>
              </a:rPr>
              <a:t>6. https://yarwiki.ru/article/131/monastyr-kirillo-afanasevskij-v-yaroslavle</a:t>
            </a:r>
            <a:r>
              <a:rPr lang="ru-RU" sz="2400" u="sng" dirty="0" smtClean="0">
                <a:solidFill>
                  <a:srgbClr val="0000FF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  <a:hlinkClick r:id="rId2"/>
              </a:rPr>
              <a:t>#</a:t>
            </a:r>
            <a:endParaRPr lang="ru-RU" sz="24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u="sng" dirty="0">
                <a:solidFill>
                  <a:srgbClr val="0000FF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  <a:hlinkClick r:id="rId3"/>
              </a:rPr>
              <a:t>7. https://www.yararchive.ru/publications/details/93/</a:t>
            </a:r>
            <a:endParaRPr lang="ru-RU" sz="2400" u="sng" dirty="0">
              <a:solidFill>
                <a:srgbClr val="0000FF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8. </a:t>
            </a:r>
            <a:r>
              <a:rPr lang="en-US" sz="24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https://www.yararchive.ru/publications/details/431/</a:t>
            </a:r>
            <a:endParaRPr lang="ru-RU" sz="24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u="sng" dirty="0">
                <a:solidFill>
                  <a:srgbClr val="0000FF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  <a:hlinkClick r:id="rId4"/>
              </a:rPr>
              <a:t>9. https://nash-yaroslavl.ru/publ/pamjatniki_arkhitektury/</a:t>
            </a:r>
            <a:endParaRPr lang="ru-RU" sz="24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u="sng" dirty="0">
                <a:solidFill>
                  <a:srgbClr val="0000FF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  <a:hlinkClick r:id="rId5"/>
              </a:rPr>
              <a:t>10. https://yargid.ru/blog/history_houses/50.html</a:t>
            </a:r>
            <a:endParaRPr lang="ru-RU" sz="24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  <a:hlinkClick r:id="rId6"/>
              </a:rPr>
              <a:t>11. http://old-yar.ru/story/94/</a:t>
            </a:r>
            <a:endParaRPr lang="ru-RU" sz="24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  <a:hlinkClick r:id="rId7"/>
              </a:rPr>
              <a:t>12. </a:t>
            </a:r>
            <a:r>
              <a:rPr lang="en-US" sz="24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  <a:hlinkClick r:id="rId7"/>
              </a:rPr>
              <a:t>https://docplayer.ru/46420739-Arhitektura-provincii.html</a:t>
            </a:r>
            <a:endParaRPr lang="ru-RU" sz="24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  <a:hlinkClick r:id="rId8"/>
              </a:rPr>
              <a:t>13. </a:t>
            </a:r>
            <a:r>
              <a:rPr lang="en-US" sz="24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  <a:hlinkClick r:id="rId8"/>
              </a:rPr>
              <a:t>https://openyar.ru/istoriya/item/1365-ulitsy.html</a:t>
            </a:r>
            <a:endParaRPr lang="ru-RU" sz="24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14. </a:t>
            </a:r>
            <a:r>
              <a:rPr lang="en-US" sz="24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http://www.yarregion.ru/depts/dcul/tmppages/monument.aspx?newsID=607</a:t>
            </a:r>
            <a:endParaRPr lang="ru-RU" sz="24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15.</a:t>
            </a:r>
            <a:r>
              <a:rPr lang="en-US" sz="24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https://ru.wikipedia.org/wiki</a:t>
            </a:r>
            <a:endParaRPr lang="ru-RU" sz="24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2803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753252F-4873-4F63-801D-CC719279A7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47C8CCB-F95D-4249-92DD-651249D353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14AA703-00BD-43FC-9131-B42BBA57F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168" y="577516"/>
            <a:ext cx="3705727" cy="5666873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2000" kern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 1777 </a:t>
            </a:r>
            <a:r>
              <a:rPr lang="en-US" sz="2000" kern="12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  <a:r>
              <a:rPr lang="en-US" sz="2000" kern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kern="12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Ярославль</a:t>
            </a:r>
            <a:r>
              <a:rPr lang="en-US" sz="2000" kern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kern="12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стал</a:t>
            </a:r>
            <a:r>
              <a:rPr lang="en-US" sz="2000" kern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kern="12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центром</a:t>
            </a:r>
            <a:r>
              <a:rPr lang="en-US" sz="2000" kern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kern="12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наместничества</a:t>
            </a:r>
            <a:r>
              <a:rPr lang="en-US" sz="2000" kern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kern="12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Город</a:t>
            </a:r>
            <a:r>
              <a:rPr lang="en-US" sz="2000" kern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kern="12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получает</a:t>
            </a:r>
            <a:r>
              <a:rPr lang="en-US" sz="2000" kern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kern="12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утвержденный</a:t>
            </a:r>
            <a:r>
              <a:rPr lang="en-US" sz="2000" kern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kern="12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регулярный</a:t>
            </a:r>
            <a:r>
              <a:rPr lang="en-US" sz="2000" kern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kern="12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план</a:t>
            </a:r>
            <a:r>
              <a:rPr lang="en-US" sz="2000" kern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kern="12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застройки</a:t>
            </a:r>
            <a:r>
              <a:rPr lang="en-US" sz="2000" kern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 В </a:t>
            </a:r>
            <a:r>
              <a:rPr lang="en-US" sz="2000" kern="12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границах</a:t>
            </a:r>
            <a:r>
              <a:rPr lang="en-US" sz="2000" kern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kern="12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современных</a:t>
            </a:r>
            <a:r>
              <a:rPr lang="en-US" sz="2000" kern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kern="12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улиц</a:t>
            </a:r>
            <a:r>
              <a:rPr lang="en-US" sz="2000" kern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kern="12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Нахимсона</a:t>
            </a:r>
            <a:r>
              <a:rPr lang="en-US" sz="2000" kern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kern="12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Революционной</a:t>
            </a:r>
            <a:r>
              <a:rPr lang="en-US" sz="2000" kern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kern="12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Андропова</a:t>
            </a:r>
            <a:r>
              <a:rPr lang="en-US" sz="2000" kern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000" kern="12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Площади</a:t>
            </a:r>
            <a:r>
              <a:rPr lang="en-US" sz="2000" kern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kern="12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Челюскинцев</a:t>
            </a:r>
            <a:r>
              <a:rPr lang="en-US" sz="2000" kern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kern="12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был</a:t>
            </a:r>
            <a:r>
              <a:rPr lang="en-US" sz="2000" kern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kern="12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сформирован</a:t>
            </a:r>
            <a:r>
              <a:rPr lang="en-US" sz="2000" kern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kern="12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новый</a:t>
            </a:r>
            <a:r>
              <a:rPr lang="en-US" sz="2000" kern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kern="12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центральный</a:t>
            </a:r>
            <a:r>
              <a:rPr lang="en-US" sz="2000" kern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kern="12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квартал</a:t>
            </a:r>
            <a:r>
              <a:rPr lang="en-US" sz="2000" kern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kern="12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бывший</a:t>
            </a:r>
            <a:r>
              <a:rPr lang="en-US" sz="2000" kern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№8).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E778CAF-191A-45CE-B269-79EDF0E8C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2463" y="1135761"/>
            <a:ext cx="7552167" cy="466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57088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6C20283-73E0-40EC-8AD8-057F581F64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28">
            <a:extLst>
              <a:ext uri="{FF2B5EF4-FFF2-40B4-BE49-F238E27FC236}">
                <a16:creationId xmlns:a16="http://schemas.microsoft.com/office/drawing/2014/main" xmlns="" id="{3FCC729B-E528-40C3-82D3-BA4375575E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 26">
            <a:extLst>
              <a:ext uri="{FF2B5EF4-FFF2-40B4-BE49-F238E27FC236}">
                <a16:creationId xmlns:a16="http://schemas.microsoft.com/office/drawing/2014/main" xmlns="" id="{58F1FB8D-1842-4A04-998D-6CF047AB27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3EDDDDAF-9728-4E36-8242-9B68828A8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039" y="365125"/>
            <a:ext cx="7164493" cy="1325563"/>
          </a:xfrm>
        </p:spPr>
        <p:txBody>
          <a:bodyPr>
            <a:normAutofit fontScale="90000"/>
          </a:bodyPr>
          <a:lstStyle/>
          <a:p>
            <a:r>
              <a:rPr lang="ru-RU" sz="3700" b="1" dirty="0">
                <a:latin typeface="Times New Roman" pitchFamily="18" charset="0"/>
                <a:cs typeface="Times New Roman" pitchFamily="18" charset="0"/>
              </a:rPr>
              <a:t>Схема вновь формируемых улиц согласно плану застройки 1777 г.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1088A7F-31CE-42CB-A06E-460FBA0B79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" y="1098177"/>
            <a:ext cx="3543700" cy="482136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68F00D5-CE2E-42F6-816A-AE253348E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7515" y="2022601"/>
            <a:ext cx="7161017" cy="415436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Согласно новому плану застройки формировали новые улицы. Большинство новых улиц пролегли по ходу старых, выпрямляя или расширяя их. Улица Ростовская (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совр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 Андропова) в плане была обозначена как одна из тех, которую пришлось пробивать по существующей застройке.</a:t>
            </a:r>
          </a:p>
          <a:p>
            <a:pPr marL="0" indent="0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Также по существующей застройке (были разрушены две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дорегулярные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улицы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Перебакина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и Запрудная)пробивали улицу Рождественскую (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совр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 Нахимсона). </a:t>
            </a:r>
          </a:p>
          <a:p>
            <a:pPr marL="0" indent="0">
              <a:buNone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На схеме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дорегулярной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застройки (схема 1770 года)Ярославля пунктиром показаны вновь формируемые улицы и вновь образуемый ими квартал.</a:t>
            </a:r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797137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Ð£Ð»Ð¸ÑÐ° ÐÐ°ÑÐ¸Ð¼ÑÐ¾Ð½Ð° Ð¿ÑÐµÐ´Ð¿Ð¾Ð»Ð¾Ð¶Ð¸ÑÐµÐ»ÑÐ½Ð¾ 1947 1952">
            <a:extLst>
              <a:ext uri="{FF2B5EF4-FFF2-40B4-BE49-F238E27FC236}">
                <a16:creationId xmlns:a16="http://schemas.microsoft.com/office/drawing/2014/main" xmlns="" id="{247BB1DA-41A7-405D-B176-AB7AA80F3E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3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136"/>
          <a:stretch/>
        </p:blipFill>
        <p:spPr bwMode="auto">
          <a:xfrm>
            <a:off x="-17" y="10"/>
            <a:ext cx="12192000" cy="6855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DE779C7-1255-4455-B96C-50DEC2F9A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801" y="0"/>
            <a:ext cx="5277333" cy="1325563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Улица Нахимсона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7C621F0-9BC2-4453-9E31-65A8053E5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249" y="961697"/>
            <a:ext cx="6290441" cy="5328744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Застройка этой улицы (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бывш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Рождественская) сложилась, в основном, в конце XVIII — начале XIX столетий. 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Жилой дом (ул. Нахимсона, 1) построен в 80-е годы XVIII столетия как дом винного пристава. Это один из первых жилых домов, возведенных по регулярному плану 1778 года. В середине XIX века здание перестроено в стиле позднего классицизма и получило оформление в виде тонкого штукатурного руста, филенок, измельченных наличников окон. 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Вплотную к нему примыкает бывший дом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Шишонкова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(ул. Нахимсона, 3), построенный в начале XIX века. Скромный его фасад, решенный в стиле упрощенного классицизма, имеет арочный проезд. 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Далее расположен бывший дом Щукина (ул. Нахимсона, 5), выполненный в начале XIX века по «образцовому» проекту из «Собрания фасадов...» 1809 года. Двухэтажное здание оформлено тремя арочными нишами в центре, плоскими нишами — филенками над окнами второго этажа, рустованными угловыми лопатками, типично классическим карнизом.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Интересным памятником архитектуры эпохи раннего классицизма является бывший дом вице-губернатора (ул. Андропова, 6), возведенный в 80-е годы XVIII века в числе первых казенных построек губернского Ярославля (сейчас это угловая часть дома, занимаемого горсоветом). </a:t>
            </a:r>
          </a:p>
        </p:txBody>
      </p:sp>
      <p:sp>
        <p:nvSpPr>
          <p:cNvPr id="73" name="Freeform 49">
            <a:extLst>
              <a:ext uri="{FF2B5EF4-FFF2-40B4-BE49-F238E27FC236}">
                <a16:creationId xmlns:a16="http://schemas.microsoft.com/office/drawing/2014/main" xmlns="" id="{EF9B8DF2-C3F5-49A2-94D2-F7B65A0F1F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713914" y="581159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BA1601E-44AB-4760-9F6E-A04EDF4EAB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336" r="1" b="19672"/>
          <a:stretch/>
        </p:blipFill>
        <p:spPr>
          <a:xfrm>
            <a:off x="6893342" y="760562"/>
            <a:ext cx="5298683" cy="6097438"/>
          </a:xfrm>
          <a:custGeom>
            <a:avLst/>
            <a:gdLst>
              <a:gd name="connsiteX0" fmla="*/ 3120528 w 5298683"/>
              <a:gd name="connsiteY0" fmla="*/ 0 h 6097438"/>
              <a:gd name="connsiteX1" fmla="*/ 5105473 w 5298683"/>
              <a:gd name="connsiteY1" fmla="*/ 712577 h 6097438"/>
              <a:gd name="connsiteX2" fmla="*/ 5298683 w 5298683"/>
              <a:gd name="connsiteY2" fmla="*/ 888178 h 6097438"/>
              <a:gd name="connsiteX3" fmla="*/ 5298683 w 5298683"/>
              <a:gd name="connsiteY3" fmla="*/ 5352876 h 6097438"/>
              <a:gd name="connsiteX4" fmla="*/ 5105473 w 5298683"/>
              <a:gd name="connsiteY4" fmla="*/ 5528477 h 6097438"/>
              <a:gd name="connsiteX5" fmla="*/ 4335177 w 5298683"/>
              <a:gd name="connsiteY5" fmla="*/ 5995828 h 6097438"/>
              <a:gd name="connsiteX6" fmla="*/ 4057556 w 5298683"/>
              <a:gd name="connsiteY6" fmla="*/ 6097438 h 6097438"/>
              <a:gd name="connsiteX7" fmla="*/ 2183499 w 5298683"/>
              <a:gd name="connsiteY7" fmla="*/ 6097438 h 6097438"/>
              <a:gd name="connsiteX8" fmla="*/ 1905878 w 5298683"/>
              <a:gd name="connsiteY8" fmla="*/ 5995828 h 6097438"/>
              <a:gd name="connsiteX9" fmla="*/ 0 w 5298683"/>
              <a:gd name="connsiteY9" fmla="*/ 3120527 h 6097438"/>
              <a:gd name="connsiteX10" fmla="*/ 3120528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10677484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9E80D70-D559-418B-A35B-93DAAFDBC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997" y="207550"/>
            <a:ext cx="10515600" cy="1020843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Ул.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Нахимсона 1а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Известен, как дом винного пристава. В настоящий момент в части дома расположен Музей истории пряника. Это единственный музей в России, посвященный данной теме!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12D4110-F3EF-4719-86A2-A4B005C89A2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1083" y="1372747"/>
            <a:ext cx="2882200" cy="179476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FB9C49E-40BE-473A-A760-E8571BA8F0E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88585" y="2769368"/>
            <a:ext cx="4178740" cy="172048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0AD6586C-3EC2-459D-B525-61A322451255}"/>
              </a:ext>
            </a:extLst>
          </p:cNvPr>
          <p:cNvSpPr/>
          <p:nvPr/>
        </p:nvSpPr>
        <p:spPr>
          <a:xfrm>
            <a:off x="8059903" y="1443326"/>
            <a:ext cx="3664786" cy="646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3600" b="1" dirty="0">
                <a:latin typeface="Times New Roman" pitchFamily="18" charset="0"/>
                <a:ea typeface="+mj-ea"/>
                <a:cs typeface="Times New Roman" pitchFamily="18" charset="0"/>
              </a:rPr>
              <a:t>ул. </a:t>
            </a:r>
            <a:r>
              <a:rPr lang="ru-RU" sz="3200" b="1" dirty="0">
                <a:latin typeface="Times New Roman" pitchFamily="18" charset="0"/>
                <a:ea typeface="+mj-ea"/>
                <a:cs typeface="Times New Roman" pitchFamily="18" charset="0"/>
              </a:rPr>
              <a:t>Нахимсона</a:t>
            </a:r>
            <a:r>
              <a:rPr lang="ru-RU" sz="3600" b="1" dirty="0">
                <a:latin typeface="Times New Roman" pitchFamily="18" charset="0"/>
                <a:ea typeface="+mj-ea"/>
                <a:cs typeface="Times New Roman" pitchFamily="18" charset="0"/>
              </a:rPr>
              <a:t> 3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80338E3-4E87-4088-A747-9A1B244ED255}"/>
              </a:ext>
            </a:extLst>
          </p:cNvPr>
          <p:cNvSpPr/>
          <p:nvPr/>
        </p:nvSpPr>
        <p:spPr>
          <a:xfrm>
            <a:off x="4087625" y="1906289"/>
            <a:ext cx="7217117" cy="8473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400" dirty="0">
                <a:latin typeface="Times New Roman" pitchFamily="18" charset="0"/>
                <a:ea typeface="+mj-ea"/>
                <a:cs typeface="Times New Roman" pitchFamily="18" charset="0"/>
              </a:rPr>
              <a:t>Известен, как бывшая усадьба </a:t>
            </a:r>
            <a:r>
              <a:rPr lang="ru-RU" sz="2400" dirty="0" err="1">
                <a:latin typeface="Times New Roman" pitchFamily="18" charset="0"/>
                <a:ea typeface="+mj-ea"/>
                <a:cs typeface="Times New Roman" pitchFamily="18" charset="0"/>
              </a:rPr>
              <a:t>Шишонкова</a:t>
            </a:r>
            <a:r>
              <a:rPr lang="ru-RU" sz="2400" dirty="0"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  <a:endParaRPr lang="ru-RU" sz="24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400" dirty="0" smtClean="0">
                <a:latin typeface="Times New Roman" pitchFamily="18" charset="0"/>
                <a:ea typeface="+mj-ea"/>
                <a:cs typeface="Times New Roman" pitchFamily="18" charset="0"/>
              </a:rPr>
              <a:t> Построен </a:t>
            </a:r>
            <a:r>
              <a:rPr lang="ru-RU" sz="2400" dirty="0">
                <a:latin typeface="Times New Roman" pitchFamily="18" charset="0"/>
                <a:ea typeface="+mj-ea"/>
                <a:cs typeface="Times New Roman" pitchFamily="18" charset="0"/>
              </a:rPr>
              <a:t>в начале XIX в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4767B8F-299D-4D82-8A99-FD5A43A388E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06212" y="3549316"/>
            <a:ext cx="2433145" cy="2031342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DEA6600F-FECA-4D41-8A57-0D3C5BDC57F4}"/>
              </a:ext>
            </a:extLst>
          </p:cNvPr>
          <p:cNvSpPr/>
          <p:nvPr/>
        </p:nvSpPr>
        <p:spPr>
          <a:xfrm>
            <a:off x="8867325" y="2576683"/>
            <a:ext cx="2857364" cy="10895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2000" dirty="0">
                <a:latin typeface="Times New Roman" pitchFamily="18" charset="0"/>
                <a:ea typeface="+mj-ea"/>
                <a:cs typeface="Times New Roman" pitchFamily="18" charset="0"/>
              </a:rPr>
              <a:t>Северный флигель бывшей усадьбы, Нахимсона 3б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536CF829-9B78-4AF5-9931-11B3BFC9C5B0}"/>
              </a:ext>
            </a:extLst>
          </p:cNvPr>
          <p:cNvSpPr/>
          <p:nvPr/>
        </p:nvSpPr>
        <p:spPr>
          <a:xfrm>
            <a:off x="180474" y="3844627"/>
            <a:ext cx="3664786" cy="646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3600" b="1" dirty="0">
                <a:latin typeface="Times New Roman" pitchFamily="18" charset="0"/>
                <a:ea typeface="+mj-ea"/>
                <a:cs typeface="Times New Roman" pitchFamily="18" charset="0"/>
              </a:rPr>
              <a:t>ул. </a:t>
            </a:r>
            <a:r>
              <a:rPr lang="ru-RU" sz="3200" b="1" dirty="0">
                <a:latin typeface="Times New Roman" pitchFamily="18" charset="0"/>
                <a:ea typeface="+mj-ea"/>
                <a:cs typeface="Times New Roman" pitchFamily="18" charset="0"/>
              </a:rPr>
              <a:t>Нахимсона</a:t>
            </a:r>
            <a:r>
              <a:rPr lang="ru-RU" sz="3600" b="1" dirty="0">
                <a:latin typeface="Times New Roman" pitchFamily="18" charset="0"/>
                <a:ea typeface="+mj-ea"/>
                <a:cs typeface="Times New Roman" pitchFamily="18" charset="0"/>
              </a:rPr>
              <a:t> 5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E3B2FF98-BDBB-4652-AE5D-91521EE63FF5}"/>
              </a:ext>
            </a:extLst>
          </p:cNvPr>
          <p:cNvSpPr/>
          <p:nvPr/>
        </p:nvSpPr>
        <p:spPr>
          <a:xfrm>
            <a:off x="218302" y="4155762"/>
            <a:ext cx="3478048" cy="20584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300" dirty="0">
                <a:latin typeface="Times New Roman" pitchFamily="18" charset="0"/>
                <a:ea typeface="+mj-ea"/>
                <a:cs typeface="Times New Roman" pitchFamily="18" charset="0"/>
              </a:rPr>
              <a:t>Бывшая усадьба Щукиной, построенная в 1810-х и впервые отмеченная на плане города в 1836 году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BD9673ED-6C55-4888-B852-0C57DDB8BFAF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86416" y="5017812"/>
            <a:ext cx="3478048" cy="1680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81128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DEE5C6BA-FE2A-4C38-8D88-E70C06E54F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708905" y="3726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xmlns="" id="{53E66F28-0926-4CFB-BDAB-646CAB184C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17ADA4D-A275-4619-A357-04466E6BA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802955"/>
            <a:ext cx="4977976" cy="987745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Улица Андропова</a:t>
            </a:r>
          </a:p>
        </p:txBody>
      </p:sp>
      <p:sp>
        <p:nvSpPr>
          <p:cNvPr id="75" name="Freeform 60">
            <a:extLst>
              <a:ext uri="{FF2B5EF4-FFF2-40B4-BE49-F238E27FC236}">
                <a16:creationId xmlns:a16="http://schemas.microsoft.com/office/drawing/2014/main" xmlns="" id="{DE9FA85F-F0FB-4952-A05F-04CC67B18E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93099" y="1"/>
            <a:ext cx="3960192" cy="2251543"/>
          </a:xfrm>
          <a:custGeom>
            <a:avLst/>
            <a:gdLst>
              <a:gd name="connsiteX0" fmla="*/ 20753 w 3960192"/>
              <a:gd name="connsiteY0" fmla="*/ 0 h 2251543"/>
              <a:gd name="connsiteX1" fmla="*/ 3939439 w 3960192"/>
              <a:gd name="connsiteY1" fmla="*/ 0 h 2251543"/>
              <a:gd name="connsiteX2" fmla="*/ 3949969 w 3960192"/>
              <a:gd name="connsiteY2" fmla="*/ 68994 h 2251543"/>
              <a:gd name="connsiteX3" fmla="*/ 3960192 w 3960192"/>
              <a:gd name="connsiteY3" fmla="*/ 271447 h 2251543"/>
              <a:gd name="connsiteX4" fmla="*/ 1980096 w 3960192"/>
              <a:gd name="connsiteY4" fmla="*/ 2251543 h 2251543"/>
              <a:gd name="connsiteX5" fmla="*/ 0 w 3960192"/>
              <a:gd name="connsiteY5" fmla="*/ 271447 h 2251543"/>
              <a:gd name="connsiteX6" fmla="*/ 10223 w 3960192"/>
              <a:gd name="connsiteY6" fmla="*/ 68994 h 225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0192" h="2251543">
                <a:moveTo>
                  <a:pt x="20753" y="0"/>
                </a:moveTo>
                <a:lnTo>
                  <a:pt x="3939439" y="0"/>
                </a:lnTo>
                <a:lnTo>
                  <a:pt x="3949969" y="68994"/>
                </a:lnTo>
                <a:cubicBezTo>
                  <a:pt x="3956729" y="135559"/>
                  <a:pt x="3960192" y="203099"/>
                  <a:pt x="3960192" y="271447"/>
                </a:cubicBezTo>
                <a:cubicBezTo>
                  <a:pt x="3960192" y="1365024"/>
                  <a:pt x="3073673" y="2251543"/>
                  <a:pt x="1980096" y="2251543"/>
                </a:cubicBezTo>
                <a:cubicBezTo>
                  <a:pt x="886519" y="2251543"/>
                  <a:pt x="0" y="1365024"/>
                  <a:pt x="0" y="271447"/>
                </a:cubicBezTo>
                <a:cubicBezTo>
                  <a:pt x="0" y="203099"/>
                  <a:pt x="3463" y="135559"/>
                  <a:pt x="10223" y="68994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3D72E82-D3F0-42C0-99ED-49CC79BABD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/>
          </a:blip>
          <a:srcRect t="26695" r="-2" b="33743"/>
          <a:stretch/>
        </p:blipFill>
        <p:spPr>
          <a:xfrm>
            <a:off x="6632714" y="1"/>
            <a:ext cx="3674754" cy="2106932"/>
          </a:xfrm>
          <a:custGeom>
            <a:avLst/>
            <a:gdLst>
              <a:gd name="connsiteX0" fmla="*/ 21954 w 3674754"/>
              <a:gd name="connsiteY0" fmla="*/ 0 h 2106932"/>
              <a:gd name="connsiteX1" fmla="*/ 3652800 w 3674754"/>
              <a:gd name="connsiteY1" fmla="*/ 0 h 2106932"/>
              <a:gd name="connsiteX2" fmla="*/ 3665268 w 3674754"/>
              <a:gd name="connsiteY2" fmla="*/ 81694 h 2106932"/>
              <a:gd name="connsiteX3" fmla="*/ 3674754 w 3674754"/>
              <a:gd name="connsiteY3" fmla="*/ 269555 h 2106932"/>
              <a:gd name="connsiteX4" fmla="*/ 1837377 w 3674754"/>
              <a:gd name="connsiteY4" fmla="*/ 2106932 h 2106932"/>
              <a:gd name="connsiteX5" fmla="*/ 0 w 3674754"/>
              <a:gd name="connsiteY5" fmla="*/ 269555 h 2106932"/>
              <a:gd name="connsiteX6" fmla="*/ 9486 w 3674754"/>
              <a:gd name="connsiteY6" fmla="*/ 81694 h 2106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74754" h="2106932">
                <a:moveTo>
                  <a:pt x="21954" y="0"/>
                </a:moveTo>
                <a:lnTo>
                  <a:pt x="3652800" y="0"/>
                </a:lnTo>
                <a:lnTo>
                  <a:pt x="3665268" y="81694"/>
                </a:lnTo>
                <a:cubicBezTo>
                  <a:pt x="3671541" y="143461"/>
                  <a:pt x="3674754" y="206133"/>
                  <a:pt x="3674754" y="269555"/>
                </a:cubicBezTo>
                <a:cubicBezTo>
                  <a:pt x="3674754" y="1284311"/>
                  <a:pt x="2852132" y="2106932"/>
                  <a:pt x="1837377" y="2106932"/>
                </a:cubicBezTo>
                <a:cubicBezTo>
                  <a:pt x="822622" y="2106932"/>
                  <a:pt x="0" y="1284311"/>
                  <a:pt x="0" y="269555"/>
                </a:cubicBezTo>
                <a:cubicBezTo>
                  <a:pt x="0" y="206133"/>
                  <a:pt x="3214" y="143461"/>
                  <a:pt x="9486" y="81694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51CC59E-7A93-45F2-B07C-05AC82E1D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115672"/>
            <a:ext cx="4977976" cy="394529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Эта улица (бывш. Ростовская, Екатерининская) сложилась в конце XVIII века при регулярной перепланировке города. Тогда же появились на ней и первые постройки: Дом призрения ближнего, Дом вице-губернатора, Гостиный двор. 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рассматриваемом нами квартале сохранилось здание Дома вице-губернатора</a:t>
            </a:r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Freeform 68">
            <a:extLst>
              <a:ext uri="{FF2B5EF4-FFF2-40B4-BE49-F238E27FC236}">
                <a16:creationId xmlns:a16="http://schemas.microsoft.com/office/drawing/2014/main" xmlns="" id="{FEBD362A-CC27-47D9-8FC3-A5E91BA076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235296" y="2922177"/>
            <a:ext cx="4956705" cy="3945299"/>
          </a:xfrm>
          <a:custGeom>
            <a:avLst/>
            <a:gdLst>
              <a:gd name="connsiteX0" fmla="*/ 2718646 w 4956705"/>
              <a:gd name="connsiteY0" fmla="*/ 0 h 3945299"/>
              <a:gd name="connsiteX1" fmla="*/ 4816486 w 4956705"/>
              <a:gd name="connsiteY1" fmla="*/ 989335 h 3945299"/>
              <a:gd name="connsiteX2" fmla="*/ 4956705 w 4956705"/>
              <a:gd name="connsiteY2" fmla="*/ 1176848 h 3945299"/>
              <a:gd name="connsiteX3" fmla="*/ 4956705 w 4956705"/>
              <a:gd name="connsiteY3" fmla="*/ 3945299 h 3945299"/>
              <a:gd name="connsiteX4" fmla="*/ 294783 w 4956705"/>
              <a:gd name="connsiteY4" fmla="*/ 3945299 h 3945299"/>
              <a:gd name="connsiteX5" fmla="*/ 213645 w 4956705"/>
              <a:gd name="connsiteY5" fmla="*/ 3776866 h 3945299"/>
              <a:gd name="connsiteX6" fmla="*/ 0 w 4956705"/>
              <a:gd name="connsiteY6" fmla="*/ 2718646 h 3945299"/>
              <a:gd name="connsiteX7" fmla="*/ 2718646 w 4956705"/>
              <a:gd name="connsiteY7" fmla="*/ 0 h 394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56705" h="3945299">
                <a:moveTo>
                  <a:pt x="2718646" y="0"/>
                </a:moveTo>
                <a:cubicBezTo>
                  <a:pt x="3563221" y="0"/>
                  <a:pt x="4317846" y="385123"/>
                  <a:pt x="4816486" y="989335"/>
                </a:cubicBezTo>
                <a:lnTo>
                  <a:pt x="4956705" y="1176848"/>
                </a:lnTo>
                <a:lnTo>
                  <a:pt x="4956705" y="3945299"/>
                </a:lnTo>
                <a:lnTo>
                  <a:pt x="294783" y="3945299"/>
                </a:lnTo>
                <a:lnTo>
                  <a:pt x="213645" y="3776866"/>
                </a:lnTo>
                <a:cubicBezTo>
                  <a:pt x="76074" y="3451612"/>
                  <a:pt x="0" y="3094013"/>
                  <a:pt x="0" y="2718646"/>
                </a:cubicBezTo>
                <a:cubicBezTo>
                  <a:pt x="0" y="1217179"/>
                  <a:pt x="1217179" y="0"/>
                  <a:pt x="271864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2290" name="Picture 2" descr="ÐÐ°ÑÑÐ¸Ð½ÐºÐ¸ Ð¿Ð¾ Ð·Ð°Ð¿ÑÐ¾ÑÑ Ð³Ð¾ÑÑÐ¸Ð½ÑÐ¹ Ð´Ð²Ð¾Ñ ÑÑÐ¾ÑÐ»Ð°Ð²Ð»Ñ">
            <a:extLst>
              <a:ext uri="{FF2B5EF4-FFF2-40B4-BE49-F238E27FC236}">
                <a16:creationId xmlns:a16="http://schemas.microsoft.com/office/drawing/2014/main" xmlns="" id="{467D01B8-AD2F-4F7D-A752-E4B923C954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09" r="14859" b="2"/>
          <a:stretch/>
        </p:blipFill>
        <p:spPr bwMode="auto">
          <a:xfrm>
            <a:off x="7399326" y="3086207"/>
            <a:ext cx="4792674" cy="3781268"/>
          </a:xfrm>
          <a:custGeom>
            <a:avLst/>
            <a:gdLst>
              <a:gd name="connsiteX0" fmla="*/ 2554615 w 4792674"/>
              <a:gd name="connsiteY0" fmla="*/ 0 h 3781268"/>
              <a:gd name="connsiteX1" fmla="*/ 4672942 w 4792674"/>
              <a:gd name="connsiteY1" fmla="*/ 1126306 h 3781268"/>
              <a:gd name="connsiteX2" fmla="*/ 4792674 w 4792674"/>
              <a:gd name="connsiteY2" fmla="*/ 1323391 h 3781268"/>
              <a:gd name="connsiteX3" fmla="*/ 4792674 w 4792674"/>
              <a:gd name="connsiteY3" fmla="*/ 3781268 h 3781268"/>
              <a:gd name="connsiteX4" fmla="*/ 313779 w 4792674"/>
              <a:gd name="connsiteY4" fmla="*/ 3781268 h 3781268"/>
              <a:gd name="connsiteX5" fmla="*/ 308328 w 4792674"/>
              <a:gd name="connsiteY5" fmla="*/ 3772297 h 3781268"/>
              <a:gd name="connsiteX6" fmla="*/ 0 w 4792674"/>
              <a:gd name="connsiteY6" fmla="*/ 2554615 h 3781268"/>
              <a:gd name="connsiteX7" fmla="*/ 2554615 w 4792674"/>
              <a:gd name="connsiteY7" fmla="*/ 0 h 3781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92674" h="3781268">
                <a:moveTo>
                  <a:pt x="2554615" y="0"/>
                </a:moveTo>
                <a:cubicBezTo>
                  <a:pt x="3436412" y="0"/>
                  <a:pt x="4213859" y="446774"/>
                  <a:pt x="4672942" y="1126306"/>
                </a:cubicBezTo>
                <a:lnTo>
                  <a:pt x="4792674" y="1323391"/>
                </a:lnTo>
                <a:lnTo>
                  <a:pt x="4792674" y="3781268"/>
                </a:lnTo>
                <a:lnTo>
                  <a:pt x="313779" y="3781268"/>
                </a:lnTo>
                <a:lnTo>
                  <a:pt x="308328" y="3772297"/>
                </a:lnTo>
                <a:cubicBezTo>
                  <a:pt x="111694" y="3410325"/>
                  <a:pt x="0" y="2995514"/>
                  <a:pt x="0" y="2554615"/>
                </a:cubicBezTo>
                <a:cubicBezTo>
                  <a:pt x="0" y="1143740"/>
                  <a:pt x="1143740" y="0"/>
                  <a:pt x="255461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40146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E24FF8B-CCD9-4F7B-BD65-EFADE3EE4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375" y="253915"/>
            <a:ext cx="6274970" cy="1202725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Ул. Андропова 6/7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бывший дом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вице-губернатора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современное здание мэрии г. Ярославля)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ÐÐ¾Ð¼ â 6/7">
            <a:extLst>
              <a:ext uri="{FF2B5EF4-FFF2-40B4-BE49-F238E27FC236}">
                <a16:creationId xmlns:a16="http://schemas.microsoft.com/office/drawing/2014/main" xmlns="" id="{07A88D70-D380-4F27-BD43-1A505C3AF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0130" y="3324828"/>
            <a:ext cx="6191250" cy="332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ÐÐ¸Ð´ Ð½Ð° Ð·Ð´Ð°Ð½Ð¸Ðµ Ð¼ÑÑÐ¸Ð¸">
            <a:extLst>
              <a:ext uri="{FF2B5EF4-FFF2-40B4-BE49-F238E27FC236}">
                <a16:creationId xmlns:a16="http://schemas.microsoft.com/office/drawing/2014/main" xmlns="" id="{6D68A014-2B11-41CA-9F17-31F201976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3778" y="2839053"/>
            <a:ext cx="4782817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BDF5756-0B46-4553-B7FC-90A2DF369A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0848" y="551849"/>
            <a:ext cx="4725194" cy="1939104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72BC8ABD-C3B3-403B-A0E5-791CA6124F57}"/>
              </a:ext>
            </a:extLst>
          </p:cNvPr>
          <p:cNvSpPr/>
          <p:nvPr/>
        </p:nvSpPr>
        <p:spPr>
          <a:xfrm>
            <a:off x="535405" y="3429000"/>
            <a:ext cx="1979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Фотография начала ХХ века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F58AEAF4-F150-4861-B10E-8055A9EBC3B5}"/>
              </a:ext>
            </a:extLst>
          </p:cNvPr>
          <p:cNvSpPr/>
          <p:nvPr/>
        </p:nvSpPr>
        <p:spPr>
          <a:xfrm>
            <a:off x="7688680" y="3105834"/>
            <a:ext cx="19791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Современный вид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B06DF438-3138-4926-AA0D-F491B28EC1D8}"/>
              </a:ext>
            </a:extLst>
          </p:cNvPr>
          <p:cNvSpPr/>
          <p:nvPr/>
        </p:nvSpPr>
        <p:spPr>
          <a:xfrm>
            <a:off x="6950847" y="1975340"/>
            <a:ext cx="34564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Фотография советского периода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DEB9E75A-5289-47A0-AECF-750761AD456D}"/>
              </a:ext>
            </a:extLst>
          </p:cNvPr>
          <p:cNvSpPr/>
          <p:nvPr/>
        </p:nvSpPr>
        <p:spPr>
          <a:xfrm>
            <a:off x="359071" y="1606008"/>
            <a:ext cx="636557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2A2A2A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Возведен в 80-е годы XVIII века в числе первых казенных построек губернского Ярославля (сейчас это угловая часть дома)., В 80-е годы XIX века с южной стороны к дому вице-губернатора было пристроено помещение для губернской земской управы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0251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1C131AC2-B459-44AF-A240-CA4586702392}"/>
              </a:ext>
            </a:extLst>
          </p:cNvPr>
          <p:cNvSpPr txBox="1">
            <a:spLocks/>
          </p:cNvSpPr>
          <p:nvPr/>
        </p:nvSpPr>
        <p:spPr>
          <a:xfrm>
            <a:off x="185558" y="2375015"/>
            <a:ext cx="9144000" cy="9312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3800" b="1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Улица</a:t>
            </a:r>
            <a:r>
              <a:rPr lang="ru-RU" sz="38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kern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Революционная</a:t>
            </a:r>
            <a:endParaRPr lang="en-US" sz="38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Aft>
                <a:spcPts val="600"/>
              </a:spcAft>
            </a:pPr>
            <a:endParaRPr lang="en-US" sz="3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4" name="Picture 2" descr="ÐÐ¾ÑÐºÑÐµÑÐµÐ½ÑÐºÐ°Ñ ÑÐ»Ð¸ÑÐ°">
            <a:extLst>
              <a:ext uri="{FF2B5EF4-FFF2-40B4-BE49-F238E27FC236}">
                <a16:creationId xmlns:a16="http://schemas.microsoft.com/office/drawing/2014/main" xmlns="" id="{524A7039-E975-4395-8F48-EC89B7F83F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428" r="1" b="28757"/>
          <a:stretch/>
        </p:blipFill>
        <p:spPr bwMode="auto">
          <a:xfrm>
            <a:off x="3649318" y="10"/>
            <a:ext cx="8542682" cy="2130463"/>
          </a:xfrm>
          <a:custGeom>
            <a:avLst/>
            <a:gdLst>
              <a:gd name="connsiteX0" fmla="*/ 986689 w 8542682"/>
              <a:gd name="connsiteY0" fmla="*/ 0 h 2130473"/>
              <a:gd name="connsiteX1" fmla="*/ 8542682 w 8542682"/>
              <a:gd name="connsiteY1" fmla="*/ 0 h 2130473"/>
              <a:gd name="connsiteX2" fmla="*/ 8542682 w 8542682"/>
              <a:gd name="connsiteY2" fmla="*/ 2130473 h 2130473"/>
              <a:gd name="connsiteX3" fmla="*/ 0 w 8542682"/>
              <a:gd name="connsiteY3" fmla="*/ 2130473 h 2130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42682" h="2130473">
                <a:moveTo>
                  <a:pt x="986689" y="0"/>
                </a:moveTo>
                <a:lnTo>
                  <a:pt x="8542682" y="0"/>
                </a:lnTo>
                <a:lnTo>
                  <a:pt x="8542682" y="2130473"/>
                </a:lnTo>
                <a:lnTo>
                  <a:pt x="0" y="213047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2E302957-7290-40CF-A2DF-3E79AE152E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193" r="2" b="2"/>
          <a:stretch/>
        </p:blipFill>
        <p:spPr>
          <a:xfrm>
            <a:off x="20" y="-6956"/>
            <a:ext cx="4475120" cy="2130473"/>
          </a:xfrm>
          <a:custGeom>
            <a:avLst/>
            <a:gdLst>
              <a:gd name="connsiteX0" fmla="*/ 0 w 4475140"/>
              <a:gd name="connsiteY0" fmla="*/ 0 h 2130473"/>
              <a:gd name="connsiteX1" fmla="*/ 1074821 w 4475140"/>
              <a:gd name="connsiteY1" fmla="*/ 0 h 2130473"/>
              <a:gd name="connsiteX2" fmla="*/ 1074821 w 4475140"/>
              <a:gd name="connsiteY2" fmla="*/ 239 h 2130473"/>
              <a:gd name="connsiteX3" fmla="*/ 4475140 w 4475140"/>
              <a:gd name="connsiteY3" fmla="*/ 239 h 2130473"/>
              <a:gd name="connsiteX4" fmla="*/ 3488563 w 4475140"/>
              <a:gd name="connsiteY4" fmla="*/ 2130473 h 2130473"/>
              <a:gd name="connsiteX5" fmla="*/ 0 w 4475140"/>
              <a:gd name="connsiteY5" fmla="*/ 2130473 h 2130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75140" h="2130473">
                <a:moveTo>
                  <a:pt x="0" y="0"/>
                </a:moveTo>
                <a:lnTo>
                  <a:pt x="1074821" y="0"/>
                </a:lnTo>
                <a:lnTo>
                  <a:pt x="1074821" y="239"/>
                </a:lnTo>
                <a:lnTo>
                  <a:pt x="4475140" y="239"/>
                </a:lnTo>
                <a:lnTo>
                  <a:pt x="3488563" y="2130473"/>
                </a:lnTo>
                <a:lnTo>
                  <a:pt x="0" y="2130473"/>
                </a:lnTo>
                <a:close/>
              </a:path>
            </a:pathLst>
          </a:cu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AFEF827-3B4E-4215-91C1-41959E74532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5222" r="4" b="17739"/>
          <a:stretch/>
        </p:blipFill>
        <p:spPr>
          <a:xfrm>
            <a:off x="7716860" y="4683320"/>
            <a:ext cx="4475140" cy="2174680"/>
          </a:xfrm>
          <a:custGeom>
            <a:avLst/>
            <a:gdLst>
              <a:gd name="connsiteX0" fmla="*/ 1006941 w 4475140"/>
              <a:gd name="connsiteY0" fmla="*/ 0 h 2174680"/>
              <a:gd name="connsiteX1" fmla="*/ 4475140 w 4475140"/>
              <a:gd name="connsiteY1" fmla="*/ 0 h 2174680"/>
              <a:gd name="connsiteX2" fmla="*/ 4475140 w 4475140"/>
              <a:gd name="connsiteY2" fmla="*/ 2174680 h 2174680"/>
              <a:gd name="connsiteX3" fmla="*/ 3400319 w 4475140"/>
              <a:gd name="connsiteY3" fmla="*/ 2174680 h 2174680"/>
              <a:gd name="connsiteX4" fmla="*/ 3400319 w 4475140"/>
              <a:gd name="connsiteY4" fmla="*/ 2174202 h 2174680"/>
              <a:gd name="connsiteX5" fmla="*/ 0 w 4475140"/>
              <a:gd name="connsiteY5" fmla="*/ 2174202 h 2174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75140" h="2174680">
                <a:moveTo>
                  <a:pt x="1006941" y="0"/>
                </a:moveTo>
                <a:lnTo>
                  <a:pt x="4475140" y="0"/>
                </a:lnTo>
                <a:lnTo>
                  <a:pt x="4475140" y="2174680"/>
                </a:lnTo>
                <a:lnTo>
                  <a:pt x="3400319" y="2174680"/>
                </a:lnTo>
                <a:lnTo>
                  <a:pt x="3400319" y="2174202"/>
                </a:lnTo>
                <a:lnTo>
                  <a:pt x="0" y="2174202"/>
                </a:lnTo>
                <a:close/>
              </a:path>
            </a:pathLst>
          </a:custGeom>
        </p:spPr>
      </p:pic>
      <p:pic>
        <p:nvPicPr>
          <p:cNvPr id="15" name="Picture 4" descr="Воскресенская улица">
            <a:extLst>
              <a:ext uri="{FF2B5EF4-FFF2-40B4-BE49-F238E27FC236}">
                <a16:creationId xmlns:a16="http://schemas.microsoft.com/office/drawing/2014/main" xmlns="" id="{1BD24A5E-B4DD-41F8-81E6-00F5C62BC3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4321" r="-2" b="22807"/>
          <a:stretch/>
        </p:blipFill>
        <p:spPr bwMode="auto">
          <a:xfrm>
            <a:off x="20" y="4682840"/>
            <a:ext cx="8563356" cy="2175160"/>
          </a:xfrm>
          <a:custGeom>
            <a:avLst/>
            <a:gdLst>
              <a:gd name="connsiteX0" fmla="*/ 0 w 8563376"/>
              <a:gd name="connsiteY0" fmla="*/ 0 h 2175160"/>
              <a:gd name="connsiteX1" fmla="*/ 8563376 w 8563376"/>
              <a:gd name="connsiteY1" fmla="*/ 0 h 2175160"/>
              <a:gd name="connsiteX2" fmla="*/ 7555992 w 8563376"/>
              <a:gd name="connsiteY2" fmla="*/ 2175160 h 2175160"/>
              <a:gd name="connsiteX3" fmla="*/ 0 w 8563376"/>
              <a:gd name="connsiteY3" fmla="*/ 2175160 h 217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63376" h="2175160">
                <a:moveTo>
                  <a:pt x="0" y="0"/>
                </a:moveTo>
                <a:lnTo>
                  <a:pt x="8563376" y="0"/>
                </a:lnTo>
                <a:lnTo>
                  <a:pt x="7555992" y="2175160"/>
                </a:lnTo>
                <a:lnTo>
                  <a:pt x="0" y="217516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67C1221F-0DAE-4AFF-B4CC-4AC1A315A920}"/>
              </a:ext>
            </a:extLst>
          </p:cNvPr>
          <p:cNvSpPr/>
          <p:nvPr/>
        </p:nvSpPr>
        <p:spPr>
          <a:xfrm>
            <a:off x="145177" y="2696203"/>
            <a:ext cx="1186126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До регулярного планировки города улица называлась Сенной. Название связано с тем, что улица находилась около городского торга, где продавали сено и скот. С конца XVIII века улица носила название Воскресенской улицы по расположенной на ней церкви Воскресения (снесена в 1930 году) около Афанасьевского монастыря.</a:t>
            </a:r>
          </a:p>
          <a:p>
            <a:pPr algn="just"/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В 1918 году улица переименована в Революционную в честь Октябрьской революции. С апреля 1930 года улица стала называться Революционной улицей 1905 года в честь событий 9 декабря 1905 года в Ярославле, вошедших в историю как «Кровавая пятница», но название не прижилось</a:t>
            </a:r>
          </a:p>
          <a:p>
            <a:endParaRPr lang="ru-RU" dirty="0"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143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http://old-yar.ru/uploads/redactor/879/87913ed2162c3a8677872e74c4a0f300.jpg">
            <a:extLst>
              <a:ext uri="{FF2B5EF4-FFF2-40B4-BE49-F238E27FC236}">
                <a16:creationId xmlns:a16="http://schemas.microsoft.com/office/drawing/2014/main" xmlns="" id="{89695F32-2495-41A6-8453-9231A9945E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095" r="-1" b="-1"/>
          <a:stretch/>
        </p:blipFill>
        <p:spPr bwMode="auto">
          <a:xfrm>
            <a:off x="6185051" y="10"/>
            <a:ext cx="5997632" cy="6857990"/>
          </a:xfrm>
          <a:custGeom>
            <a:avLst/>
            <a:gdLst>
              <a:gd name="connsiteX0" fmla="*/ 0 w 5997632"/>
              <a:gd name="connsiteY0" fmla="*/ 0 h 6858000"/>
              <a:gd name="connsiteX1" fmla="*/ 5997632 w 5997632"/>
              <a:gd name="connsiteY1" fmla="*/ 0 h 6858000"/>
              <a:gd name="connsiteX2" fmla="*/ 5997632 w 5997632"/>
              <a:gd name="connsiteY2" fmla="*/ 6858000 h 6858000"/>
              <a:gd name="connsiteX3" fmla="*/ 3178693 w 599763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97632" h="6858000">
                <a:moveTo>
                  <a:pt x="0" y="0"/>
                </a:moveTo>
                <a:lnTo>
                  <a:pt x="5997632" y="0"/>
                </a:lnTo>
                <a:lnTo>
                  <a:pt x="5997632" y="6858000"/>
                </a:lnTo>
                <a:lnTo>
                  <a:pt x="3178693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Ð¦ÐµÑÐºÐ¾Ð²Ñ ÐÐ¾ÑÐºÑÐµÑÐµÐ½Ð¸Ñ Ð¥ÑÐ¸ÑÑÐ¾Ð²Ð°, Ð¯ÑÐ¾ÑÐ»Ð°Ð²Ð»Ñ">
            <a:extLst>
              <a:ext uri="{FF2B5EF4-FFF2-40B4-BE49-F238E27FC236}">
                <a16:creationId xmlns:a16="http://schemas.microsoft.com/office/drawing/2014/main" xmlns="" id="{3A30B812-F9D3-4AA7-A8F7-6E8455CB7A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356" b="-1"/>
          <a:stretch/>
        </p:blipFill>
        <p:spPr bwMode="auto">
          <a:xfrm>
            <a:off x="-1" y="10"/>
            <a:ext cx="9141744" cy="6857990"/>
          </a:xfrm>
          <a:custGeom>
            <a:avLst/>
            <a:gdLst>
              <a:gd name="connsiteX0" fmla="*/ 0 w 9141744"/>
              <a:gd name="connsiteY0" fmla="*/ 0 h 6863485"/>
              <a:gd name="connsiteX1" fmla="*/ 5963051 w 9141744"/>
              <a:gd name="connsiteY1" fmla="*/ 0 h 6863485"/>
              <a:gd name="connsiteX2" fmla="*/ 9141744 w 9141744"/>
              <a:gd name="connsiteY2" fmla="*/ 6863485 h 6863485"/>
              <a:gd name="connsiteX3" fmla="*/ 0 w 9141744"/>
              <a:gd name="connsiteY3" fmla="*/ 6863485 h 6863485"/>
              <a:gd name="connsiteX4" fmla="*/ 0 w 9141744"/>
              <a:gd name="connsiteY4" fmla="*/ 0 h 686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1744" h="6863485">
                <a:moveTo>
                  <a:pt x="0" y="0"/>
                </a:moveTo>
                <a:lnTo>
                  <a:pt x="5963051" y="0"/>
                </a:lnTo>
                <a:lnTo>
                  <a:pt x="9141744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xmlns="" id="{37FEB674-D811-4FFE-A878-29D0C0ED18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773847"/>
            <a:ext cx="6434783" cy="3310306"/>
          </a:xfrm>
          <a:custGeom>
            <a:avLst/>
            <a:gdLst>
              <a:gd name="connsiteX0" fmla="*/ 0 w 6434783"/>
              <a:gd name="connsiteY0" fmla="*/ 0 h 3310306"/>
              <a:gd name="connsiteX1" fmla="*/ 3829872 w 6434783"/>
              <a:gd name="connsiteY1" fmla="*/ 0 h 3310306"/>
              <a:gd name="connsiteX2" fmla="*/ 4896100 w 6434783"/>
              <a:gd name="connsiteY2" fmla="*/ 0 h 3310306"/>
              <a:gd name="connsiteX3" fmla="*/ 4901677 w 6434783"/>
              <a:gd name="connsiteY3" fmla="*/ 0 h 3310306"/>
              <a:gd name="connsiteX4" fmla="*/ 6434783 w 6434783"/>
              <a:gd name="connsiteY4" fmla="*/ 3310306 h 3310306"/>
              <a:gd name="connsiteX5" fmla="*/ 0 w 6434783"/>
              <a:gd name="connsiteY5" fmla="*/ 3310306 h 3310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34783" h="3310306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6434783" y="3310306"/>
                </a:lnTo>
                <a:lnTo>
                  <a:pt x="0" y="3310306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7E42050-330C-41C1-BDA8-30C66CE12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50152"/>
            <a:ext cx="5089358" cy="91503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Церковь Воскресения Христова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улица Революционная 6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CBF3CAC-2AFE-4255-B2E7-DAC389D77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190" y="2865187"/>
            <a:ext cx="4620544" cy="20436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Церковь воскресения Христова -находилась на пересечении улиц Воскресенской (ныне - Революционной) и Ильинской площади (ныне - площадь Челюскинцев). Построена Воскресенская церковь в 1660 году. Снесена в 1930 году. На месте церкви сейчас находится жилой дом № 13/6а на площади Челюскинцев.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09310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1537</TotalTime>
  <Words>747</Words>
  <Application>Microsoft Office PowerPoint</Application>
  <PresentationFormat>Произвольный</PresentationFormat>
  <Paragraphs>75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Исторический квартал, ограниченный улицами Нахимсона, Андропова, Революционной и площадью Челюскинцев</vt:lpstr>
      <vt:lpstr>В 1777 году Ярославль стал центром наместничества. Город получает утвержденный регулярный план застройки. В границах современных улиц Нахимсона, Революционной, Андропова и Площади Челюскинцев, был сформирован новый центральный квартал (бывший №8).</vt:lpstr>
      <vt:lpstr>Схема вновь формируемых улиц согласно плану застройки 1777 г.</vt:lpstr>
      <vt:lpstr>Улица Нахимсона</vt:lpstr>
      <vt:lpstr>Ул. Нахимсона 1а Известен, как дом винного пристава. В настоящий момент в части дома расположен Музей истории пряника. Это единственный музей в России, посвященный данной теме!</vt:lpstr>
      <vt:lpstr>Улица Андропова</vt:lpstr>
      <vt:lpstr>Ул. Андропова 6/7  бывший дом вице-губернатора (современное здание мэрии г. Ярославля)</vt:lpstr>
      <vt:lpstr>Слайд 8</vt:lpstr>
      <vt:lpstr>Церковь Воскресения Христова улица Революционная 6</vt:lpstr>
      <vt:lpstr>Слайд 10</vt:lpstr>
      <vt:lpstr>Площадь Челюскинцев</vt:lpstr>
      <vt:lpstr>Кирилло-Афанасиевский монастырь</vt:lpstr>
      <vt:lpstr>Кирилло-Афанасиевский монастырь</vt:lpstr>
      <vt:lpstr>Площадь Советская 1/19 Здание казенных палат</vt:lpstr>
      <vt:lpstr>Слайд 15</vt:lpstr>
      <vt:lpstr>Список используемой литературы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Исторический квартал, ограниченный улицами Нахимсона, Андропова, Революционной и площадью Челюскинцев</dc:title>
  <dc:creator>Пользователь Windows</dc:creator>
  <cp:lastModifiedBy>1</cp:lastModifiedBy>
  <cp:revision>13</cp:revision>
  <dcterms:created xsi:type="dcterms:W3CDTF">2019-01-08T11:36:23Z</dcterms:created>
  <dcterms:modified xsi:type="dcterms:W3CDTF">2019-04-17T16:45:51Z</dcterms:modified>
</cp:coreProperties>
</file>