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57" r:id="rId3"/>
    <p:sldId id="259" r:id="rId4"/>
    <p:sldId id="277" r:id="rId5"/>
    <p:sldId id="274" r:id="rId6"/>
    <p:sldId id="280" r:id="rId7"/>
    <p:sldId id="284" r:id="rId8"/>
    <p:sldId id="285" r:id="rId9"/>
    <p:sldId id="288" r:id="rId10"/>
    <p:sldId id="287" r:id="rId11"/>
    <p:sldId id="290" r:id="rId12"/>
    <p:sldId id="289" r:id="rId13"/>
    <p:sldId id="294" r:id="rId1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398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905000"/>
            <a:ext cx="7543800" cy="2593975"/>
          </a:xfrm>
        </p:spPr>
        <p:txBody>
          <a:bodyPr anchor="b"/>
          <a:lstStyle>
            <a:lvl1pPr>
              <a:defRPr sz="6600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4572000"/>
            <a:ext cx="646176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25A9D-2955-4D08-B132-241DDCB68908}" type="datetimeFigureOut">
              <a:rPr lang="ru-RU" smtClean="0"/>
              <a:t>01.09.2022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207CA-5040-4726-87CD-A9AE0D56AA7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25A9D-2955-4D08-B132-241DDCB68908}" type="datetimeFigureOut">
              <a:rPr lang="ru-RU" smtClean="0"/>
              <a:t>01.09.2022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207CA-5040-4726-87CD-A9AE0D56AA7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1752600" cy="5851525"/>
          </a:xfrm>
        </p:spPr>
        <p:txBody>
          <a:bodyPr vert="eaVert" anchor="b" anchorCtr="0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25A9D-2955-4D08-B132-241DDCB68908}" type="datetimeFigureOut">
              <a:rPr lang="ru-RU" smtClean="0"/>
              <a:t>01.09.2022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207CA-5040-4726-87CD-A9AE0D56AA7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25A9D-2955-4D08-B132-241DDCB68908}" type="datetimeFigureOut">
              <a:rPr lang="ru-RU" smtClean="0"/>
              <a:t>01.09.2022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207CA-5040-4726-87CD-A9AE0D56AA7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486400"/>
            <a:ext cx="7659687" cy="1168400"/>
          </a:xfrm>
        </p:spPr>
        <p:txBody>
          <a:bodyPr anchor="t"/>
          <a:lstStyle>
            <a:lvl1pPr algn="l">
              <a:defRPr sz="36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852863"/>
            <a:ext cx="6135687" cy="163353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25A9D-2955-4D08-B132-241DDCB68908}" type="datetimeFigureOut">
              <a:rPr lang="ru-RU" smtClean="0"/>
              <a:t>01.09.2022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207CA-5040-4726-87CD-A9AE0D56AA7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196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25A9D-2955-4D08-B132-241DDCB68908}" type="datetimeFigureOut">
              <a:rPr lang="ru-RU" smtClean="0"/>
              <a:t>01.09.2022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207CA-5040-4726-87CD-A9AE0D56AA7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196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196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25A9D-2955-4D08-B132-241DDCB68908}" type="datetimeFigureOut">
              <a:rPr lang="ru-RU" smtClean="0"/>
              <a:t>01.09.2022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207CA-5040-4726-87CD-A9AE0D56AA7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25A9D-2955-4D08-B132-241DDCB68908}" type="datetimeFigureOut">
              <a:rPr lang="ru-RU" smtClean="0"/>
              <a:t>01.09.2022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207CA-5040-4726-87CD-A9AE0D56AA7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25A9D-2955-4D08-B132-241DDCB68908}" type="datetimeFigureOut">
              <a:rPr lang="ru-RU" smtClean="0"/>
              <a:t>01.09.2022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207CA-5040-4726-87CD-A9AE0D56AA7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5495544"/>
            <a:ext cx="7772400" cy="594360"/>
          </a:xfrm>
        </p:spPr>
        <p:txBody>
          <a:bodyPr anchor="b"/>
          <a:lstStyle>
            <a:lvl1pPr algn="ctr">
              <a:defRPr sz="22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799" y="6096000"/>
            <a:ext cx="7772401" cy="6096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25A9D-2955-4D08-B132-241DDCB68908}" type="datetimeFigureOut">
              <a:rPr lang="ru-RU" smtClean="0"/>
              <a:t>01.09.2022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207CA-5040-4726-87CD-A9AE0D56AA7A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04800" y="381000"/>
            <a:ext cx="7772400" cy="494284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5495278"/>
            <a:ext cx="7772400" cy="594626"/>
          </a:xfrm>
        </p:spPr>
        <p:txBody>
          <a:bodyPr anchor="b"/>
          <a:lstStyle>
            <a:lvl1pPr algn="ctr">
              <a:defRPr sz="2200" b="1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84582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1752" y="6096000"/>
            <a:ext cx="7772400" cy="612648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25A9D-2955-4D08-B132-241DDCB68908}" type="datetimeFigureOut">
              <a:rPr lang="ru-RU" smtClean="0"/>
              <a:t>01.09.2022</a:t>
            </a:fld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1A207CA-5040-4726-87CD-A9AE0D56AA7A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620000" cy="4800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8458200" y="0"/>
            <a:ext cx="6858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8458200" y="5486400"/>
            <a:ext cx="685800" cy="685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31788" y="5648960"/>
            <a:ext cx="548640" cy="396240"/>
          </a:xfrm>
          <a:prstGeom prst="bracketPair">
            <a:avLst>
              <a:gd name="adj" fmla="val 17949"/>
            </a:avLst>
          </a:prstGeom>
          <a:ln w="19050">
            <a:solidFill>
              <a:srgbClr val="FFFFFF"/>
            </a:solidFill>
          </a:ln>
        </p:spPr>
        <p:txBody>
          <a:bodyPr vert="horz" lIns="0" tIns="0" rIns="0" bIns="0" rtlCol="0" anchor="ctr"/>
          <a:lstStyle>
            <a:lvl1pPr algn="ctr">
              <a:defRPr sz="1800">
                <a:solidFill>
                  <a:srgbClr val="FFFFFF"/>
                </a:solidFill>
              </a:defRPr>
            </a:lvl1pPr>
          </a:lstStyle>
          <a:p>
            <a:fld id="{21A207CA-5040-4726-87CD-A9AE0D56AA7A}" type="slidenum">
              <a:rPr lang="ru-RU" smtClean="0"/>
              <a:t>‹#›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7586910" y="4048760"/>
            <a:ext cx="2367281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7551351" y="1645920"/>
            <a:ext cx="2438399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fld id="{04F25A9D-2955-4D08-B132-241DDCB68908}" type="datetimeFigureOut">
              <a:rPr lang="ru-RU" smtClean="0"/>
              <a:t>01.09.2022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600" kern="1200" cap="none" spc="-100" baseline="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33.png"/><Relationship Id="rId4" Type="http://schemas.openxmlformats.org/officeDocument/2006/relationships/image" Target="../media/image32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microsoft.com/office/2007/relationships/hdphoto" Target="../media/hdphoto1.wdp"/><Relationship Id="rId7" Type="http://schemas.openxmlformats.org/officeDocument/2006/relationships/image" Target="../media/image7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microsoft.com/office/2007/relationships/hdphoto" Target="../media/hdphoto2.wdp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microsoft.com/office/2007/relationships/hdphoto" Target="../media/hdphoto5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microsoft.com/office/2007/relationships/hdphoto" Target="../media/hdphoto4.wdp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20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microsoft.com/office/2007/relationships/hdphoto" Target="../media/hdphoto7.wdp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892696" y="79705"/>
            <a:ext cx="628348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</a:rPr>
              <a:t>Волонтерский центр </a:t>
            </a:r>
          </a:p>
          <a:p>
            <a:pPr algn="ctr"/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</a:rPr>
              <a:t>МБУК «Великолукская центральная городская библиотека им. М.И. Семевского»</a:t>
            </a:r>
            <a:endParaRPr lang="ru-RU" sz="2000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1753" y="116632"/>
            <a:ext cx="1046920" cy="94180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879" y="1123821"/>
            <a:ext cx="6702875" cy="446113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108572" y="5805264"/>
            <a:ext cx="62834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solidFill>
                  <a:schemeClr val="tx2">
                    <a:lumMod val="50000"/>
                  </a:schemeClr>
                </a:solidFill>
              </a:rPr>
              <a:t>Псковская область, </a:t>
            </a:r>
          </a:p>
          <a:p>
            <a:pPr algn="ctr"/>
            <a:r>
              <a:rPr lang="ru-RU" sz="1600" dirty="0" smtClean="0">
                <a:solidFill>
                  <a:schemeClr val="tx2">
                    <a:lumMod val="50000"/>
                  </a:schemeClr>
                </a:solidFill>
              </a:rPr>
              <a:t>г. Великие Луки</a:t>
            </a:r>
            <a:endParaRPr lang="ru-RU" sz="1600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25540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Почему волонтерам в нашей библиотеке хорошо?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5860645"/>
            <a:ext cx="3626692" cy="824881"/>
          </a:xfrm>
        </p:spPr>
        <p:txBody>
          <a:bodyPr>
            <a:noAutofit/>
          </a:bodyPr>
          <a:lstStyle/>
          <a:p>
            <a:r>
              <a:rPr lang="ru-RU" sz="2000" dirty="0" smtClean="0"/>
              <a:t>Благодарим активистов </a:t>
            </a:r>
            <a:r>
              <a:rPr lang="ru-RU" sz="2000" dirty="0" smtClean="0"/>
              <a:t>в </a:t>
            </a:r>
            <a:r>
              <a:rPr lang="ru-RU" sz="2000" dirty="0" smtClean="0"/>
              <a:t>соц. сетях (Пост любви)</a:t>
            </a:r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95" t="19474" r="31069" b="6250"/>
          <a:stretch/>
        </p:blipFill>
        <p:spPr bwMode="auto">
          <a:xfrm>
            <a:off x="539552" y="1711564"/>
            <a:ext cx="3970152" cy="41490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40" t="19981" r="32032" b="4829"/>
          <a:stretch/>
        </p:blipFill>
        <p:spPr bwMode="auto">
          <a:xfrm>
            <a:off x="5444357" y="1046164"/>
            <a:ext cx="2608811" cy="27399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8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27" t="18453" r="32437" b="10715"/>
          <a:stretch/>
        </p:blipFill>
        <p:spPr bwMode="auto">
          <a:xfrm>
            <a:off x="5308603" y="3969634"/>
            <a:ext cx="2880320" cy="28563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987686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Почему волонтерам в нашей библиотеке хорошо?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5877272"/>
            <a:ext cx="7772400" cy="2265041"/>
          </a:xfrm>
        </p:spPr>
        <p:txBody>
          <a:bodyPr>
            <a:noAutofit/>
          </a:bodyPr>
          <a:lstStyle/>
          <a:p>
            <a:r>
              <a:rPr lang="ru-RU" sz="2800" dirty="0" smtClean="0"/>
              <a:t>Устраиваем чаепитие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1467796"/>
            <a:ext cx="6336704" cy="4198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52845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4022" y="1268760"/>
            <a:ext cx="4679978" cy="312096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Почему волонтерам в нашей библиотеке хорошо?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782" y="1412776"/>
            <a:ext cx="4608512" cy="1544961"/>
          </a:xfrm>
        </p:spPr>
        <p:txBody>
          <a:bodyPr>
            <a:noAutofit/>
          </a:bodyPr>
          <a:lstStyle/>
          <a:p>
            <a:r>
              <a:rPr lang="ru-RU" dirty="0" smtClean="0"/>
              <a:t>Даём преимущества в пользовании фондом библиотеки</a:t>
            </a:r>
          </a:p>
          <a:p>
            <a:r>
              <a:rPr lang="ru-RU" dirty="0" smtClean="0"/>
              <a:t>А также приглашения на культурные мероприятия, которые проходят в городе Великие Луки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487" y="3689398"/>
            <a:ext cx="4433529" cy="295626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932040" y="4756585"/>
            <a:ext cx="3465565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/>
              <a:t>Прежде </a:t>
            </a:r>
            <a:r>
              <a:rPr lang="ru-RU" b="1" dirty="0"/>
              <a:t>всего, </a:t>
            </a:r>
            <a:endParaRPr lang="ru-RU" b="1" dirty="0" smtClean="0"/>
          </a:p>
          <a:p>
            <a:pPr algn="ctr"/>
            <a:r>
              <a:rPr lang="ru-RU" b="1" dirty="0" smtClean="0"/>
              <a:t>волонтер </a:t>
            </a:r>
            <a:r>
              <a:rPr lang="ru-RU" b="1" dirty="0"/>
              <a:t>- для </a:t>
            </a:r>
            <a:r>
              <a:rPr lang="ru-RU" b="1" dirty="0" smtClean="0"/>
              <a:t>библиотеки, </a:t>
            </a:r>
          </a:p>
          <a:p>
            <a:pPr algn="ctr"/>
            <a:r>
              <a:rPr lang="ru-RU" b="1" dirty="0" smtClean="0"/>
              <a:t>а </a:t>
            </a:r>
            <a:r>
              <a:rPr lang="ru-RU" b="1" dirty="0"/>
              <a:t>не </a:t>
            </a:r>
            <a:r>
              <a:rPr lang="ru-RU" b="1" dirty="0" smtClean="0"/>
              <a:t>библиотека </a:t>
            </a:r>
            <a:r>
              <a:rPr lang="ru-RU" b="1" dirty="0"/>
              <a:t>- для волонтера</a:t>
            </a:r>
          </a:p>
          <a:p>
            <a:endParaRPr lang="ru-RU" b="1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594675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5070899"/>
            <a:ext cx="4394329" cy="1825625"/>
          </a:xfrm>
        </p:spPr>
        <p:txBody>
          <a:bodyPr>
            <a:normAutofit/>
          </a:bodyPr>
          <a:lstStyle/>
          <a:p>
            <a:pPr algn="r"/>
            <a:r>
              <a:rPr lang="ru-RU" sz="2800" dirty="0" smtClean="0"/>
              <a:t>Присоединяйтесь к нам!</a:t>
            </a:r>
            <a:endParaRPr lang="ru-RU" sz="2800" dirty="0"/>
          </a:p>
        </p:txBody>
      </p:sp>
      <p:graphicFrame>
        <p:nvGraphicFramePr>
          <p:cNvPr id="5" name="Объект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25659512"/>
              </p:ext>
            </p:extLst>
          </p:nvPr>
        </p:nvGraphicFramePr>
        <p:xfrm>
          <a:off x="611188" y="188913"/>
          <a:ext cx="1249362" cy="1127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46" name="CorelDRAW" r:id="rId3" imgW="6310800" imgH="5296320" progId="">
                  <p:embed/>
                </p:oleObj>
              </mc:Choice>
              <mc:Fallback>
                <p:oleObj name="CorelDRAW" r:id="rId3" imgW="6310800" imgH="529632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1188" y="188913"/>
                        <a:ext cx="1249362" cy="11271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107505" y="2780928"/>
            <a:ext cx="4737604" cy="1800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МБУК «Великолукская Центральная городская библиотека им. М.И. Семевского»</a:t>
            </a:r>
            <a:b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182113 Псковская область, г. Великие Луки,</a:t>
            </a:r>
          </a:p>
          <a:p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ул. Пионерская д. 7, тел. 8(81153)37347</a:t>
            </a:r>
            <a:b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Сайт: 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http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://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biblio-vluki.ru</a:t>
            </a:r>
            <a:endParaRPr lang="ru-RU" dirty="0" smtClean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E-</a:t>
            </a:r>
            <a:r>
              <a:rPr lang="en-US" dirty="0" err="1" smtClean="0">
                <a:solidFill>
                  <a:schemeClr val="accent1">
                    <a:lumMod val="75000"/>
                  </a:schemeClr>
                </a:solidFill>
              </a:rPr>
              <a:t>maiI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: 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biblio-luki@mail.ru</a:t>
            </a:r>
          </a:p>
          <a:p>
            <a:r>
              <a:rPr lang="ru-RU" dirty="0" err="1" smtClean="0">
                <a:solidFill>
                  <a:schemeClr val="accent1">
                    <a:lumMod val="75000"/>
                  </a:schemeClr>
                </a:solidFill>
              </a:rPr>
              <a:t>ВКонтакте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: 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https://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vk.com/lukilib</a:t>
            </a:r>
            <a:endParaRPr lang="ru-RU" dirty="0" smtClean="0">
              <a:solidFill>
                <a:schemeClr val="accent1">
                  <a:lumMod val="75000"/>
                </a:schemeClr>
              </a:solidFill>
            </a:endParaRPr>
          </a:p>
          <a:p>
            <a:endParaRPr lang="en-US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ru-RU" dirty="0" smtClean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                                  </a:t>
            </a:r>
            <a:b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</a:br>
            <a:endParaRPr lang="ru-RU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8444" name="Picture 12" descr="C:\Users\Master\Desktop\Библиотека\Доклады и выступления\Литературный баттл от идеи до воплощения\Зеленая и Белая Корпоративная Руководство о Культуре Компании Презентация, копия\Cover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89" r="56396"/>
          <a:stretch/>
        </p:blipFill>
        <p:spPr bwMode="auto">
          <a:xfrm>
            <a:off x="4845109" y="-1"/>
            <a:ext cx="4287060" cy="6926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8062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556792"/>
            <a:ext cx="8064896" cy="4680520"/>
          </a:xfrm>
        </p:spPr>
        <p:txBody>
          <a:bodyPr>
            <a:normAutofit lnSpcReduction="10000"/>
          </a:bodyPr>
          <a:lstStyle/>
          <a:p>
            <a:pPr algn="just"/>
            <a:r>
              <a:rPr lang="ru-RU" sz="2000" i="1" dirty="0"/>
              <a:t>Привлечение волонтеров (добровольцев) в библиотеки - это часть работы библиотек с читателями и населением и, во многом, гарантия успеха деятельности библиотеки. </a:t>
            </a:r>
            <a:endParaRPr lang="ru-RU" sz="2000" i="1" dirty="0" smtClean="0"/>
          </a:p>
          <a:p>
            <a:pPr algn="just"/>
            <a:endParaRPr lang="ru-RU" sz="2000" i="1" dirty="0"/>
          </a:p>
          <a:p>
            <a:pPr algn="just"/>
            <a:r>
              <a:rPr lang="ru-RU" sz="2000" i="1" dirty="0" smtClean="0"/>
              <a:t>Волонтёры </a:t>
            </a:r>
            <a:r>
              <a:rPr lang="ru-RU" sz="2000" i="1" dirty="0"/>
              <a:t>- хорошая возможность расширения спектра библиотечных услуг. Они могут привнести в библиотечную работу инициативу, </a:t>
            </a:r>
            <a:r>
              <a:rPr lang="ru-RU" sz="2000" i="1" dirty="0" smtClean="0"/>
              <a:t>креативность </a:t>
            </a:r>
            <a:r>
              <a:rPr lang="ru-RU" sz="2000" i="1" dirty="0"/>
              <a:t>и дополнительные таланты. </a:t>
            </a:r>
            <a:endParaRPr lang="ru-RU" sz="2000" i="1" dirty="0" smtClean="0"/>
          </a:p>
          <a:p>
            <a:pPr algn="just"/>
            <a:endParaRPr lang="ru-RU" sz="2000" i="1" dirty="0"/>
          </a:p>
          <a:p>
            <a:pPr algn="just"/>
            <a:r>
              <a:rPr lang="ru-RU" sz="2000" i="1" dirty="0" smtClean="0"/>
              <a:t>Помощниками Великолукской центральной городской библиотеки являются более 40 добровольцев разных возрастов, зарегистрированные на сайте Добро</a:t>
            </a:r>
            <a:r>
              <a:rPr lang="en-US" sz="2000" i="1" dirty="0" smtClean="0"/>
              <a:t>.</a:t>
            </a:r>
            <a:r>
              <a:rPr lang="en-US" sz="2000" i="1" dirty="0" err="1" smtClean="0"/>
              <a:t>ru</a:t>
            </a:r>
            <a:endParaRPr lang="ru-RU" sz="2000" i="1" dirty="0" smtClean="0"/>
          </a:p>
          <a:p>
            <a:pPr algn="just"/>
            <a:endParaRPr lang="en-US" sz="2000" i="1" dirty="0" smtClean="0"/>
          </a:p>
          <a:p>
            <a:pPr algn="just"/>
            <a:r>
              <a:rPr lang="ru-RU" sz="2000" i="1" dirty="0" smtClean="0"/>
              <a:t>Официально волонтерский центр при библиотеке открыт в апреле 2021 года.</a:t>
            </a:r>
            <a:endParaRPr lang="ru-RU" sz="2000" i="1" dirty="0"/>
          </a:p>
        </p:txBody>
      </p:sp>
    </p:spTree>
    <p:extLst>
      <p:ext uri="{BB962C8B-B14F-4D97-AF65-F5344CB8AC3E}">
        <p14:creationId xmlns:p14="http://schemas.microsoft.com/office/powerpoint/2010/main" val="40787434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3750" b="12728"/>
          <a:stretch/>
        </p:blipFill>
        <p:spPr>
          <a:xfrm>
            <a:off x="1259632" y="3674306"/>
            <a:ext cx="3723878" cy="315399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7544" y="21162"/>
            <a:ext cx="7772400" cy="959566"/>
          </a:xfrm>
        </p:spPr>
        <p:txBody>
          <a:bodyPr/>
          <a:lstStyle/>
          <a:p>
            <a:r>
              <a:rPr lang="ru-RU" dirty="0" err="1" smtClean="0"/>
              <a:t>Волонтёрство</a:t>
            </a:r>
            <a:r>
              <a:rPr lang="ru-RU" dirty="0" smtClean="0"/>
              <a:t> и библиотека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076056" y="836712"/>
            <a:ext cx="3923928" cy="1396751"/>
          </a:xfrm>
        </p:spPr>
        <p:txBody>
          <a:bodyPr>
            <a:normAutofit/>
          </a:bodyPr>
          <a:lstStyle/>
          <a:p>
            <a:r>
              <a:rPr lang="ru-RU" sz="2400" dirty="0" smtClean="0"/>
              <a:t>Волонтер - фотограф</a:t>
            </a:r>
          </a:p>
          <a:p>
            <a:endParaRPr lang="ru-RU" sz="2400" dirty="0"/>
          </a:p>
          <a:p>
            <a:pPr marL="68580" indent="0">
              <a:buNone/>
            </a:pPr>
            <a:endParaRPr lang="ru-RU" sz="2400" dirty="0"/>
          </a:p>
        </p:txBody>
      </p:sp>
      <p:sp>
        <p:nvSpPr>
          <p:cNvPr id="7" name="Объект 2"/>
          <p:cNvSpPr txBox="1">
            <a:spLocks/>
          </p:cNvSpPr>
          <p:nvPr/>
        </p:nvSpPr>
        <p:spPr>
          <a:xfrm>
            <a:off x="141396" y="1124744"/>
            <a:ext cx="4536504" cy="13967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5840" indent="-22860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0160" indent="-22860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400" dirty="0" smtClean="0"/>
              <a:t>Волонтер – </a:t>
            </a:r>
            <a:r>
              <a:rPr lang="ru-RU" sz="2400" dirty="0" err="1" smtClean="0"/>
              <a:t>видеооператор</a:t>
            </a:r>
            <a:endParaRPr lang="ru-RU" sz="2400" dirty="0" smtClean="0"/>
          </a:p>
          <a:p>
            <a:endParaRPr lang="ru-RU" sz="2400" dirty="0" smtClean="0"/>
          </a:p>
          <a:p>
            <a:pPr marL="68580" indent="0">
              <a:buFont typeface="Arial" pitchFamily="34" charset="0"/>
              <a:buNone/>
            </a:pPr>
            <a:endParaRPr lang="ru-RU" sz="2400" dirty="0"/>
          </a:p>
        </p:txBody>
      </p:sp>
      <p:pic>
        <p:nvPicPr>
          <p:cNvPr id="8" name="Picture 2" descr="C:\Users\Master\Desktop\Библиотека\Фото 2018\Громкие чтения\DSC_027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656" y="1700808"/>
            <a:ext cx="3465684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8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33" t="15376" r="30533" b="6250"/>
          <a:stretch/>
        </p:blipFill>
        <p:spPr bwMode="auto">
          <a:xfrm>
            <a:off x="5179452" y="1412776"/>
            <a:ext cx="3168916" cy="40378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1768" y="5125482"/>
            <a:ext cx="2552232" cy="1702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85510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9579" y="1302868"/>
            <a:ext cx="1991659" cy="281693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7544" y="21162"/>
            <a:ext cx="7772400" cy="959566"/>
          </a:xfrm>
        </p:spPr>
        <p:txBody>
          <a:bodyPr/>
          <a:lstStyle/>
          <a:p>
            <a:r>
              <a:rPr lang="ru-RU" dirty="0" err="1" smtClean="0"/>
              <a:t>Волонтёрство</a:t>
            </a:r>
            <a:r>
              <a:rPr lang="ru-RU" dirty="0" smtClean="0"/>
              <a:t> и библиотека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836712"/>
            <a:ext cx="8892480" cy="1396751"/>
          </a:xfrm>
        </p:spPr>
        <p:txBody>
          <a:bodyPr>
            <a:normAutofit/>
          </a:bodyPr>
          <a:lstStyle/>
          <a:p>
            <a:r>
              <a:rPr lang="ru-RU" sz="2400" dirty="0" smtClean="0"/>
              <a:t>Волонтер – помощник в подготовке к мероприятию</a:t>
            </a:r>
          </a:p>
          <a:p>
            <a:endParaRPr lang="ru-RU" sz="2400" dirty="0"/>
          </a:p>
          <a:p>
            <a:pPr marL="68580" indent="0">
              <a:buNone/>
            </a:pPr>
            <a:endParaRPr lang="ru-RU" sz="2400" dirty="0"/>
          </a:p>
        </p:txBody>
      </p:sp>
      <p:pic>
        <p:nvPicPr>
          <p:cNvPr id="9218" name="Picture 2" descr="C:\Users\Master\Desktop\tV8LU4jwTFM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707"/>
          <a:stretch/>
        </p:blipFill>
        <p:spPr bwMode="auto">
          <a:xfrm>
            <a:off x="107504" y="1340768"/>
            <a:ext cx="3888432" cy="2779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07504" y="4119800"/>
            <a:ext cx="11632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</a:rPr>
              <a:t>Рисуем</a:t>
            </a:r>
            <a:endParaRPr lang="ru-RU" sz="20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8637" y="1340768"/>
            <a:ext cx="1922606" cy="271975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518280" y="4119800"/>
            <a:ext cx="28229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</a:rPr>
              <a:t>Создаем афиши</a:t>
            </a:r>
            <a:endParaRPr lang="ru-RU" sz="20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518280" y="5661248"/>
            <a:ext cx="190885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</a:rPr>
              <a:t>Оформляем </a:t>
            </a:r>
          </a:p>
          <a:p>
            <a:pPr algn="ctr"/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</a:rPr>
              <a:t>выставки</a:t>
            </a:r>
            <a:endParaRPr lang="ru-RU" sz="20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20482" name="Picture 2" descr="C:\Users\Master\Desktop\Библиотека\фото 2022\Презентация выставки кружева\зарецкая\DSC_5789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900"/>
          <a:stretch/>
        </p:blipFill>
        <p:spPr bwMode="auto">
          <a:xfrm>
            <a:off x="1270708" y="4316255"/>
            <a:ext cx="3994700" cy="2426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93783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69854" y="-64701"/>
            <a:ext cx="7772400" cy="959566"/>
          </a:xfrm>
        </p:spPr>
        <p:txBody>
          <a:bodyPr/>
          <a:lstStyle/>
          <a:p>
            <a:r>
              <a:rPr lang="ru-RU" dirty="0" err="1" smtClean="0"/>
              <a:t>Волонтёрство</a:t>
            </a:r>
            <a:r>
              <a:rPr lang="ru-RU" dirty="0" smtClean="0"/>
              <a:t> и библиотека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737514"/>
            <a:ext cx="8892480" cy="1396751"/>
          </a:xfrm>
        </p:spPr>
        <p:txBody>
          <a:bodyPr>
            <a:normAutofit/>
          </a:bodyPr>
          <a:lstStyle/>
          <a:p>
            <a:r>
              <a:rPr lang="ru-RU" sz="2000" dirty="0" smtClean="0"/>
              <a:t>Волонтер – участник мероприятия</a:t>
            </a:r>
          </a:p>
          <a:p>
            <a:endParaRPr lang="ru-RU" sz="2000" dirty="0"/>
          </a:p>
          <a:p>
            <a:pPr marL="68580" indent="0">
              <a:buNone/>
            </a:pPr>
            <a:endParaRPr lang="ru-RU" sz="20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650" y="1281254"/>
            <a:ext cx="3816424" cy="2544283"/>
          </a:xfrm>
          <a:prstGeom prst="rect">
            <a:avLst/>
          </a:prstGeom>
        </p:spPr>
      </p:pic>
      <p:sp>
        <p:nvSpPr>
          <p:cNvPr id="6" name="Объект 2"/>
          <p:cNvSpPr txBox="1">
            <a:spLocks/>
          </p:cNvSpPr>
          <p:nvPr/>
        </p:nvSpPr>
        <p:spPr>
          <a:xfrm>
            <a:off x="4644008" y="2802632"/>
            <a:ext cx="3888432" cy="13967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5840" indent="-22860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0160" indent="-22860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dirty="0" smtClean="0"/>
              <a:t>Волонтер – организатор одной из площадок мероприятия или куратор площадки</a:t>
            </a:r>
          </a:p>
          <a:p>
            <a:endParaRPr lang="ru-RU" sz="2000" dirty="0" smtClean="0"/>
          </a:p>
          <a:p>
            <a:pPr marL="68580" indent="0">
              <a:buFont typeface="Arial" pitchFamily="34" charset="0"/>
              <a:buNone/>
            </a:pPr>
            <a:endParaRPr lang="ru-RU" sz="20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3662" y="908720"/>
            <a:ext cx="3365911" cy="189249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518" y="4077072"/>
            <a:ext cx="3890556" cy="259370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21"/>
          <a:stretch/>
        </p:blipFill>
        <p:spPr>
          <a:xfrm>
            <a:off x="4813662" y="3829303"/>
            <a:ext cx="3502754" cy="2841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66087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4210861"/>
            <a:ext cx="3995682" cy="264713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7544" y="21162"/>
            <a:ext cx="7772400" cy="959566"/>
          </a:xfrm>
        </p:spPr>
        <p:txBody>
          <a:bodyPr/>
          <a:lstStyle/>
          <a:p>
            <a:r>
              <a:rPr lang="ru-RU" dirty="0" err="1" smtClean="0"/>
              <a:t>Волонтёрство</a:t>
            </a:r>
            <a:r>
              <a:rPr lang="ru-RU" dirty="0" smtClean="0"/>
              <a:t> и библиотека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836712"/>
            <a:ext cx="8892480" cy="1396751"/>
          </a:xfrm>
        </p:spPr>
        <p:txBody>
          <a:bodyPr>
            <a:normAutofit/>
          </a:bodyPr>
          <a:lstStyle/>
          <a:p>
            <a:r>
              <a:rPr lang="ru-RU" sz="2400" dirty="0" smtClean="0"/>
              <a:t>Волонтер – организатор мероприятия </a:t>
            </a:r>
          </a:p>
          <a:p>
            <a:endParaRPr lang="ru-RU" sz="2400" dirty="0"/>
          </a:p>
          <a:p>
            <a:pPr marL="68580" indent="0">
              <a:buNone/>
            </a:pPr>
            <a:endParaRPr lang="ru-RU" sz="24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1412777"/>
            <a:ext cx="3994494" cy="266429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466" y="1412777"/>
            <a:ext cx="3994494" cy="266429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466" y="4193705"/>
            <a:ext cx="3998004" cy="266429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81"/>
          <a:stretch/>
        </p:blipFill>
        <p:spPr>
          <a:xfrm>
            <a:off x="6633177" y="4217076"/>
            <a:ext cx="1727997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94874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7544" y="21162"/>
            <a:ext cx="7772400" cy="959566"/>
          </a:xfrm>
        </p:spPr>
        <p:txBody>
          <a:bodyPr/>
          <a:lstStyle/>
          <a:p>
            <a:r>
              <a:rPr lang="ru-RU" dirty="0" err="1" smtClean="0"/>
              <a:t>Волонтёрство</a:t>
            </a:r>
            <a:r>
              <a:rPr lang="ru-RU" dirty="0" smtClean="0"/>
              <a:t> и библиотека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836712"/>
            <a:ext cx="8892480" cy="1396751"/>
          </a:xfrm>
        </p:spPr>
        <p:txBody>
          <a:bodyPr>
            <a:normAutofit/>
          </a:bodyPr>
          <a:lstStyle/>
          <a:p>
            <a:r>
              <a:rPr lang="ru-RU" sz="2400" dirty="0" smtClean="0"/>
              <a:t>Волонтер – помощник в библиотечном деле</a:t>
            </a:r>
          </a:p>
          <a:p>
            <a:endParaRPr lang="ru-RU" sz="2400" dirty="0"/>
          </a:p>
          <a:p>
            <a:pPr marL="68580" indent="0">
              <a:buNone/>
            </a:pPr>
            <a:endParaRPr lang="ru-RU" sz="24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772816"/>
            <a:ext cx="4374573" cy="3280930"/>
          </a:xfrm>
          <a:prstGeom prst="rect">
            <a:avLst/>
          </a:prstGeom>
        </p:spPr>
      </p:pic>
      <p:pic>
        <p:nvPicPr>
          <p:cNvPr id="7" name="Объект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1340768"/>
            <a:ext cx="4158661" cy="3118996"/>
          </a:xfrm>
          <a:prstGeom prst="rect">
            <a:avLst/>
          </a:prstGeom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485278" y="4990959"/>
            <a:ext cx="8461407" cy="1280890"/>
          </a:xfrm>
          <a:prstGeom prst="rect">
            <a:avLst/>
          </a:prstGeom>
        </p:spPr>
        <p:txBody>
          <a:bodyPr vert="horz" lIns="0" tIns="45720" rIns="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r"/>
            <a:r>
              <a:rPr lang="ru-RU" sz="2800" b="1" dirty="0" smtClean="0"/>
              <a:t>Акция «Скорая помощь книжке»</a:t>
            </a:r>
            <a:br>
              <a:rPr lang="ru-RU" sz="2800" b="1" dirty="0" smtClean="0"/>
            </a:br>
            <a:r>
              <a:rPr lang="ru-RU" sz="2800" dirty="0" smtClean="0"/>
              <a:t>Юные волонтёры</a:t>
            </a:r>
            <a:endParaRPr lang="ru-RU" sz="2800" dirty="0"/>
          </a:p>
        </p:txBody>
      </p:sp>
      <p:sp>
        <p:nvSpPr>
          <p:cNvPr id="9" name="TextBox 8"/>
          <p:cNvSpPr txBox="1"/>
          <p:nvPr/>
        </p:nvSpPr>
        <p:spPr>
          <a:xfrm>
            <a:off x="232385" y="5948683"/>
            <a:ext cx="355417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chemeClr val="accent1">
                    <a:lumMod val="75000"/>
                  </a:schemeClr>
                </a:solidFill>
              </a:rPr>
              <a:t>ГДБ им. А. </a:t>
            </a:r>
            <a:r>
              <a:rPr lang="ru-RU" sz="3200" b="1" dirty="0">
                <a:solidFill>
                  <a:schemeClr val="accent1">
                    <a:lumMod val="75000"/>
                  </a:schemeClr>
                </a:solidFill>
              </a:rPr>
              <a:t>Г</a:t>
            </a:r>
            <a:r>
              <a:rPr lang="ru-RU" sz="3200" b="1" dirty="0" smtClean="0">
                <a:solidFill>
                  <a:schemeClr val="accent1">
                    <a:lumMod val="75000"/>
                  </a:schemeClr>
                </a:solidFill>
              </a:rPr>
              <a:t>айдара</a:t>
            </a:r>
            <a:endParaRPr lang="ru-RU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67997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7544" y="21162"/>
            <a:ext cx="7772400" cy="959566"/>
          </a:xfrm>
        </p:spPr>
        <p:txBody>
          <a:bodyPr/>
          <a:lstStyle/>
          <a:p>
            <a:r>
              <a:rPr lang="ru-RU" dirty="0" err="1" smtClean="0"/>
              <a:t>Волонтёрство</a:t>
            </a:r>
            <a:r>
              <a:rPr lang="ru-RU" dirty="0" smtClean="0"/>
              <a:t> и библиотека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836712"/>
            <a:ext cx="8892480" cy="1396751"/>
          </a:xfrm>
        </p:spPr>
        <p:txBody>
          <a:bodyPr>
            <a:normAutofit/>
          </a:bodyPr>
          <a:lstStyle/>
          <a:p>
            <a:r>
              <a:rPr lang="ru-RU" sz="2400" dirty="0" smtClean="0"/>
              <a:t>Волонтер – помощник в библиотечном деле</a:t>
            </a:r>
          </a:p>
          <a:p>
            <a:endParaRPr lang="ru-RU" sz="2400" dirty="0"/>
          </a:p>
          <a:p>
            <a:pPr marL="68580" indent="0">
              <a:buNone/>
            </a:pPr>
            <a:endParaRPr lang="ru-RU" sz="2400" dirty="0"/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485278" y="4990959"/>
            <a:ext cx="8461407" cy="1280890"/>
          </a:xfrm>
          <a:prstGeom prst="rect">
            <a:avLst/>
          </a:prstGeom>
        </p:spPr>
        <p:txBody>
          <a:bodyPr vert="horz" lIns="0" tIns="45720" rIns="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r"/>
            <a:r>
              <a:rPr lang="ru-RU" sz="2800" b="1" dirty="0" smtClean="0"/>
              <a:t>Акция «Украсим библиотеку вместе»</a:t>
            </a:r>
            <a:br>
              <a:rPr lang="ru-RU" sz="2800" b="1" dirty="0" smtClean="0"/>
            </a:br>
            <a:r>
              <a:rPr lang="ru-RU" sz="2800" dirty="0" smtClean="0"/>
              <a:t>Юные волонтёры</a:t>
            </a:r>
            <a:endParaRPr lang="ru-RU" sz="2800" dirty="0"/>
          </a:p>
        </p:txBody>
      </p:sp>
      <p:sp>
        <p:nvSpPr>
          <p:cNvPr id="9" name="TextBox 8"/>
          <p:cNvSpPr txBox="1"/>
          <p:nvPr/>
        </p:nvSpPr>
        <p:spPr>
          <a:xfrm>
            <a:off x="76216" y="5948683"/>
            <a:ext cx="450899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chemeClr val="accent1">
                    <a:lumMod val="75000"/>
                  </a:schemeClr>
                </a:solidFill>
              </a:rPr>
              <a:t>Библиотека-филиал №2</a:t>
            </a:r>
            <a:endParaRPr lang="ru-RU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8642" y="1268760"/>
            <a:ext cx="4448043" cy="333603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33" y="1547948"/>
            <a:ext cx="3948231" cy="2961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9734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Почему волонтерам в нашей библиотеке хорошо?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6021288"/>
            <a:ext cx="7772400" cy="1760985"/>
          </a:xfrm>
        </p:spPr>
        <p:txBody>
          <a:bodyPr>
            <a:noAutofit/>
          </a:bodyPr>
          <a:lstStyle/>
          <a:p>
            <a:r>
              <a:rPr lang="ru-RU" sz="2800" dirty="0" smtClean="0"/>
              <a:t>Отмечаем их на мероприятиях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3197" y="1628800"/>
            <a:ext cx="6159090" cy="4104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227669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оседство">
  <a:themeElements>
    <a:clrScheme name="Соседство">
      <a:dk1>
        <a:srgbClr val="2F2B20"/>
      </a:dk1>
      <a:lt1>
        <a:srgbClr val="FFFFFF"/>
      </a:lt1>
      <a:dk2>
        <a:srgbClr val="675E47"/>
      </a:dk2>
      <a:lt2>
        <a:srgbClr val="DFDCB7"/>
      </a:lt2>
      <a:accent1>
        <a:srgbClr val="A9A57C"/>
      </a:accent1>
      <a:accent2>
        <a:srgbClr val="9CBEBD"/>
      </a:accent2>
      <a:accent3>
        <a:srgbClr val="D2CB6C"/>
      </a:accent3>
      <a:accent4>
        <a:srgbClr val="95A39D"/>
      </a:accent4>
      <a:accent5>
        <a:srgbClr val="C89F5D"/>
      </a:accent5>
      <a:accent6>
        <a:srgbClr val="B1A089"/>
      </a:accent6>
      <a:hlink>
        <a:srgbClr val="D25814"/>
      </a:hlink>
      <a:folHlink>
        <a:srgbClr val="849A0A"/>
      </a:folHlink>
    </a:clrScheme>
    <a:fontScheme name="Стандартная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оседство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75000">
              <a:schemeClr val="phClr">
                <a:shade val="100000"/>
                <a:satMod val="115000"/>
              </a:schemeClr>
            </a:gs>
            <a:gs pos="100000">
              <a:schemeClr val="phClr">
                <a:shade val="70000"/>
                <a:satMod val="130000"/>
              </a:schemeClr>
            </a:gs>
          </a:gsLst>
          <a:path path="circle">
            <a:fillToRect l="20000" t="50000" r="10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7000"/>
              </a:schemeClr>
              <a:schemeClr val="phClr">
                <a:shade val="96000"/>
              </a:schemeClr>
            </a:duotone>
          </a:blip>
          <a:tile tx="0" ty="0" sx="32000" sy="32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Adjacency</Template>
  <TotalTime>421</TotalTime>
  <Words>277</Words>
  <Application>Microsoft Office PowerPoint</Application>
  <PresentationFormat>Экран (4:3)</PresentationFormat>
  <Paragraphs>53</Paragraphs>
  <Slides>13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5" baseType="lpstr">
      <vt:lpstr>Соседство</vt:lpstr>
      <vt:lpstr>CorelDRAW</vt:lpstr>
      <vt:lpstr>Презентация PowerPoint</vt:lpstr>
      <vt:lpstr>Презентация PowerPoint</vt:lpstr>
      <vt:lpstr>Волонтёрство и библиотека</vt:lpstr>
      <vt:lpstr>Волонтёрство и библиотека</vt:lpstr>
      <vt:lpstr>Волонтёрство и библиотека</vt:lpstr>
      <vt:lpstr>Волонтёрство и библиотека</vt:lpstr>
      <vt:lpstr>Волонтёрство и библиотека</vt:lpstr>
      <vt:lpstr>Волонтёрство и библиотека</vt:lpstr>
      <vt:lpstr>Почему волонтерам в нашей библиотеке хорошо?</vt:lpstr>
      <vt:lpstr>Почему волонтерам в нашей библиотеке хорошо?</vt:lpstr>
      <vt:lpstr>Почему волонтерам в нашей библиотеке хорошо?</vt:lpstr>
      <vt:lpstr>Почему волонтерам в нашей библиотеке хорошо?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Master</dc:creator>
  <cp:lastModifiedBy>Master</cp:lastModifiedBy>
  <cp:revision>36</cp:revision>
  <dcterms:created xsi:type="dcterms:W3CDTF">2018-12-04T09:41:01Z</dcterms:created>
  <dcterms:modified xsi:type="dcterms:W3CDTF">2022-09-01T11:37:56Z</dcterms:modified>
</cp:coreProperties>
</file>