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8" r:id="rId1"/>
  </p:sldMasterIdLst>
  <p:sldIdLst>
    <p:sldId id="328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276" r:id="rId26"/>
    <p:sldId id="341" r:id="rId27"/>
    <p:sldId id="279" r:id="rId28"/>
    <p:sldId id="280" r:id="rId29"/>
    <p:sldId id="342" r:id="rId30"/>
    <p:sldId id="343" r:id="rId31"/>
    <p:sldId id="344" r:id="rId32"/>
    <p:sldId id="345" r:id="rId33"/>
    <p:sldId id="346" r:id="rId34"/>
    <p:sldId id="289" r:id="rId35"/>
    <p:sldId id="347" r:id="rId36"/>
    <p:sldId id="348" r:id="rId37"/>
    <p:sldId id="349" r:id="rId38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324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188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9627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67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6317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813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027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892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572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92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939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5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5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98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73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64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334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14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20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189049804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sh2-perevolockij-r56.gosweb.gosuslugi.ru/" TargetMode="Externa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vk.com/club210943951" TargetMode="Externa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dobro.ru/dashboard/organizer/10954099/requests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/>
          <p:nvPr/>
        </p:nvSpPr>
        <p:spPr>
          <a:xfrm>
            <a:off x="762000" y="1752600"/>
            <a:ext cx="7467600" cy="113954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065" marR="5080" indent="113030" algn="ctr">
              <a:lnSpc>
                <a:spcPct val="100899"/>
              </a:lnSpc>
              <a:spcBef>
                <a:spcPts val="60"/>
              </a:spcBef>
              <a:tabLst>
                <a:tab pos="1539240" algn="l"/>
              </a:tabLst>
            </a:pPr>
            <a:endParaRPr lang="ru-RU" sz="3600" b="1" i="1" spc="-65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065" marR="5080" indent="113030" algn="ctr">
              <a:lnSpc>
                <a:spcPct val="100899"/>
              </a:lnSpc>
              <a:spcBef>
                <a:spcPts val="60"/>
              </a:spcBef>
              <a:tabLst>
                <a:tab pos="1539240" algn="l"/>
              </a:tabLst>
            </a:pPr>
            <a:endParaRPr sz="3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600" y="3962400"/>
            <a:ext cx="7467600" cy="227139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065" marR="5080" indent="113030" algn="ctr">
              <a:lnSpc>
                <a:spcPct val="100899"/>
              </a:lnSpc>
              <a:spcBef>
                <a:spcPts val="60"/>
              </a:spcBef>
              <a:tabLst>
                <a:tab pos="1539240" algn="l"/>
              </a:tabLst>
            </a:pPr>
            <a:endParaRPr lang="ru-RU" sz="3600" b="1" i="1" spc="-65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065" marR="5080" indent="113030" algn="ctr">
              <a:lnSpc>
                <a:spcPct val="100899"/>
              </a:lnSpc>
              <a:spcBef>
                <a:spcPts val="60"/>
              </a:spcBef>
              <a:tabLst>
                <a:tab pos="1539240" algn="l"/>
              </a:tabLst>
            </a:pPr>
            <a:r>
              <a:rPr sz="3600" b="1" i="1" spc="-65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Школьный</a:t>
            </a:r>
            <a:r>
              <a:rPr sz="3600" b="1" i="1" spc="-10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b="1" i="1" spc="-10" dirty="0" err="1">
                <a:solidFill>
                  <a:schemeClr val="tx1"/>
                </a:solidFill>
                <a:latin typeface="Times New Roman"/>
                <a:cs typeface="Times New Roman"/>
              </a:rPr>
              <a:t>волонтерский</a:t>
            </a:r>
            <a:r>
              <a:rPr sz="3600" b="1" i="1" spc="-1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b="1" i="1" spc="-1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цен</a:t>
            </a:r>
            <a:r>
              <a:rPr lang="ru-RU" sz="3600" b="1" i="1" spc="-1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тр</a:t>
            </a:r>
            <a:r>
              <a:rPr sz="3600" b="1" i="1" dirty="0">
                <a:solidFill>
                  <a:schemeClr val="tx1"/>
                </a:solidFill>
                <a:latin typeface="Times New Roman"/>
                <a:cs typeface="Times New Roman"/>
              </a:rPr>
              <a:t>	</a:t>
            </a:r>
            <a:endParaRPr lang="ru-RU" sz="3600" b="1" i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065" marR="5080" indent="113030" algn="ctr">
              <a:lnSpc>
                <a:spcPct val="100899"/>
              </a:lnSpc>
              <a:spcBef>
                <a:spcPts val="60"/>
              </a:spcBef>
              <a:tabLst>
                <a:tab pos="1539240" algn="l"/>
              </a:tabLst>
            </a:pPr>
            <a:r>
              <a:rPr sz="3600" b="1" i="1" spc="-35" dirty="0" smtClean="0">
                <a:solidFill>
                  <a:schemeClr val="tx1"/>
                </a:solidFill>
                <a:latin typeface="Times New Roman"/>
                <a:cs typeface="Times New Roman"/>
              </a:rPr>
              <a:t>«</a:t>
            </a:r>
            <a:r>
              <a:rPr lang="ru-RU" sz="3600" b="1" i="1" spc="-35" dirty="0" smtClean="0">
                <a:solidFill>
                  <a:schemeClr val="tx1"/>
                </a:solidFill>
                <a:latin typeface="Times New Roman"/>
                <a:cs typeface="Times New Roman"/>
              </a:rPr>
              <a:t>Потомки Солнца</a:t>
            </a:r>
            <a:r>
              <a:rPr sz="3600" b="1" i="1" spc="-25" dirty="0" smtClean="0">
                <a:solidFill>
                  <a:schemeClr val="tx1"/>
                </a:solidFill>
                <a:latin typeface="Times New Roman"/>
                <a:cs typeface="Times New Roman"/>
              </a:rPr>
              <a:t>» </a:t>
            </a:r>
            <a:r>
              <a:rPr sz="3600" b="1" i="1" spc="-105" dirty="0">
                <a:solidFill>
                  <a:schemeClr val="tx1"/>
                </a:solidFill>
                <a:latin typeface="Times New Roman"/>
                <a:cs typeface="Times New Roman"/>
              </a:rPr>
              <a:t>МБОУ</a:t>
            </a:r>
            <a:r>
              <a:rPr sz="3600" b="1" i="1" spc="-13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3600" b="1" i="1" dirty="0">
                <a:solidFill>
                  <a:schemeClr val="tx1"/>
                </a:solidFill>
                <a:latin typeface="Times New Roman"/>
                <a:cs typeface="Times New Roman"/>
              </a:rPr>
              <a:t>«СОШ</a:t>
            </a:r>
            <a:r>
              <a:rPr sz="3600" b="1" i="1" spc="-25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3600" b="1" i="1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№2 п. Переволоцкий»</a:t>
            </a:r>
            <a:endParaRPr sz="3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6" descr="https://sun9-75.userapi.com/impg/6jcvaAy8sxGCK80BnKUcpyZ0Y9NxhHtHHW-1Cg/sjkJZQ6ZvrA.jpg?size=1600x1205&amp;quality=95&amp;sign=8ad8f181274a4c9ef34a767c233cb06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5410200" cy="407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55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25.userapi.com/impg/NyW-d9S1LxMjlDEUlH8tV7Y4l6Cm4iYPsw5NaA/jUb4gEjSvF4.jpg?size=1600x737&amp;quality=95&amp;sign=08a7344776caf9524a7abad5241448c3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7" t="-1" b="-3763"/>
          <a:stretch/>
        </p:blipFill>
        <p:spPr bwMode="auto">
          <a:xfrm>
            <a:off x="381000" y="3581400"/>
            <a:ext cx="5316321" cy="301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4600" y="6306054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-apple-system"/>
              </a:rPr>
              <a:t>Акция «Подарок маме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»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66800" y="2804556"/>
            <a:ext cx="6096000" cy="38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1 Декабря- Всемирному Дню борьбы со СПИДом</a:t>
            </a:r>
            <a:endParaRPr lang="ru-RU" dirty="0"/>
          </a:p>
        </p:txBody>
      </p:sp>
      <p:pic>
        <p:nvPicPr>
          <p:cNvPr id="6148" name="Picture 4" descr="https://sun9-60.userapi.com/impg/9dYdzPLmp6f3Ni0wcm2ovUIxAARHEk75eMiUtQ/hW3hqDjvLgU.jpg?size=1600x738&amp;quality=95&amp;sign=635ef32f14c2913136dd5fd069d9655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/>
          <a:stretch/>
        </p:blipFill>
        <p:spPr bwMode="auto">
          <a:xfrm>
            <a:off x="3962400" y="152400"/>
            <a:ext cx="4513932" cy="26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069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282" t="39715" r="38809" b="22297"/>
          <a:stretch/>
        </p:blipFill>
        <p:spPr>
          <a:xfrm>
            <a:off x="656413" y="152400"/>
            <a:ext cx="4191001" cy="24263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76800" y="1076750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"Территория Успеха"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50188" y="5587421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Школьная линейка ко Дню Неизвестного солдата</a:t>
            </a:r>
            <a:endParaRPr lang="ru-RU" dirty="0"/>
          </a:p>
        </p:txBody>
      </p:sp>
      <p:pic>
        <p:nvPicPr>
          <p:cNvPr id="7170" name="Picture 2" descr="https://sun9-12.userapi.com/impg/SGndYF6AuN5s5Vp9NqTYeSf31mkeman4ry_1uA/aHSvPci08es.jpg?size=1600x1200&amp;quality=95&amp;sign=4711aeaa8cf3a6daa481ba4968549fa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438400"/>
            <a:ext cx="3860482" cy="28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400" y="6162018"/>
            <a:ext cx="4168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Акция «Волонтер- это звучит гордо!»</a:t>
            </a:r>
            <a:endParaRPr lang="ru-RU" dirty="0"/>
          </a:p>
        </p:txBody>
      </p:sp>
      <p:pic>
        <p:nvPicPr>
          <p:cNvPr id="7172" name="Picture 4" descr="https://sun9-74.userapi.com/impg/qqGj7RNl-EqPCZPDtsizkS6xfwXkRyys0jvo-Q/mEM8xOyCKDw.jpg?size=900x1600&amp;quality=95&amp;sign=c2c8c4ac868c1929c618384490f56361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7" r="671" b="13846"/>
          <a:stretch/>
        </p:blipFill>
        <p:spPr bwMode="auto">
          <a:xfrm>
            <a:off x="304800" y="2893762"/>
            <a:ext cx="3214877" cy="301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567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866342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Уроки мужества</a:t>
            </a:r>
            <a:endParaRPr lang="ru-RU" dirty="0"/>
          </a:p>
        </p:txBody>
      </p:sp>
      <p:pic>
        <p:nvPicPr>
          <p:cNvPr id="8194" name="Picture 2" descr="https://sun9-8.userapi.com/impg/yAZpxRUnvYnkl_lASza6Sy_eJGKlaJd9fKeSyA/T-JQpWn6G1A.jpg?size=1600x738&amp;quality=95&amp;sign=7ab371717f4b6301eb3033a1eb7efa5f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5" t="-1" b="827"/>
          <a:stretch/>
        </p:blipFill>
        <p:spPr bwMode="auto">
          <a:xfrm>
            <a:off x="381000" y="381000"/>
            <a:ext cx="328455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5800" y="3810000"/>
            <a:ext cx="4423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err="1" smtClean="0">
                <a:solidFill>
                  <a:srgbClr val="000000"/>
                </a:solidFill>
                <a:effectLst/>
                <a:latin typeface="-apple-system"/>
              </a:rPr>
              <a:t>Амбассадоры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 детского общественного движения Оренбуржья»</a:t>
            </a:r>
            <a:endParaRPr lang="ru-RU" dirty="0"/>
          </a:p>
        </p:txBody>
      </p:sp>
      <p:pic>
        <p:nvPicPr>
          <p:cNvPr id="1026" name="Picture 2" descr="https://sun9-51.userapi.com/impg/TgvqwOCRxkyqDysuhI0LKlQnCEEwaGRGS-k1oA/23LGsrA-Bv8.jpg?size=2560x1180&amp;quality=95&amp;sign=394f4bebb6b8ebea7d97bc04a4f9afcb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1" r="25404"/>
          <a:stretch/>
        </p:blipFill>
        <p:spPr bwMode="auto">
          <a:xfrm>
            <a:off x="4876800" y="152400"/>
            <a:ext cx="38862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6.userapi.com/impg/z-CD6zgG42GkKvmEAohSSpDmfD8kD-FBmu6Kaw/X8k7Av2LWgQ.jpg?size=996x2160&amp;quality=95&amp;sign=09181f7d484a9332cb0f4e5f9094367b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" b="27796"/>
          <a:stretch/>
        </p:blipFill>
        <p:spPr bwMode="auto">
          <a:xfrm>
            <a:off x="1756579" y="3435016"/>
            <a:ext cx="21336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39454" y="5486400"/>
            <a:ext cx="44235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-apple-system"/>
              </a:rPr>
              <a:t>Новогодние утренники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757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791" y="4976863"/>
            <a:ext cx="7417076" cy="67595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акция «Дорога к обелиску</a:t>
            </a:r>
            <a:r>
              <a:rPr lang="ru-RU" dirty="0">
                <a:solidFill>
                  <a:srgbClr val="0070C0"/>
                </a:solidFill>
              </a:rPr>
              <a:t>» 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Совместная </a:t>
            </a:r>
            <a:r>
              <a:rPr lang="ru-RU" dirty="0">
                <a:solidFill>
                  <a:srgbClr val="0070C0"/>
                </a:solidFill>
              </a:rPr>
              <a:t>деятельность с п/о «Честь» </a:t>
            </a:r>
          </a:p>
        </p:txBody>
      </p:sp>
      <p:pic>
        <p:nvPicPr>
          <p:cNvPr id="1026" name="Picture 2" descr="https://sun9-25.userapi.com/impg/oDC9OiJVcqGSVg8a3049o4YvORnh5y5YQ6WnIA/blb6s2S0ptQ.jpg?size=1280x1280&amp;quality=95&amp;sign=25091d86dd097cdd0586872308b4f6e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5" y="1022138"/>
            <a:ext cx="2296428" cy="229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.userapi.com/impg/3krWbnCECSkr2tIhHBl65n5hH9vkMrJ3XcuZfA/_HHHKDn0Dn0.jpg?size=1280x1280&amp;quality=95&amp;sign=c87c44870a92454fd9638110ae521a6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18" y="2669206"/>
            <a:ext cx="2201105" cy="220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062771" y="4290909"/>
            <a:ext cx="6683765" cy="96066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>
                <a:solidFill>
                  <a:srgbClr val="00B0F0"/>
                </a:solidFill>
              </a:rPr>
              <a:t>Акция «Блокадный хлеб»</a:t>
            </a:r>
            <a:r>
              <a:rPr lang="ru-RU" sz="2700"/>
              <a:t/>
            </a:r>
            <a:br>
              <a:rPr lang="ru-RU" sz="2700"/>
            </a:br>
            <a:endParaRPr lang="ru-RU" sz="2700" dirty="0">
              <a:solidFill>
                <a:srgbClr val="00B050"/>
              </a:solidFill>
            </a:endParaRPr>
          </a:p>
        </p:txBody>
      </p:sp>
      <p:pic>
        <p:nvPicPr>
          <p:cNvPr id="12" name="Picture 6" descr="https://sun9-31.userapi.com/impg/6AlMRnl-p5ZXlbX7rNJAClr6zKwrUo0vJdFD2Q/ef-QYx_HCh4.jpg?size=948x1080&amp;quality=95&amp;sign=e0a0def564d67e2358c78cdb9deafb8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01" y="1680210"/>
            <a:ext cx="2383735" cy="271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6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631" y="5060958"/>
            <a:ext cx="8669407" cy="80815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Вечер встречи выпускников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s://sun9-49.userapi.com/impg/5YqJVbdZKBVj04gyCiM-JUeUC1bv2ErHIWgW6Q/JWpiY-hZdjc.jpg?size=1280x1280&amp;quality=95&amp;sign=7a6d85a899abf44778b9b7bdf8bf4e3a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5" y="1102694"/>
            <a:ext cx="3860207" cy="386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5.userapi.com/impg/JbPYoZcxn7sBKbh_fXseUSfCou-0HzsdmEZd1g/jt5uIC63XxI.jpg?size=1280x1280&amp;quality=95&amp;sign=353d929f4ed7bbdd90d3dfc5cb583464&amp;type=albu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62" y="1091547"/>
            <a:ext cx="3293363" cy="32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6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35" y="4769241"/>
            <a:ext cx="3340490" cy="9606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онлайн-викторина «Сталинград. Мы помним»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4098" name="Picture 2" descr="https://sun9-39.userapi.com/s/v1/ig2/kfBDSVtghb3p8MdWKHsTRxJwdHkBrEfIR9XMyXTttSGwFK-7qZnFC6JbZnfVkLrIVmBgASlMEwvUe6n8dhsY32Kw.jpg?quality=95&amp;as=32x24,48x36,72x54,108x81,160x120,240x180,360x270,480x360,540x405,640x480,720x540,1080x810,1200x900&amp;from=bu&amp;u=AmnbGsC_KidGZUHFxZx82nbcR0omypuzn1kxibEPxWA&amp;cs=604x45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0" y="1016068"/>
            <a:ext cx="2566735" cy="192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425567" y="4914168"/>
            <a:ext cx="8746958" cy="8157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>
                <a:solidFill>
                  <a:srgbClr val="00B0F0"/>
                </a:solidFill>
              </a:rPr>
              <a:t>День юного антифашиста</a:t>
            </a:r>
            <a:r>
              <a:rPr lang="ru-RU" sz="270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270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2700"/>
              <a:t>                    </a:t>
            </a:r>
            <a:endParaRPr lang="ru-RU" sz="2700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s://sun9-38.userapi.com/impg/e-vewDsef9AJMka_MapZSQFc5j-XzVXCEsRVjA/WjezRteztfg.jpg?size=1280x1280&amp;quality=95&amp;sign=1973b606a1c9fa9305b9afd90c79f72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717" y="1665133"/>
            <a:ext cx="2996503" cy="299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70.userapi.com/impg/2mhWURI8TmQIQIvy3K7uOnSsrQEdYkjIRLOAhg/Vu3rsqQXlng.jpg?size=802x1080&amp;quality=95&amp;sign=44e123e1150131f376fa8a86100f3d96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6"/>
          <a:stretch/>
        </p:blipFill>
        <p:spPr bwMode="auto">
          <a:xfrm>
            <a:off x="2021306" y="2062407"/>
            <a:ext cx="2542220" cy="25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9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89" y="5455905"/>
            <a:ext cx="3975521" cy="41009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B0F0"/>
                </a:solidFill>
              </a:rPr>
              <a:t>"Ученик года- 2024" </a:t>
            </a:r>
          </a:p>
        </p:txBody>
      </p:sp>
      <p:pic>
        <p:nvPicPr>
          <p:cNvPr id="6146" name="Picture 2" descr="https://sun9-12.userapi.com/impg/KXIBAe5UgUvsRVbh4h681gCpNjDlr5DAM0Akcg/kr7nSOTU-A8.jpg?size=641x855&amp;quality=95&amp;sign=d977fd091c10669f7978ec312acd808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4" y="951097"/>
            <a:ext cx="3377289" cy="450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67252" y="5121155"/>
            <a:ext cx="4153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Детство, опаленное войной</a:t>
            </a:r>
            <a:endParaRPr lang="ru-RU" sz="2400" dirty="0">
              <a:solidFill>
                <a:srgbClr val="00B0F0"/>
              </a:solidFill>
            </a:endParaRPr>
          </a:p>
        </p:txBody>
      </p:sp>
      <p:pic>
        <p:nvPicPr>
          <p:cNvPr id="6148" name="Picture 4" descr="https://sun9-79.userapi.com/impg/_p7saANqZjOYQ_5gTxeUaxq7U83cqoQ7Ua9UMg/oZdXBU3xDUQ.jpg?size=486x1080&amp;quality=95&amp;sign=7dea695e3b753705a4ecdf2c1dfb13b3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1" b="35819"/>
          <a:stretch/>
        </p:blipFill>
        <p:spPr bwMode="auto">
          <a:xfrm>
            <a:off x="4836453" y="1052162"/>
            <a:ext cx="3471863" cy="406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0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36393"/>
            <a:ext cx="8612204" cy="96066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B0F0"/>
                </a:solidFill>
              </a:rPr>
              <a:t>акция </a:t>
            </a:r>
            <a:r>
              <a:rPr lang="ru-RU" dirty="0">
                <a:solidFill>
                  <a:srgbClr val="00B0F0"/>
                </a:solidFill>
              </a:rPr>
              <a:t>"Письмо </a:t>
            </a:r>
            <a:r>
              <a:rPr lang="ru-RU" dirty="0" smtClean="0">
                <a:solidFill>
                  <a:srgbClr val="00B0F0"/>
                </a:solidFill>
              </a:rPr>
              <a:t>солдату»         </a:t>
            </a:r>
            <a:r>
              <a:rPr lang="ru-RU" dirty="0" smtClean="0">
                <a:solidFill>
                  <a:srgbClr val="C00000"/>
                </a:solidFill>
              </a:rPr>
              <a:t>мастер-класс по изготовлению оберегов для солдат </a:t>
            </a:r>
            <a:r>
              <a:rPr lang="ru-RU" dirty="0"/>
              <a:t> 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170" name="Picture 2" descr="https://sun9-78.userapi.com/s/v1/ig2/thMF_W_VqpxvK54TFp8JfK-qSl2ve6eKIXWOXQDFGGj6-MXcReRypJrQreislF4yWgULJlzjaAfffJc9SMKu0dS5.jpg?quality=95&amp;as=32x32,48x48,72x72,108x108,160x160,240x240,360x360,480x480,540x540,640x640,720x720,1080x1080,1280x1280,1440x1440,2560x2560&amp;from=bu&amp;u=POfk2fixgkm8R3C2Bov-xW09hpjdd9UV-KGCAXLbpnw&amp;cs=807x80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5"/>
          <a:stretch/>
        </p:blipFill>
        <p:spPr bwMode="auto">
          <a:xfrm>
            <a:off x="275818" y="1859807"/>
            <a:ext cx="4077527" cy="281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68.userapi.com/impg/25-MnSORwpFSQXng40RAB0UVNnYMSflmzfq9ug/k0Fbq_6bL9Y.jpg?size=1280x1280&amp;quality=95&amp;sign=b02d02b2cd9535b108156376eca5926e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6"/>
          <a:stretch/>
        </p:blipFill>
        <p:spPr bwMode="auto">
          <a:xfrm>
            <a:off x="4589165" y="1218800"/>
            <a:ext cx="4372751" cy="345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4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9759" y="5102457"/>
            <a:ext cx="5052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-apple-system"/>
              </a:rPr>
              <a:t>XXIV </a:t>
            </a:r>
            <a:r>
              <a:rPr lang="ru-RU" sz="2400" dirty="0">
                <a:solidFill>
                  <a:srgbClr val="C00000"/>
                </a:solidFill>
                <a:latin typeface="-apple-system"/>
              </a:rPr>
              <a:t>областной слет волонтеров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126" name="Picture 6" descr="https://sun9-13.userapi.com/impg/DNAHu-V_tVUc_hdNGEVeiJ3h0mgdzlFSiekIZA/syV1eZGFjsY.jpg?size=1280x720&amp;quality=95&amp;sign=cfdcc99d8e713900c827df6797972c3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5" y="2402105"/>
            <a:ext cx="3998962" cy="224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37642" y="4651522"/>
            <a:ext cx="4660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  <a:latin typeface="-apple-system"/>
              </a:rPr>
              <a:t>Акция «Оренбуржье </a:t>
            </a:r>
            <a:r>
              <a:rPr lang="ru-RU" sz="2400" dirty="0">
                <a:solidFill>
                  <a:srgbClr val="00B050"/>
                </a:solidFill>
                <a:latin typeface="-apple-system"/>
              </a:rPr>
              <a:t>– фронту»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5128" name="Picture 8" descr="https://sun9-77.userapi.com/impg/YlVdh06f-SpW6rnDaCiXJhJEMz592vBrjIqcgw/mhT0r_A-ufY.jpg?size=1280x1280&amp;quality=95&amp;sign=d9964094ef7d463b0a231d8d8f274f9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00" y="1551104"/>
            <a:ext cx="2836203" cy="283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1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2131" y="5200650"/>
            <a:ext cx="46201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-apple-system"/>
              </a:rPr>
              <a:t>«Первый космонавт России</a:t>
            </a:r>
            <a:r>
              <a:rPr lang="ru-RU" dirty="0" smtClean="0">
                <a:solidFill>
                  <a:srgbClr val="00B050"/>
                </a:solidFill>
                <a:latin typeface="-apple-system"/>
              </a:rPr>
              <a:t>»</a:t>
            </a:r>
          </a:p>
          <a:p>
            <a:r>
              <a:rPr lang="ru-RU" dirty="0" smtClean="0">
                <a:solidFill>
                  <a:srgbClr val="00B050"/>
                </a:solidFill>
                <a:latin typeface="-apple-system"/>
              </a:rPr>
              <a:t>Совместная деятельность с районной библиотекой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8194" name="Picture 2" descr="https://sun9-79.userapi.com/impg/MiGhMAguODcT5Wly_sSfc9C62R5-nUCLQtutZw/Ri93xGdR_oo.jpg?size=1280x1280&amp;quality=95&amp;sign=4141126b0eeaea30e19163a47263b406&amp;type=albu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6" y="1504934"/>
            <a:ext cx="3199517" cy="319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280836" y="4797646"/>
            <a:ext cx="4656221" cy="96066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0070C0"/>
                </a:solidFill>
              </a:rPr>
              <a:t>Конкурс команд добровольцев «Лучшие из лучших»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8198" name="Picture 6" descr="https://sun7-21.userapi.com/impg/d3VPggg8Nhu5_xEixd9mYX0oX7oRvECgVmYYkw/CWrrvmncbbI.jpg?size=1280x914&amp;quality=95&amp;sign=662fe2cc46dad7aee3e3e81b2beb79b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78" y="1369685"/>
            <a:ext cx="4345806" cy="310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84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/>
          <p:nvPr/>
        </p:nvSpPr>
        <p:spPr>
          <a:xfrm>
            <a:off x="762000" y="1752600"/>
            <a:ext cx="7467600" cy="113954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065" marR="5080" indent="113030" algn="ctr">
              <a:lnSpc>
                <a:spcPct val="100899"/>
              </a:lnSpc>
              <a:spcBef>
                <a:spcPts val="60"/>
              </a:spcBef>
              <a:tabLst>
                <a:tab pos="1539240" algn="l"/>
              </a:tabLst>
            </a:pPr>
            <a:endParaRPr lang="ru-RU" sz="3600" b="1" i="1" spc="-65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065" marR="5080" indent="113030" algn="ctr">
              <a:lnSpc>
                <a:spcPct val="100899"/>
              </a:lnSpc>
              <a:spcBef>
                <a:spcPts val="60"/>
              </a:spcBef>
              <a:tabLst>
                <a:tab pos="1539240" algn="l"/>
              </a:tabLst>
            </a:pPr>
            <a:endParaRPr sz="36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685800"/>
            <a:ext cx="7848600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231265" algn="l"/>
              </a:tabLst>
            </a:pPr>
            <a:r>
              <a:rPr lang="ru-RU" sz="2800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Полное</a:t>
            </a:r>
            <a:r>
              <a:rPr lang="ru-RU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	</a:t>
            </a:r>
            <a:r>
              <a:rPr lang="ru-RU" sz="2800" spc="-25" dirty="0" smtClean="0">
                <a:solidFill>
                  <a:schemeClr val="tx1"/>
                </a:solidFill>
                <a:latin typeface="Times New Roman"/>
                <a:cs typeface="Times New Roman"/>
              </a:rPr>
              <a:t>наименование </a:t>
            </a:r>
            <a:r>
              <a:rPr lang="ru-RU" sz="2800" b="1" i="1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ОО: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231265" algn="l"/>
              </a:tabLst>
            </a:pPr>
            <a:r>
              <a:rPr lang="ru-RU" sz="2000" i="1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Муниципальное бюджетное общеобразовательное учреждение  «Средняя общеобразовательная школа №2 п. Переволоцкий» Переволоцкого района Оренбургской области</a:t>
            </a:r>
          </a:p>
          <a:p>
            <a:pPr marL="12700" algn="just"/>
            <a:endParaRPr lang="ru-RU" sz="2000" b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700" algn="just"/>
            <a:r>
              <a:rPr lang="ru-RU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Сокращенное</a:t>
            </a:r>
            <a:r>
              <a:rPr lang="ru-RU" sz="2400" b="1" spc="-8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наименование:</a:t>
            </a:r>
            <a:r>
              <a:rPr lang="ru-RU" sz="2400" b="1" spc="-1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</a:p>
          <a:p>
            <a:pPr marL="12700" algn="just">
              <a:lnSpc>
                <a:spcPct val="100000"/>
              </a:lnSpc>
            </a:pPr>
            <a:r>
              <a:rPr lang="ru-RU" sz="2000" i="1" spc="-65" dirty="0" smtClean="0">
                <a:solidFill>
                  <a:schemeClr val="tx1"/>
                </a:solidFill>
                <a:latin typeface="Times New Roman"/>
                <a:cs typeface="Times New Roman"/>
              </a:rPr>
              <a:t>МБОУ</a:t>
            </a:r>
            <a:r>
              <a:rPr lang="ru-RU" sz="2000" i="1" spc="-8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«СОШ</a:t>
            </a:r>
            <a:r>
              <a:rPr lang="ru-RU" sz="2000" i="1" spc="-7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000" i="1" spc="-1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000" i="1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№2 п. Переволоцкий»</a:t>
            </a:r>
            <a:endParaRPr lang="ru-RU" sz="20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lang="ru-RU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700" marR="11430" algn="just">
              <a:lnSpc>
                <a:spcPct val="100000"/>
              </a:lnSpc>
            </a:pPr>
            <a:r>
              <a:rPr lang="ru-RU" sz="2400" b="1" spc="-2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Организационно-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правовая</a:t>
            </a:r>
            <a:r>
              <a:rPr lang="ru-RU" sz="2400" b="1" spc="395" dirty="0" smtClean="0">
                <a:solidFill>
                  <a:schemeClr val="tx1"/>
                </a:solidFill>
                <a:latin typeface="Times New Roman"/>
                <a:cs typeface="Times New Roman"/>
              </a:rPr>
              <a:t>   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форма</a:t>
            </a:r>
            <a:r>
              <a:rPr lang="ru-RU" spc="390" dirty="0" smtClean="0">
                <a:solidFill>
                  <a:schemeClr val="tx1"/>
                </a:solidFill>
                <a:latin typeface="Times New Roman"/>
                <a:cs typeface="Times New Roman"/>
              </a:rPr>
              <a:t>   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cs typeface="Times New Roman"/>
              </a:rPr>
              <a:t>—</a:t>
            </a:r>
            <a:r>
              <a:rPr lang="ru-RU" spc="375" dirty="0" smtClean="0">
                <a:solidFill>
                  <a:schemeClr val="tx1"/>
                </a:solidFill>
                <a:latin typeface="Times New Roman"/>
                <a:cs typeface="Times New Roman"/>
              </a:rPr>
              <a:t>    </a:t>
            </a:r>
            <a:r>
              <a:rPr lang="ru-RU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муниципальное </a:t>
            </a:r>
            <a:r>
              <a:rPr lang="ru-RU" spc="-30" dirty="0" smtClean="0">
                <a:solidFill>
                  <a:schemeClr val="tx1"/>
                </a:solidFill>
                <a:latin typeface="Times New Roman"/>
                <a:cs typeface="Times New Roman"/>
              </a:rPr>
              <a:t>бюджетное</a:t>
            </a:r>
            <a:r>
              <a:rPr lang="ru-RU" spc="-12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общеобразовательное</a:t>
            </a:r>
            <a:r>
              <a:rPr lang="ru-RU" spc="-10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учреждение</a:t>
            </a:r>
            <a:endParaRPr lang="ru-RU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lang="ru-RU" dirty="0" smtClean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Юридический</a:t>
            </a:r>
            <a:r>
              <a:rPr lang="ru-RU" sz="2400" b="1" spc="41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и</a:t>
            </a:r>
            <a:r>
              <a:rPr lang="ru-RU" sz="2400" b="1" spc="409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фактический</a:t>
            </a:r>
            <a:r>
              <a:rPr lang="ru-RU" sz="2400" b="1" spc="40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адрес:</a:t>
            </a:r>
            <a:r>
              <a:rPr lang="ru-RU" sz="2400" b="1" spc="42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</a:p>
          <a:p>
            <a:pPr marL="12700" marR="5080" algn="just">
              <a:lnSpc>
                <a:spcPct val="100000"/>
              </a:lnSpc>
            </a:pPr>
            <a:r>
              <a:rPr lang="ru-RU" sz="2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Российская</a:t>
            </a:r>
            <a:r>
              <a:rPr lang="ru-RU" sz="2000" i="1" spc="39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000" i="1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Федерация, </a:t>
            </a:r>
            <a:r>
              <a:rPr lang="ru-RU" sz="2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461262,</a:t>
            </a:r>
            <a:r>
              <a:rPr lang="ru-RU" sz="2000" i="1" spc="114" dirty="0" smtClean="0">
                <a:solidFill>
                  <a:schemeClr val="tx1"/>
                </a:solidFill>
                <a:latin typeface="Times New Roman"/>
                <a:cs typeface="Times New Roman"/>
              </a:rPr>
              <a:t>  </a:t>
            </a:r>
            <a:r>
              <a:rPr lang="ru-RU" sz="2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Оренбургская</a:t>
            </a:r>
            <a:r>
              <a:rPr lang="ru-RU" sz="2000" i="1" spc="105" dirty="0" smtClean="0">
                <a:solidFill>
                  <a:schemeClr val="tx1"/>
                </a:solidFill>
                <a:latin typeface="Times New Roman"/>
                <a:cs typeface="Times New Roman"/>
              </a:rPr>
              <a:t>  </a:t>
            </a:r>
            <a:r>
              <a:rPr lang="ru-RU" sz="2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область,</a:t>
            </a:r>
            <a:r>
              <a:rPr lang="ru-RU" sz="2000" i="1" spc="110" dirty="0" smtClean="0">
                <a:solidFill>
                  <a:schemeClr val="tx1"/>
                </a:solidFill>
                <a:latin typeface="Times New Roman"/>
                <a:cs typeface="Times New Roman"/>
              </a:rPr>
              <a:t>  Переволоцкий район, </a:t>
            </a:r>
            <a:r>
              <a:rPr lang="ru-RU" sz="2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п. Переволоцкий</a:t>
            </a:r>
            <a:r>
              <a:rPr lang="ru-RU" sz="2000" i="1" spc="-25" dirty="0" smtClean="0">
                <a:solidFill>
                  <a:schemeClr val="tx1"/>
                </a:solidFill>
                <a:latin typeface="Times New Roman"/>
                <a:cs typeface="Times New Roman"/>
              </a:rPr>
              <a:t>,</a:t>
            </a:r>
            <a:r>
              <a:rPr lang="ru-RU" sz="2000" i="1" spc="-114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000" i="1" spc="-35" dirty="0" smtClean="0">
                <a:solidFill>
                  <a:schemeClr val="tx1"/>
                </a:solidFill>
                <a:latin typeface="Times New Roman"/>
                <a:cs typeface="Times New Roman"/>
              </a:rPr>
              <a:t>улица</a:t>
            </a:r>
            <a:r>
              <a:rPr lang="ru-RU" sz="2000" i="1" spc="-8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000" i="1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Ленинская,</a:t>
            </a:r>
            <a:r>
              <a:rPr lang="ru-RU" sz="2000" i="1" spc="-4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дом</a:t>
            </a:r>
            <a:r>
              <a:rPr lang="ru-RU" sz="2000" i="1" spc="-75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ru-RU" sz="2000" i="1" spc="-25" dirty="0" smtClean="0">
                <a:solidFill>
                  <a:schemeClr val="tx1"/>
                </a:solidFill>
                <a:latin typeface="Times New Roman"/>
                <a:cs typeface="Times New Roman"/>
              </a:rPr>
              <a:t>114 А</a:t>
            </a:r>
            <a:endParaRPr lang="ru-RU" sz="2000" i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231265" algn="l"/>
              </a:tabLst>
            </a:pPr>
            <a:endParaRPr lang="ru-RU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9760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455" y="5275711"/>
            <a:ext cx="5793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-apple-system"/>
              </a:rPr>
              <a:t>День воссоединения Крыма с </a:t>
            </a:r>
            <a:r>
              <a:rPr lang="ru-RU" sz="2400" dirty="0">
                <a:solidFill>
                  <a:srgbClr val="0070C0"/>
                </a:solidFill>
                <a:latin typeface="-apple-system"/>
              </a:rPr>
              <a:t>Россией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 </a:t>
            </a:r>
            <a:endParaRPr lang="ru-RU" dirty="0"/>
          </a:p>
        </p:txBody>
      </p:sp>
      <p:pic>
        <p:nvPicPr>
          <p:cNvPr id="9218" name="Picture 2" descr="https://sun9-43.userapi.com/impg/GvRL_5-Akm7wcNeKrSRvH5101uDleIGQMJCWfw/Q49OJpTfS8o.jpg?size=1280x1280&amp;quality=95&amp;sign=3b49aabff63d377ffa826c52796cb552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4" t="25721" b="5079"/>
          <a:stretch/>
        </p:blipFill>
        <p:spPr bwMode="auto">
          <a:xfrm>
            <a:off x="108284" y="1478080"/>
            <a:ext cx="3919137" cy="3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28963" y="479096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500" dirty="0">
                <a:solidFill>
                  <a:srgbClr val="C00000"/>
                </a:solidFill>
                <a:latin typeface="-apple-system"/>
              </a:rPr>
              <a:t>П</a:t>
            </a:r>
            <a:r>
              <a:rPr lang="ru-RU" sz="1500" dirty="0">
                <a:solidFill>
                  <a:srgbClr val="C00000"/>
                </a:solidFill>
                <a:latin typeface="-apple-system"/>
              </a:rPr>
              <a:t>одготовка </a:t>
            </a:r>
            <a:r>
              <a:rPr lang="ru-RU" sz="1500" dirty="0">
                <a:solidFill>
                  <a:srgbClr val="C00000"/>
                </a:solidFill>
                <a:latin typeface="-apple-system"/>
              </a:rPr>
              <a:t>добровольцев профилактических программ по принципу "равный обучает равного"</a:t>
            </a:r>
            <a:endParaRPr lang="ru-RU" sz="1500" dirty="0">
              <a:solidFill>
                <a:srgbClr val="C00000"/>
              </a:solidFill>
            </a:endParaRPr>
          </a:p>
        </p:txBody>
      </p:sp>
      <p:pic>
        <p:nvPicPr>
          <p:cNvPr id="7" name="Picture 4" descr="https://sun9-78.userapi.com/impg/Ls0I5nzS5ngO0IEc_T7cwsWHoAMPXO2XMcE4mw/WboZy9dGm48.jpg?size=810x1080&amp;quality=95&amp;sign=46d7f39fb24f251c1d8b7e0a2be855ab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0" b="18789"/>
          <a:stretch/>
        </p:blipFill>
        <p:spPr bwMode="auto">
          <a:xfrm>
            <a:off x="5045806" y="947789"/>
            <a:ext cx="2777366" cy="35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0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9192" y="5402780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500" dirty="0">
                <a:solidFill>
                  <a:srgbClr val="C00000"/>
                </a:solidFill>
                <a:latin typeface="-apple-system"/>
              </a:rPr>
              <a:t>экологическая игра </a:t>
            </a:r>
            <a:r>
              <a:rPr lang="ru-RU" sz="1500" dirty="0">
                <a:solidFill>
                  <a:srgbClr val="C00000"/>
                </a:solidFill>
                <a:latin typeface="-apple-system"/>
              </a:rPr>
              <a:t>- </a:t>
            </a:r>
            <a:r>
              <a:rPr lang="ru-RU" sz="1500" dirty="0">
                <a:solidFill>
                  <a:srgbClr val="C00000"/>
                </a:solidFill>
                <a:latin typeface="-apple-system"/>
              </a:rPr>
              <a:t>путешествие ко </a:t>
            </a:r>
            <a:r>
              <a:rPr lang="ru-RU" sz="1500" dirty="0">
                <a:solidFill>
                  <a:srgbClr val="C00000"/>
                </a:solidFill>
                <a:latin typeface="-apple-system"/>
              </a:rPr>
              <a:t>Дню Защиты Земли</a:t>
            </a:r>
            <a:r>
              <a:rPr lang="ru-RU" dirty="0">
                <a:solidFill>
                  <a:srgbClr val="C00000"/>
                </a:solidFill>
                <a:latin typeface="-apple-system"/>
              </a:rPr>
              <a:t>"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42" name="Picture 2" descr="https://sun9-5.userapi.com/impg/OXGN63Gk4zL_fp0fuYZkgz-WVFiuMzBcMN7BFg/YFBOGjpRYus.jpg?size=1280x960&amp;quality=95&amp;sign=816c2912eed35b465f4234a07934e4b3&amp;type=albu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1" y="1006929"/>
            <a:ext cx="2983832" cy="223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21192" y="5062150"/>
            <a:ext cx="5139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-apple-system"/>
              </a:rPr>
              <a:t>Игровая программа </a:t>
            </a:r>
            <a:r>
              <a:rPr lang="ru-RU" dirty="0">
                <a:solidFill>
                  <a:srgbClr val="00B0F0"/>
                </a:solidFill>
                <a:latin typeface="-apple-system"/>
              </a:rPr>
              <a:t>«Смеяться разрешается</a:t>
            </a:r>
            <a:r>
              <a:rPr lang="ru-RU" dirty="0" smtClean="0">
                <a:solidFill>
                  <a:srgbClr val="00B0F0"/>
                </a:solidFill>
                <a:latin typeface="-apple-system"/>
              </a:rPr>
              <a:t>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0244" name="Picture 4" descr="https://sun9-15.userapi.com/impg/vg127bATJLw-H1IwC2R1o15XzQwyi5hMgKhBMQ/jeeUcE9TNOQ.jpg?size=1280x960&amp;quality=95&amp;sign=83bdeea272815679a98624a2b285d74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12" y="1810152"/>
            <a:ext cx="3967640" cy="297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un9-44.userapi.com/impg/YHMxmKNRdIVfLod3QWjs-cu9DaBNaj7O2rnoTA/QI9cVlNAf2w.jpg?size=1280x960&amp;quality=95&amp;sign=bf57d473a12fda8492774a912428552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87" y="3298017"/>
            <a:ext cx="2792461" cy="209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517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9650" y="5314948"/>
            <a:ext cx="188865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0" dirty="0">
                <a:solidFill>
                  <a:srgbClr val="00B0F0"/>
                </a:solidFill>
                <a:latin typeface="-apple-system"/>
              </a:rPr>
              <a:t>"Неделя здоровья"</a:t>
            </a:r>
            <a:endParaRPr lang="ru-RU" sz="1500" dirty="0">
              <a:solidFill>
                <a:srgbClr val="00B0F0"/>
              </a:solidFill>
            </a:endParaRPr>
          </a:p>
        </p:txBody>
      </p:sp>
      <p:pic>
        <p:nvPicPr>
          <p:cNvPr id="11266" name="Picture 2" descr="https://sun9-62.userapi.com/impg/rLDWConoDeth__6DLG-4O4WXxFy4IOM91q0Sqw/esoB_ZxVCgE.jpg?size=854x394&amp;quality=95&amp;sign=ae0273f951a66a1f38d71c23bd1c451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8" y="994410"/>
            <a:ext cx="4488599" cy="20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3820" y="5476531"/>
            <a:ext cx="4552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  <a:latin typeface="-apple-system"/>
              </a:rPr>
              <a:t>Всероссийская акция "Улыбка Гагарина"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1268" name="Picture 4" descr="https://sun9-29.userapi.com/impg/KNGS4boJ6LENsCFFVu-egAogH1FNYW7Bd_BoBA/zBGTMalj_xg.jpg?size=1280x1280&amp;quality=95&amp;sign=0cf94e8537e55f8e640738a85d7015ee&amp;type=albu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20" y="1185491"/>
            <a:ext cx="2168973" cy="216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13.userapi.com/s/v1/ig2/wT6N_PYL-fgJWM4m6Lewpm_5mY5KftQL3eO9IjelGe2e4xvKOmOeymG3jAqCp-u0f8Jd9ws4jDMoOPgw81miBDgN.jpg?quality=95&amp;as=32x32,48x48,72x72,108x108,160x160,240x240,360x360,480x480,540x540,640x640,720x720,1080x1080,1280x1280&amp;from=bu&amp;u=9ScGn42oXLwCkcTeDgHNgQgif9TsIZfuyij2t4WJo3E&amp;cs=604x6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07" y="2803931"/>
            <a:ext cx="2511016" cy="25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un9-1.userapi.com/impg/-aOWv_B37bx6KHuX8iRFHdS9FoUa8XOh61liNQ/tLdZKEEK23I.jpg?size=1280x720&amp;quality=95&amp;sign=2b5dedf7c419f911b8ad2f8605f6f723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29"/>
          <a:stretch/>
        </p:blipFill>
        <p:spPr bwMode="auto">
          <a:xfrm>
            <a:off x="1598215" y="3151987"/>
            <a:ext cx="2352199" cy="216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44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2756" y="5398433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  <a:latin typeface="-apple-system"/>
              </a:rPr>
              <a:t>Мероприятия ко Дню Победы 9 мая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2290" name="Picture 2" descr="https://sun9-25.userapi.com/impg/TRB-hGVpN2qHDgqf5iG-cOhHdQguHNOluIkWqg/3BcXUzAqju4.jpg?size=1280x1280&amp;quality=95&amp;sign=3e1b79c35599c1b0dd865b4da23688b5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0" r="10391" b="9275"/>
          <a:stretch/>
        </p:blipFill>
        <p:spPr bwMode="auto">
          <a:xfrm>
            <a:off x="93998" y="915002"/>
            <a:ext cx="2605889" cy="239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5.userapi.com/impg/PUZLih8zSLhT41xKY-MeOehCtxV7OUd_C92mxA/kXJaaGk5Q48.jpg?size=810x1080&amp;quality=95&amp;sign=149eb5afbd766c914f11ba95e3e8b644&amp;type=album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4"/>
          <a:stretch/>
        </p:blipFill>
        <p:spPr bwMode="auto">
          <a:xfrm>
            <a:off x="2880512" y="1061344"/>
            <a:ext cx="1926133" cy="210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68.userapi.com/impg/iTXWeWN1aFpK4_W4UtDsZqhLat_RsO1Mv_10Qw/2ZqW_eNrJ80.jpg?size=1280x1280&amp;quality=95&amp;sign=c5dc005b6b764716a40e9893bedbee72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2" r="3147" b="15820"/>
          <a:stretch/>
        </p:blipFill>
        <p:spPr bwMode="auto">
          <a:xfrm>
            <a:off x="232185" y="3452470"/>
            <a:ext cx="3774332" cy="195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un9-5.userapi.com/impg/JzOwrH-ah05IelrY_6gN2QuwsaACkLELXksg0Q/Q-TjnS4NqgY.jpg?size=854x480&amp;quality=95&amp;sign=3f6d2b926581fbe44464ed38a18db8a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052" y="1061345"/>
            <a:ext cx="3457243" cy="194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195315" y="5265499"/>
            <a:ext cx="3427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-apple-system"/>
              </a:rPr>
              <a:t>Школьный лагерь «Богатырь»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2302" name="Picture 14" descr="https://sun9-57.userapi.com/impg/CECCB3d6FTJvNBgcDul3362Z8B5-vnuQzihJwA/xBppl0TkzpE.jpg?size=1280x720&amp;quality=95&amp;sign=8c59c549b330ecd794de68824e107409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75"/>
          <a:stretch/>
        </p:blipFill>
        <p:spPr bwMode="auto">
          <a:xfrm>
            <a:off x="5362585" y="2745586"/>
            <a:ext cx="3276710" cy="247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444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1083" y="5314948"/>
            <a:ext cx="58881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F0"/>
                </a:solidFill>
                <a:latin typeface="-apple-system"/>
              </a:rPr>
              <a:t>муниципальный этап Чемпионата по первой </a:t>
            </a:r>
            <a:r>
              <a:rPr lang="ru-RU" dirty="0" smtClean="0">
                <a:solidFill>
                  <a:srgbClr val="00B0F0"/>
                </a:solidFill>
                <a:latin typeface="-apple-system"/>
              </a:rPr>
              <a:t>помощи</a:t>
            </a:r>
          </a:p>
          <a:p>
            <a:r>
              <a:rPr lang="ru-RU" dirty="0" smtClean="0">
                <a:solidFill>
                  <a:srgbClr val="00B0F0"/>
                </a:solidFill>
                <a:latin typeface="-apple-system"/>
              </a:rPr>
              <a:t>Совместная деятельность с «Движением Первых»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13314" name="Picture 2" descr="https://sun9-26.userapi.com/impg/l-KCUC5txCNr27TDD1IXgrcsVjJyx6bmQCrelA/RxTBgG3VJLQ.jpg?size=1280x720&amp;quality=95&amp;sign=e2093ab1401a7b36c2afcc1596905f92&amp;type=album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0"/>
          <a:stretch/>
        </p:blipFill>
        <p:spPr bwMode="auto">
          <a:xfrm>
            <a:off x="267102" y="2285963"/>
            <a:ext cx="3140242" cy="25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31606" y="5107199"/>
            <a:ext cx="4503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-apple-system"/>
              </a:rPr>
              <a:t>Учеба «Школа актива</a:t>
            </a:r>
            <a:r>
              <a:rPr lang="ru-RU" dirty="0" smtClean="0">
                <a:solidFill>
                  <a:srgbClr val="0070C0"/>
                </a:solidFill>
                <a:latin typeface="-apple-system"/>
              </a:rPr>
              <a:t>» совместная </a:t>
            </a:r>
          </a:p>
          <a:p>
            <a:r>
              <a:rPr lang="ru-RU" dirty="0">
                <a:solidFill>
                  <a:srgbClr val="0070C0"/>
                </a:solidFill>
                <a:latin typeface="-apple-system"/>
              </a:rPr>
              <a:t>д</a:t>
            </a:r>
            <a:r>
              <a:rPr lang="ru-RU" dirty="0" smtClean="0">
                <a:solidFill>
                  <a:srgbClr val="0070C0"/>
                </a:solidFill>
                <a:latin typeface="-apple-system"/>
              </a:rPr>
              <a:t>еятельность с волонтерским центром «Импульс»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316" name="Picture 4" descr="https://sun9-7.userapi.com/impg/R7pd8YZUkLTsIKxvzYP08fcQHtCymNJhYpefpw/ZNLZ9LW1VjQ.jpg?size=1280x720&amp;quality=95&amp;sign=6b90c6ea53d4b7d139333a2d676c234b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3"/>
          <a:stretch/>
        </p:blipFill>
        <p:spPr bwMode="auto">
          <a:xfrm>
            <a:off x="4496176" y="1123275"/>
            <a:ext cx="4647824" cy="35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394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3400" y="1828800"/>
            <a:ext cx="8382000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kern="1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нашей работы: (наша деятельность)</a:t>
            </a: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 3" panose="05040102010807070707" pitchFamily="18" charset="2"/>
              <a:buChar char=""/>
              <a:tabLst>
                <a:tab pos="457200" algn="l"/>
              </a:tabLst>
            </a:pPr>
            <a:r>
              <a:rPr lang="ru-RU" kern="1200" dirty="0" smtClean="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Регулярные встречи, обсуждения и подготовка к предстоящим мероприятиям, проведением тренингов и семинаров, акций</a:t>
            </a:r>
            <a:endParaRPr lang="ru-RU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 3" panose="05040102010807070707" pitchFamily="18" charset="2"/>
              <a:buChar char=""/>
              <a:tabLst>
                <a:tab pos="457200" algn="l"/>
              </a:tabLst>
            </a:pPr>
            <a:r>
              <a:rPr lang="ru-RU" kern="1200" dirty="0" smtClean="0">
                <a:solidFill>
                  <a:srgbClr val="40404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районных мероприятиях и областных конкурсах и проектах</a:t>
            </a:r>
            <a:endParaRPr lang="ru-RU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28600"/>
            <a:ext cx="8686800" cy="621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волонтерской деятельности  является: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Создание, развитие и поддержка детского волонтерского движения; формирование культуры социальной помощи как важнейшего фактора развития в современном обществе.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деятельности: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-Пропаганда здорового образа жизни.</a:t>
            </a:r>
            <a:b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-Духовно – нравственное воспитание.</a:t>
            </a:r>
            <a:b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Проведение социально – значимых мероприятий.</a:t>
            </a:r>
            <a:b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-Взаимодействие с общественными организациями, заинтересованными в осуществлении деятельности волонтеров.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достижения указанной цели решаются следующие задачи: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высоких нравственных качеств путём пропаганды идей добровольного труда на благо общества;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привлечение учащихся к решению социально значимых проектов;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пропаганда здорового образа жизни,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профилактика вредных привычек;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позитивной мотивации учащихся к ведению ЗОЖ и повышение уровня культуры здоровья участников педагогического процесса;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воспитание патриотизма, любви к своей земле, к своему народу, к своему прошлому, к своей культуре и истории.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629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1564" y="218058"/>
            <a:ext cx="69119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0000"/>
                </a:solidFill>
                <a:latin typeface="Cambria"/>
                <a:cs typeface="Cambria"/>
              </a:rPr>
              <a:t>План</a:t>
            </a:r>
            <a:r>
              <a:rPr sz="2000" spc="-5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2000" spc="-10" dirty="0" err="1">
                <a:solidFill>
                  <a:srgbClr val="000000"/>
                </a:solidFill>
                <a:latin typeface="Cambria"/>
                <a:cs typeface="Cambria"/>
              </a:rPr>
              <a:t>деятельности</a:t>
            </a:r>
            <a:r>
              <a:rPr sz="2000" spc="-6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endParaRPr sz="1800" dirty="0">
              <a:latin typeface="Cambria"/>
              <a:cs typeface="Cambria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590606"/>
              </p:ext>
            </p:extLst>
          </p:nvPr>
        </p:nvGraphicFramePr>
        <p:xfrm>
          <a:off x="152400" y="762000"/>
          <a:ext cx="8839200" cy="640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8144"/>
                <a:gridCol w="4222457"/>
                <a:gridCol w="990600"/>
                <a:gridCol w="3047999"/>
              </a:tblGrid>
              <a:tr h="2968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Наименование 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мероприятия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Дата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проведения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Ответственные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0965">
                <a:tc>
                  <a:txBody>
                    <a:bodyPr/>
                    <a:lstStyle/>
                    <a:p>
                      <a:pPr marL="1358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Тренировочные (теоретические и практические) занятия с членами школьной волонтерской команды.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в течение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года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Зам. директора по ВР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волонтёрский отряд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0965">
                <a:tc>
                  <a:txBody>
                    <a:bodyPr/>
                    <a:lstStyle/>
                    <a:p>
                      <a:pPr marL="1358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Организация профилактической работы (беседы, классные часы)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 течение года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Зам. директора по  ВР 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Классные руководители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волонтёрский отряд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0965">
                <a:tc>
                  <a:txBody>
                    <a:bodyPr/>
                    <a:lstStyle/>
                    <a:p>
                      <a:pPr marL="1358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Акция «Добрые дела школе»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 течение года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Зам. директора по  ВР 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Классные руководители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волонтёрский отряд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0965">
                <a:tc>
                  <a:txBody>
                    <a:bodyPr/>
                    <a:lstStyle/>
                    <a:p>
                      <a:pPr marL="1358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Рейды по школе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 течение года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Зам. директора по  ВР 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Классные руководители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волонтёрский отряд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0965">
                <a:tc>
                  <a:txBody>
                    <a:bodyPr/>
                    <a:lstStyle/>
                    <a:p>
                      <a:pPr marL="1358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Операция «Забота» (подарки ветеранам)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 течение года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Зам. директора по  ВР 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Классные руководители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волонтёрский отряд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0965">
                <a:tc>
                  <a:txBody>
                    <a:bodyPr/>
                    <a:lstStyle/>
                    <a:p>
                      <a:pPr marL="1358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Организация и проведение экологических субботников.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 течение года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Зам. директора по  ВР 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Классные руководители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волонтёрский отряд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30965">
                <a:tc>
                  <a:txBody>
                    <a:bodyPr/>
                    <a:lstStyle/>
                    <a:p>
                      <a:pPr marL="1358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Проведение членами волонтерского отряда тренингов,  игр и других интерактивных мероприятий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 течение года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Классные руководители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волонтерский отряд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40817">
                <a:tc>
                  <a:txBody>
                    <a:bodyPr/>
                    <a:lstStyle/>
                    <a:p>
                      <a:pPr marL="1358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Экологические уроки</a:t>
                      </a:r>
                    </a:p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 течение года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Зам. директора по  ВР.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Классные руководители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20644">
                <a:tc>
                  <a:txBody>
                    <a:bodyPr/>
                    <a:lstStyle/>
                    <a:p>
                      <a:pPr marL="1358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Неделя безопасности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в течение года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Зам. директора по  ВР.</a:t>
                      </a:r>
                      <a:b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Классные руководители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20644">
                <a:tc>
                  <a:txBody>
                    <a:bodyPr/>
                    <a:lstStyle/>
                    <a:p>
                      <a:pPr marL="13589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Дню солидарности в борьбе с терроризмом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сентябрь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Зам. директора по  ВР.</a:t>
                      </a:r>
                      <a:b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Классные руководители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207904"/>
              </p:ext>
            </p:extLst>
          </p:nvPr>
        </p:nvGraphicFramePr>
        <p:xfrm>
          <a:off x="152400" y="457200"/>
          <a:ext cx="8762998" cy="59420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160"/>
                <a:gridCol w="4483397"/>
                <a:gridCol w="1294919"/>
                <a:gridCol w="2411522"/>
              </a:tblGrid>
              <a:tr h="36795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пожилых людей.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ВР, кл. руководители, Волонтерский отряд 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795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 «Безопасная дорога»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сентябрь-октябрь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  ВР 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35242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урок «Экология и энергосбережение» в рамках Всероссийского фестиваля энергосбережения «Вместе ярче»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  ВР 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35242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Эко-Бум.  Сбор  макулатуры и пластиковых крышек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Сентябрь- октябрь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  ВР 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35242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урок безопасности школьников в сети Интернет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октября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  ВР 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795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день толерантности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ВР, кл. руководители, Волонтерский отряд 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795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«СТОП! ВИЧ!»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 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 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795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мужества «День Героев Отечества»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 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 волонтёрский отряд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795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референдум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 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  волонтёрский отряд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795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«Новогодняя сказка»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  ВР 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волонтёрский отряд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392224"/>
              </p:ext>
            </p:extLst>
          </p:nvPr>
        </p:nvGraphicFramePr>
        <p:xfrm>
          <a:off x="152400" y="381000"/>
          <a:ext cx="8839200" cy="5917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8144"/>
                <a:gridCol w="4522382"/>
                <a:gridCol w="1306181"/>
                <a:gridCol w="2432493"/>
              </a:tblGrid>
              <a:tr h="46651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Уроки мужества «Блокадный Ленинград», Международный день памяти жертв Холокоста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ВР, молодёжный совет  Классные руководители Волонтерский отряд 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4988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«Лидер 21 века»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 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  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4988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«Подарок ветерану»</a:t>
                      </a:r>
                    </a:p>
                    <a:p>
                      <a:pPr marL="9017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 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  волонтёрский отряд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689781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победы в Сталинградской битве, «Вам бессмертные, вам бесстрашные юные пионеры - герои, посвящается…», 15 февраля – День памяти о россиянах, исполнявших служебный долг за пределами Отечества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 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  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4988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 конкурс кормушек 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«Поели – полетели»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 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  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275913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indent="895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Профилактическая акция «День белой ромашки» - профилактика туберкулеза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ВР, кл. руководители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4988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indent="895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«Ученик года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 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  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4988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indent="895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женский день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 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  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4988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indent="895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Крымская весна, Всероссийская акция "Голубая лента"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 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  волонтёрский отряд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4988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indent="895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апреля - Международный день освобождения узников фашистских концлагерей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 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  волонтёрский отряд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008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/>
          <p:nvPr/>
        </p:nvSpPr>
        <p:spPr>
          <a:xfrm>
            <a:off x="3657600" y="457200"/>
            <a:ext cx="4648200" cy="11267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065" marR="5080" indent="113030" algn="ctr">
              <a:lnSpc>
                <a:spcPct val="100899"/>
              </a:lnSpc>
              <a:spcBef>
                <a:spcPts val="60"/>
              </a:spcBef>
              <a:tabLst>
                <a:tab pos="1539240" algn="l"/>
              </a:tabLst>
            </a:pPr>
            <a:r>
              <a:rPr lang="ru-RU" sz="3600" b="1" i="1" spc="-65" dirty="0" smtClean="0">
                <a:solidFill>
                  <a:schemeClr val="tx1"/>
                </a:solidFill>
                <a:latin typeface="Times New Roman"/>
                <a:cs typeface="Times New Roman"/>
              </a:rPr>
              <a:t>Эмблема ШВЦ «Потомки Солнца»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9351" r="74284" b="16883"/>
          <a:stretch/>
        </p:blipFill>
        <p:spPr>
          <a:xfrm>
            <a:off x="304800" y="279996"/>
            <a:ext cx="3530873" cy="2607845"/>
          </a:xfrm>
          <a:prstGeom prst="rect">
            <a:avLst/>
          </a:prstGeom>
        </p:spPr>
      </p:pic>
      <p:sp>
        <p:nvSpPr>
          <p:cNvPr id="4" name="object 5"/>
          <p:cNvSpPr txBox="1"/>
          <p:nvPr/>
        </p:nvSpPr>
        <p:spPr>
          <a:xfrm>
            <a:off x="304800" y="3429000"/>
            <a:ext cx="4419600" cy="11267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065" marR="5080" indent="113030" algn="ctr">
              <a:lnSpc>
                <a:spcPct val="100899"/>
              </a:lnSpc>
              <a:spcBef>
                <a:spcPts val="60"/>
              </a:spcBef>
              <a:tabLst>
                <a:tab pos="1539240" algn="l"/>
              </a:tabLst>
            </a:pPr>
            <a:r>
              <a:rPr lang="ru-RU" sz="3600" b="1" i="1" spc="-65" dirty="0" smtClean="0">
                <a:solidFill>
                  <a:schemeClr val="tx1"/>
                </a:solidFill>
                <a:latin typeface="Times New Roman"/>
                <a:cs typeface="Times New Roman"/>
              </a:rPr>
              <a:t>Флаг ШВЦ «Потомки Солнца»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 b="5172"/>
          <a:stretch/>
        </p:blipFill>
        <p:spPr>
          <a:xfrm rot="5400000">
            <a:off x="4495800" y="2726919"/>
            <a:ext cx="4419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36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541677"/>
              </p:ext>
            </p:extLst>
          </p:nvPr>
        </p:nvGraphicFramePr>
        <p:xfrm>
          <a:off x="152401" y="1171417"/>
          <a:ext cx="8762999" cy="4940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3161"/>
                <a:gridCol w="4483395"/>
                <a:gridCol w="1294920"/>
                <a:gridCol w="2411523"/>
              </a:tblGrid>
              <a:tr h="432644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indent="8953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встречи «Поехали»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 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  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85386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«Открытка ветерану», Всероссийской акции «Окна Победы»</a:t>
                      </a:r>
                    </a:p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  ВР 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57685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Акции «Весенняя неделя добра»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– май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ВР, молодёжный совет, Волонтерский отряд    Классные руководители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511756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 «Георгиевская ленточка»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ВР, кл. руководители, Волонтерский отряд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576859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«Бессмертный полк»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апрель-май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ВР, молодёжный совет, Волонтерский отряд    Классные руководители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32644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 Памяти (подготовка репортажей, стенгазет)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  ВР 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волонтёрский отряд»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32644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«Подарок ветерану»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  ВР 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Классные руководители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волонтёрский отряд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432644">
                <a:tc>
                  <a:txBody>
                    <a:bodyPr/>
                    <a:lstStyle/>
                    <a:p>
                      <a:pPr marL="135890" algn="just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«Каникулы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9705">
                        <a:lnSpc>
                          <a:spcPts val="13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Зам. директора по ВР,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руководители, Волонтерский отряд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7881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000" t="13565" r="29166" b="7575"/>
          <a:stretch/>
        </p:blipFill>
        <p:spPr>
          <a:xfrm>
            <a:off x="1828800" y="2209800"/>
            <a:ext cx="3447072" cy="4267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52400" y="518388"/>
            <a:ext cx="83820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о нас </a:t>
            </a:r>
            <a:r>
              <a:rPr lang="ru-RU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найти в </a:t>
            </a:r>
            <a:r>
              <a:rPr lang="ru-RU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 сети группы  </a:t>
            </a:r>
            <a:r>
              <a:rPr lang="ru-RU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endParaRPr lang="ru-RU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24200" y="1200203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https://vk.com/public189049804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443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8400" y="2133600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https://sh2-perevolockij-r56.gosweb.gosuslugi.ru/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762000"/>
            <a:ext cx="64770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о нас можно найти на официальном сайте МБОУ «СОШ №2 </a:t>
            </a:r>
            <a:r>
              <a:rPr lang="ru-RU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п.Переволоцкий</a:t>
            </a:r>
            <a:r>
              <a:rPr lang="ru-RU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ru-RU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250" t="5555" r="11250" b="15555"/>
          <a:stretch/>
        </p:blipFill>
        <p:spPr>
          <a:xfrm>
            <a:off x="685800" y="2895600"/>
            <a:ext cx="652100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319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762000"/>
            <a:ext cx="64770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о нас можно найти в </a:t>
            </a:r>
            <a:r>
              <a:rPr lang="ru-RU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госпаблике</a:t>
            </a:r>
            <a:r>
              <a:rPr lang="ru-RU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МБОУ «СОШ №2 </a:t>
            </a:r>
            <a:r>
              <a:rPr lang="ru-RU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п.Переволоцкий</a:t>
            </a:r>
            <a:r>
              <a:rPr lang="ru-RU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ru-RU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6200" y="1600200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https://vk.com/club210943951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903" t="4167" r="22070" b="7258"/>
          <a:stretch/>
        </p:blipFill>
        <p:spPr>
          <a:xfrm>
            <a:off x="914400" y="2078302"/>
            <a:ext cx="4344884" cy="45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13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7800" y="152400"/>
            <a:ext cx="52578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Зарегистрировались</a:t>
            </a:r>
            <a:r>
              <a:rPr sz="2000" spc="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000" spc="3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платформе</a:t>
            </a:r>
            <a:r>
              <a:rPr sz="2000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Добро.ру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27832" t="14815" r="27478" b="11111"/>
          <a:stretch/>
        </p:blipFill>
        <p:spPr>
          <a:xfrm>
            <a:off x="304800" y="473001"/>
            <a:ext cx="4386834" cy="4343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6440" t="9475" r="28694" b="39248"/>
          <a:stretch/>
        </p:blipFill>
        <p:spPr>
          <a:xfrm>
            <a:off x="3962400" y="3962400"/>
            <a:ext cx="4267201" cy="274320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549" t="5757" r="29202" b="6446"/>
          <a:stretch/>
        </p:blipFill>
        <p:spPr>
          <a:xfrm>
            <a:off x="228600" y="304800"/>
            <a:ext cx="3976339" cy="48511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559" t="12598" r="28346" b="11811"/>
          <a:stretch/>
        </p:blipFill>
        <p:spPr>
          <a:xfrm>
            <a:off x="4419600" y="2286000"/>
            <a:ext cx="4267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02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778" t="14109" r="27778" b="8290"/>
          <a:stretch/>
        </p:blipFill>
        <p:spPr>
          <a:xfrm>
            <a:off x="457199" y="76200"/>
            <a:ext cx="5663739" cy="55626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5781" t="13889" r="28907" b="23611"/>
          <a:stretch/>
        </p:blipFill>
        <p:spPr>
          <a:xfrm>
            <a:off x="4114800" y="3124200"/>
            <a:ext cx="44196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55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2600" y="1219200"/>
            <a:ext cx="5062322" cy="243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Ссылка</a:t>
            </a:r>
            <a:r>
              <a:rPr sz="16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на</a:t>
            </a:r>
            <a:r>
              <a:rPr sz="16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страницу</a:t>
            </a:r>
            <a:r>
              <a:rPr sz="1600" spc="37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latin typeface="Microsoft Sans Serif"/>
                <a:cs typeface="Microsoft Sans Serif"/>
              </a:rPr>
              <a:t>на</a:t>
            </a:r>
            <a:r>
              <a:rPr sz="16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>
                <a:solidFill>
                  <a:srgbClr val="FF0000"/>
                </a:solidFill>
                <a:latin typeface="Microsoft Sans Serif"/>
                <a:cs typeface="Microsoft Sans Serif"/>
              </a:rPr>
              <a:t>платформе</a:t>
            </a:r>
            <a:r>
              <a:rPr sz="1600" spc="-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ДОБРО</a:t>
            </a:r>
            <a:r>
              <a:rPr sz="1600" spc="-10" dirty="0" smtClean="0">
                <a:solidFill>
                  <a:srgbClr val="FF0000"/>
                </a:solidFill>
                <a:latin typeface="Segoe UI Symbol"/>
                <a:cs typeface="Segoe UI Symbol"/>
              </a:rPr>
              <a:t>.</a:t>
            </a:r>
            <a:r>
              <a:rPr sz="1600" spc="-1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РУ</a:t>
            </a:r>
            <a:endParaRPr sz="1600" dirty="0">
              <a:solidFill>
                <a:srgbClr val="FF0000"/>
              </a:solidFill>
              <a:latin typeface="Microsoft Sans Serif"/>
              <a:cs typeface="Microsoft Sans Serif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2438400"/>
            <a:ext cx="632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https://dobro.ru/dashboard/organizer/10954099/requests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89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/>
          <p:cNvSpPr txBox="1"/>
          <p:nvPr/>
        </p:nvSpPr>
        <p:spPr>
          <a:xfrm>
            <a:off x="4070283" y="950162"/>
            <a:ext cx="3276600" cy="95308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065" marR="5080" indent="113030" algn="ctr">
              <a:lnSpc>
                <a:spcPct val="100899"/>
              </a:lnSpc>
              <a:spcBef>
                <a:spcPts val="60"/>
              </a:spcBef>
              <a:tabLst>
                <a:tab pos="1539240" algn="l"/>
              </a:tabLst>
            </a:pPr>
            <a:r>
              <a:rPr lang="ru-RU" sz="2000" b="1" i="1" spc="-65" dirty="0" smtClean="0">
                <a:solidFill>
                  <a:schemeClr val="tx1"/>
                </a:solidFill>
                <a:latin typeface="Times New Roman"/>
                <a:cs typeface="Times New Roman"/>
              </a:rPr>
              <a:t>Куратор ШВЦ «Потомки Солнца»</a:t>
            </a:r>
          </a:p>
          <a:p>
            <a:pPr marL="12065" marR="5080" indent="113030" algn="ctr">
              <a:lnSpc>
                <a:spcPct val="100899"/>
              </a:lnSpc>
              <a:spcBef>
                <a:spcPts val="60"/>
              </a:spcBef>
              <a:tabLst>
                <a:tab pos="1539240" algn="l"/>
              </a:tabLst>
            </a:pPr>
            <a:r>
              <a:rPr lang="ru-RU" sz="2000" b="1" i="1" spc="-65" dirty="0" smtClean="0">
                <a:solidFill>
                  <a:schemeClr val="tx1"/>
                </a:solidFill>
                <a:latin typeface="Times New Roman"/>
                <a:cs typeface="Times New Roman"/>
              </a:rPr>
              <a:t>Орлова Ольга Петровна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r="20371"/>
          <a:stretch/>
        </p:blipFill>
        <p:spPr>
          <a:xfrm>
            <a:off x="3829050" y="3276600"/>
            <a:ext cx="3276600" cy="3276600"/>
          </a:xfrm>
          <a:prstGeom prst="rect">
            <a:avLst/>
          </a:prstGeom>
        </p:spPr>
      </p:pic>
      <p:sp>
        <p:nvSpPr>
          <p:cNvPr id="4" name="object 6"/>
          <p:cNvSpPr txBox="1"/>
          <p:nvPr/>
        </p:nvSpPr>
        <p:spPr>
          <a:xfrm>
            <a:off x="6667500" y="3048000"/>
            <a:ext cx="24765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5160" marR="68453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10" dirty="0" err="1" smtClean="0">
                <a:solidFill>
                  <a:srgbClr val="FF0000"/>
                </a:solidFill>
                <a:latin typeface="Calibri"/>
                <a:cs typeface="Calibri"/>
              </a:rPr>
              <a:t>Пальчук</a:t>
            </a:r>
            <a:r>
              <a:rPr lang="ru-RU" sz="2000" b="1" spc="-10" dirty="0" smtClean="0">
                <a:solidFill>
                  <a:srgbClr val="FF0000"/>
                </a:solidFill>
                <a:latin typeface="Calibri"/>
                <a:cs typeface="Calibri"/>
              </a:rPr>
              <a:t> Яна</a:t>
            </a:r>
            <a:r>
              <a:rPr sz="2000" b="1" spc="-4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50" dirty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endParaRPr sz="2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b="1" spc="-20" dirty="0">
                <a:solidFill>
                  <a:srgbClr val="FF0000"/>
                </a:solidFill>
                <a:latin typeface="Calibri"/>
                <a:cs typeface="Calibri"/>
              </a:rPr>
              <a:t>заместитель</a:t>
            </a:r>
            <a:r>
              <a:rPr sz="20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командира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1600200" y="5309270"/>
            <a:ext cx="24765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5160" marR="684530" algn="ctr">
              <a:lnSpc>
                <a:spcPct val="100000"/>
              </a:lnSpc>
              <a:spcBef>
                <a:spcPts val="100"/>
              </a:spcBef>
            </a:pPr>
            <a:r>
              <a:rPr lang="ru-RU" sz="2000" b="1" spc="-10" dirty="0" smtClean="0">
                <a:solidFill>
                  <a:srgbClr val="FF0000"/>
                </a:solidFill>
                <a:latin typeface="Calibri"/>
                <a:cs typeface="Calibri"/>
              </a:rPr>
              <a:t>Сухова Ольга</a:t>
            </a:r>
            <a:r>
              <a:rPr sz="2000" b="1" spc="-4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50" dirty="0" smtClean="0">
                <a:solidFill>
                  <a:srgbClr val="FF0000"/>
                </a:solidFill>
                <a:latin typeface="Calibri"/>
                <a:cs typeface="Calibri"/>
              </a:rPr>
              <a:t>–</a:t>
            </a:r>
            <a:r>
              <a:rPr lang="ru-RU" sz="2000" b="1" spc="-50" dirty="0" smtClean="0">
                <a:solidFill>
                  <a:srgbClr val="FF0000"/>
                </a:solidFill>
                <a:latin typeface="Calibri"/>
                <a:cs typeface="Calibri"/>
              </a:rPr>
              <a:t> командир</a:t>
            </a:r>
            <a:endParaRPr sz="20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399"/>
            <a:ext cx="3364825" cy="382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12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6013211"/>
            <a:ext cx="7543800" cy="659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ru-RU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Члены</a:t>
            </a:r>
            <a:r>
              <a:rPr lang="ru-RU" b="1" spc="-1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b="1" spc="-40" dirty="0" smtClean="0">
                <a:solidFill>
                  <a:srgbClr val="FF0000"/>
                </a:solidFill>
                <a:latin typeface="Times New Roman"/>
                <a:cs typeface="Times New Roman"/>
              </a:rPr>
              <a:t>школьного</a:t>
            </a:r>
            <a:r>
              <a:rPr lang="ru-RU" b="1" spc="-12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b="1" spc="-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волонтерского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центра</a:t>
            </a:r>
            <a:r>
              <a:rPr lang="ru-RU" b="1" spc="-2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«Потомки Солнца</a:t>
            </a:r>
            <a:r>
              <a:rPr lang="ru-RU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» </a:t>
            </a:r>
          </a:p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ru-RU" b="1" spc="-9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МБОУ</a:t>
            </a:r>
            <a:r>
              <a:rPr lang="ru-RU" b="1" spc="-8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«СОШ</a:t>
            </a:r>
            <a:r>
              <a:rPr lang="ru-RU" b="1" spc="-9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№2 п. Переволоцкий»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7928">
            <a:off x="2981575" y="132064"/>
            <a:ext cx="2895600" cy="2895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57676">
            <a:off x="5975897" y="311217"/>
            <a:ext cx="3035432" cy="3035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6041">
            <a:off x="263658" y="268369"/>
            <a:ext cx="2291064" cy="2291064"/>
          </a:xfrm>
          <a:prstGeom prst="rect">
            <a:avLst/>
          </a:prstGeom>
        </p:spPr>
      </p:pic>
      <p:pic>
        <p:nvPicPr>
          <p:cNvPr id="1026" name="Picture 2" descr="https://sun9-47.userapi.com/impg/lBuHPiiNf1l3ubbvydEtiAruMmVhDJx3PRjDLg/dOmWFB9wk-0.jpg?size=2560x2560&amp;quality=95&amp;sign=c3798898f615f89fa76c854538bd5ac3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8" r="-1597" b="17887"/>
          <a:stretch/>
        </p:blipFill>
        <p:spPr bwMode="auto">
          <a:xfrm>
            <a:off x="0" y="2856359"/>
            <a:ext cx="7300015" cy="315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339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2209800"/>
            <a:ext cx="75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Деятельность ШВЦ</a:t>
            </a:r>
            <a:r>
              <a:rPr lang="ru-RU" sz="4000" b="1" spc="-2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5060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266700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  <a:latin typeface="-apple-system"/>
              </a:rPr>
              <a:t>Осенний бал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 </a:t>
            </a:r>
            <a:endParaRPr lang="ru-RU" dirty="0"/>
          </a:p>
        </p:txBody>
      </p:sp>
      <p:pic>
        <p:nvPicPr>
          <p:cNvPr id="2050" name="Picture 2" descr="https://sun9-23.userapi.com/impg/z9GUILqKtZaKGibxeqe1kU85Jx6PWhKCZbIvjA/OX2MYhs2lRY.jpg?size=1600x737&amp;quality=95&amp;sign=cb4eb044bb9cddfa9b027218559153c6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r="10770"/>
          <a:stretch/>
        </p:blipFill>
        <p:spPr bwMode="auto">
          <a:xfrm>
            <a:off x="457200" y="3657600"/>
            <a:ext cx="3276600" cy="22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1.userapi.com/impg/Iz4xwxasJUfSuDxv3K_hsRAbpyW-8JZGplO9IA/po-ZJxeHw-4.jpg?size=1600x1200&amp;quality=95&amp;sign=9bff3dfc1e098144ef181f030dda06d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041968" cy="22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200" y="6096000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 smtClean="0">
                <a:solidFill>
                  <a:srgbClr val="000000"/>
                </a:solidFill>
                <a:effectLst/>
                <a:latin typeface="-apple-system"/>
              </a:rPr>
              <a:t>Всероссийская акция "Спасибо за заботу!"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 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3012" t="24100" r="37784" b="22869"/>
          <a:stretch/>
        </p:blipFill>
        <p:spPr>
          <a:xfrm>
            <a:off x="4343400" y="184666"/>
            <a:ext cx="3505200" cy="2667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24400" y="3036332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0" dirty="0" smtClean="0">
                <a:solidFill>
                  <a:srgbClr val="000000"/>
                </a:solidFill>
                <a:effectLst/>
                <a:latin typeface="-apple-system"/>
              </a:rPr>
              <a:t>акция «С праздником, папа"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 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48200" y="6311444"/>
            <a:ext cx="495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Профилактическая акция «Скажем «НЕТ!»</a:t>
            </a:r>
            <a:endParaRPr lang="ru-RU" sz="1600" b="1" dirty="0"/>
          </a:p>
        </p:txBody>
      </p:sp>
      <p:pic>
        <p:nvPicPr>
          <p:cNvPr id="2054" name="Picture 6" descr="https://sun9-77.userapi.com/impg/k9eWY5fIJAFK6BJOoPhRYwgOIqOm38OHAVHZMg/cFpMkr-Er-g.jpg?size=1200x1600&amp;quality=95&amp;sign=394cb675fc4363449df285f1fe2260c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35481"/>
            <a:ext cx="2227437" cy="296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774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2661" y="5928044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-apple-system"/>
              </a:rPr>
              <a:t>Участие в о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бластной лагерной смене очно-заочной школы "Лидер" </a:t>
            </a:r>
            <a:endParaRPr lang="ru-RU" dirty="0"/>
          </a:p>
        </p:txBody>
      </p:sp>
      <p:pic>
        <p:nvPicPr>
          <p:cNvPr id="4098" name="Picture 2" descr="https://sun9-22.userapi.com/impg/4FxHcvgrMMmhC7UjfW7ipEdAHfv5tXvt4vNPrA/g7k2qDBfipY.jpg?size=1600x1200&amp;quality=95&amp;sign=a1cb61ae45218b5771daf94114cade9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61" y="3048000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29200" y="6096000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акция "Мы граждане России". </a:t>
            </a:r>
            <a:endParaRPr lang="ru-RU" dirty="0"/>
          </a:p>
        </p:txBody>
      </p:sp>
      <p:pic>
        <p:nvPicPr>
          <p:cNvPr id="4100" name="Picture 4" descr="https://sun9-53.userapi.com/impg/GmBCoL3rjQ9mkhjPizO7KO_31_MK7myZwK3fVA/5nl_HWX40-0.jpg?size=1600x738&amp;quality=95&amp;sign=31bd8d8588936d7f76f7171291c4120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24" y="4099240"/>
            <a:ext cx="3835606" cy="176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86294" y="2863334"/>
            <a:ext cx="3114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Посещение памятных мест</a:t>
            </a:r>
            <a:endParaRPr lang="ru-RU" dirty="0"/>
          </a:p>
        </p:txBody>
      </p:sp>
      <p:pic>
        <p:nvPicPr>
          <p:cNvPr id="4102" name="Picture 6" descr="https://sun9-67.userapi.com/impg/pezC7ViSz7UqIb802TueaU7RoTSsVTKlkZHpmA/CSybcajw0iI.jpg?size=1280x590&amp;quality=95&amp;sign=6ff030f5c3cc73197c07aac0050ba696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5" b="-685"/>
          <a:stretch/>
        </p:blipFill>
        <p:spPr bwMode="auto">
          <a:xfrm>
            <a:off x="4876800" y="292288"/>
            <a:ext cx="3923136" cy="24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5661" y="2369837"/>
            <a:ext cx="3113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 акция "Пост прав ребенка"</a:t>
            </a:r>
            <a:endParaRPr lang="ru-RU" dirty="0"/>
          </a:p>
        </p:txBody>
      </p:sp>
      <p:pic>
        <p:nvPicPr>
          <p:cNvPr id="4104" name="Picture 8" descr="https://sun9-19.userapi.com/impg/CIltPHDu2tbKxyDRTodlJaXocxZKmG1dW6_g5w/6ddQbbr4HkY.jpg?size=1600x1200&amp;quality=95&amp;sign=d17e85651c5148366d4aebcec12e919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3" y="71592"/>
            <a:ext cx="2871498" cy="215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007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546" t="41861" r="37210" b="16279"/>
          <a:stretch/>
        </p:blipFill>
        <p:spPr>
          <a:xfrm>
            <a:off x="152400" y="3429000"/>
            <a:ext cx="4495801" cy="26974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76200" y="6057780"/>
            <a:ext cx="495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0" dirty="0" smtClean="0">
                <a:solidFill>
                  <a:srgbClr val="000000"/>
                </a:solidFill>
                <a:effectLst/>
                <a:latin typeface="-apple-system"/>
              </a:rPr>
              <a:t>Акция  онлайн-</a:t>
            </a:r>
            <a:r>
              <a:rPr lang="ru-RU" sz="1600" i="0" dirty="0" err="1" smtClean="0">
                <a:solidFill>
                  <a:srgbClr val="000000"/>
                </a:solidFill>
                <a:effectLst/>
                <a:latin typeface="-apple-system"/>
              </a:rPr>
              <a:t>флешмоб</a:t>
            </a:r>
            <a:r>
              <a:rPr lang="ru-RU" sz="1600" i="0" dirty="0" smtClean="0">
                <a:solidFill>
                  <a:srgbClr val="000000"/>
                </a:solidFill>
                <a:effectLst/>
                <a:latin typeface="-apple-system"/>
              </a:rPr>
              <a:t> "Его именем названа моя улица"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1050" y="6211669"/>
            <a:ext cx="3752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rgbClr val="000000"/>
                </a:solidFill>
                <a:latin typeface="-apple-system"/>
              </a:rPr>
              <a:t>Квиз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 «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Мои права и обязанности»</a:t>
            </a:r>
            <a:endParaRPr lang="ru-RU" dirty="0"/>
          </a:p>
        </p:txBody>
      </p:sp>
      <p:pic>
        <p:nvPicPr>
          <p:cNvPr id="5122" name="Picture 2" descr="https://sun9-13.userapi.com/impg/jA3Sg1raO3Kh6GU4PZnKbZy-KXwbO6QXeyoGGA/eINE2F_wTTU.jpg?size=1600x1200&amp;quality=95&amp;sign=3e81ce5de8c6e2233c692a1a49ebf69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35306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7200" y="2667000"/>
            <a:ext cx="126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Пост прав</a:t>
            </a:r>
            <a:endParaRPr lang="ru-RU" dirty="0"/>
          </a:p>
        </p:txBody>
      </p:sp>
      <p:pic>
        <p:nvPicPr>
          <p:cNvPr id="5124" name="Picture 4" descr="https://sun9-48.userapi.com/impg/1vZxh6G5jhUfIDFm_UHpJLkbiirAe9pTSWVwcw/F5Fz_m8xoog.jpg?size=1600x738&amp;quality=95&amp;sign=1823599c41a0eea995a552b90458509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66" y="205157"/>
            <a:ext cx="5152634" cy="237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09806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583</TotalTime>
  <Words>994</Words>
  <Application>Microsoft Office PowerPoint</Application>
  <PresentationFormat>Экран (4:3)</PresentationFormat>
  <Paragraphs>249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-apple-system</vt:lpstr>
      <vt:lpstr>Arial</vt:lpstr>
      <vt:lpstr>Calibri</vt:lpstr>
      <vt:lpstr>Cambria</vt:lpstr>
      <vt:lpstr>Microsoft Sans Serif</vt:lpstr>
      <vt:lpstr>Segoe UI Symbol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акция «Дорога к обелиску»  Совместная деятельность с п/о «Честь» </vt:lpstr>
      <vt:lpstr>Вечер встречи выпускников</vt:lpstr>
      <vt:lpstr>онлайн-викторина «Сталинград. Мы помним»</vt:lpstr>
      <vt:lpstr>"Ученик года- 2024" </vt:lpstr>
      <vt:lpstr>акция "Письмо солдату»         мастер-класс по изготовлению оберегов для солдат 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Химия Биология</dc:creator>
  <cp:lastModifiedBy>Acer</cp:lastModifiedBy>
  <cp:revision>25</cp:revision>
  <dcterms:created xsi:type="dcterms:W3CDTF">2024-11-05T10:29:14Z</dcterms:created>
  <dcterms:modified xsi:type="dcterms:W3CDTF">2024-12-09T10:53:23Z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2024-11-05T00:00:00Z</vt:filetime>
  </property>
  <property fmtid="{D5CDD505-2E9C-101B-9397-08002B2CF9AE}" pid="5" name="Producer">
    <vt:lpwstr>Microsoft® PowerPoint® 2010</vt:lpwstr>
  </property>
</Properties>
</file>