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312" r:id="rId4"/>
    <p:sldId id="314" r:id="rId5"/>
    <p:sldId id="305" r:id="rId6"/>
    <p:sldId id="258" r:id="rId7"/>
    <p:sldId id="257" r:id="rId8"/>
    <p:sldId id="259" r:id="rId9"/>
    <p:sldId id="260" r:id="rId1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1262"/>
    <a:srgbClr val="FFFFFF"/>
    <a:srgbClr val="BB17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80" autoAdjust="0"/>
    <p:restoredTop sz="93979" autoAdjust="0"/>
  </p:normalViewPr>
  <p:slideViewPr>
    <p:cSldViewPr>
      <p:cViewPr varScale="1">
        <p:scale>
          <a:sx n="116" d="100"/>
          <a:sy n="116" d="100"/>
        </p:scale>
        <p:origin x="-102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B8F7-2BAA-4E4D-AE7F-5968E538E3BA}" type="datetimeFigureOut">
              <a:rPr lang="ru-RU" smtClean="0"/>
              <a:pPr/>
              <a:t>28.07.2023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483B-5339-40F4-9415-84D59E6458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5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483B-5339-40F4-9415-84D59E64585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7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aumsuvolonter" TargetMode="External"/><Relationship Id="rId5" Type="http://schemas.openxmlformats.org/officeDocument/2006/relationships/hyperlink" Target="https://t.me/kraydobra_bf" TargetMode="External"/><Relationship Id="rId4" Type="http://schemas.openxmlformats.org/officeDocument/2006/relationships/hyperlink" Target="https://t.me/VolonterMothersheartsNvrsk" TargetMode="Externa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VolonterMothersheartsNvrsk" TargetMode="External"/><Relationship Id="rId3" Type="http://schemas.openxmlformats.org/officeDocument/2006/relationships/hyperlink" Target="https://t.me/blagostynia" TargetMode="External"/><Relationship Id="rId7" Type="http://schemas.openxmlformats.org/officeDocument/2006/relationships/hyperlink" Target="http://elenpsicon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aumsuvolonter" TargetMode="External"/><Relationship Id="rId5" Type="http://schemas.openxmlformats.org/officeDocument/2006/relationships/hyperlink" Target="https://vk.com/mogmu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vk.com/blagostynia_novoros" TargetMode="External"/><Relationship Id="rId9" Type="http://schemas.openxmlformats.org/officeDocument/2006/relationships/hyperlink" Target="https://web.telegram.org/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44" y="142858"/>
            <a:ext cx="6629218" cy="476031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1071552"/>
            <a:ext cx="6429420" cy="92869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6715140" y="142858"/>
            <a:ext cx="2286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24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Знакомство</a:t>
            </a:r>
            <a:endParaRPr sz="24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14296"/>
            <a:ext cx="1214446" cy="500066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285720" y="2071684"/>
            <a:ext cx="6357982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2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адрес: Краснодарский край, город Новороссийск ,  Цемдолина , пер Фабричный , дом 7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,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               корпус 1   </a:t>
            </a:r>
            <a:r>
              <a:rPr lang="ru-RU" sz="900" b="1" dirty="0" smtClean="0">
                <a:solidFill>
                  <a:srgbClr val="2B1262"/>
                </a:solidFill>
                <a:latin typeface="Euclid Circular B SemiBold"/>
              </a:rPr>
              <a:t>Кадастр. номер 23:47:0117030:611 Номер регистрации 23-23-21/035/2011-222</a:t>
            </a:r>
            <a:endParaRPr lang="ru-RU" sz="1050" b="1" dirty="0" smtClean="0">
              <a:solidFill>
                <a:srgbClr val="2B1262"/>
              </a:solidFill>
              <a:latin typeface="Euclid Circular B SemiBold"/>
            </a:endParaRPr>
          </a:p>
          <a:p>
            <a:pPr fontAlgn="base"/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                корпус </a:t>
            </a:r>
            <a:r>
              <a:rPr lang="ru-RU" sz="9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   </a:t>
            </a:r>
            <a:r>
              <a:rPr lang="ru-RU" sz="900" b="1" dirty="0" smtClean="0">
                <a:solidFill>
                  <a:srgbClr val="2B1262"/>
                </a:solidFill>
                <a:latin typeface="Euclid Circular B SemiBold"/>
              </a:rPr>
              <a:t> Кадастр. Номер23:47:0117030:612 Номер регистрации 23-23/021-23/21/887/2015-1/2</a:t>
            </a:r>
          </a:p>
          <a:p>
            <a:pPr fontAlgn="base"/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                корпус 3   </a:t>
            </a:r>
            <a:r>
              <a:rPr lang="ru-RU" sz="900" b="1" dirty="0" smtClean="0">
                <a:solidFill>
                  <a:srgbClr val="2B1262"/>
                </a:solidFill>
                <a:latin typeface="Euclid Circular B SemiBold"/>
              </a:rPr>
              <a:t>Кадастр. Номер 23:47:0117030:613 Номер регистрации 23-23/021-23/021/883/2016-326/2</a:t>
            </a:r>
          </a:p>
          <a:p>
            <a:pPr fontAlgn="base"/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rtl="0"/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организации: </a:t>
            </a:r>
            <a:r>
              <a:rPr lang="en-US" sz="1050" dirty="0" smtClean="0">
                <a:hlinkClick r:id="rId4"/>
              </a:rPr>
              <a:t>https</a:t>
            </a:r>
            <a:r>
              <a:rPr lang="en-US" sz="1050" dirty="0">
                <a:hlinkClick r:id="rId4"/>
              </a:rPr>
              <a:t>://t.me/VolonterMothersheartsNvrsk</a:t>
            </a:r>
            <a:endParaRPr lang="en-US" sz="1050" dirty="0"/>
          </a:p>
          <a:p>
            <a:pPr rtl="0"/>
            <a:r>
              <a:rPr lang="ru-RU" sz="1050" dirty="0" smtClean="0"/>
              <a:t>     </a:t>
            </a:r>
            <a:r>
              <a:rPr lang="en-US" sz="1050" dirty="0" smtClean="0">
                <a:hlinkClick r:id="rId5"/>
              </a:rPr>
              <a:t>https</a:t>
            </a:r>
            <a:r>
              <a:rPr lang="en-US" sz="1050" dirty="0">
                <a:hlinkClick r:id="rId5"/>
              </a:rPr>
              <a:t>://t.me/kraydobra_bf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ru-RU" sz="1050" dirty="0" smtClean="0">
                <a:hlinkClick r:id="rId6" tooltip="https://vk.com/aumsuvolonter"/>
              </a:rPr>
              <a:t> </a:t>
            </a:r>
            <a:r>
              <a:rPr lang="en-US" sz="1050" dirty="0" smtClean="0">
                <a:hlinkClick r:id="rId6" tooltip="https://vk.com/aumsuvolonter"/>
              </a:rPr>
              <a:t>   </a:t>
            </a:r>
            <a:r>
              <a:rPr lang="ru-RU" sz="1050" dirty="0" smtClean="0">
                <a:hlinkClick r:id="rId6" tooltip="https://vk.com/aumsuvolonter"/>
              </a:rPr>
              <a:t> </a:t>
            </a:r>
            <a:r>
              <a:rPr lang="en-US" sz="1050" dirty="0" smtClean="0">
                <a:hlinkClick r:id="rId6" tooltip="https://vk.com/aumsuvolonter"/>
              </a:rPr>
              <a:t>https</a:t>
            </a:r>
            <a:r>
              <a:rPr lang="en-US" sz="1050" dirty="0">
                <a:hlinkClick r:id="rId6" tooltip="https://vk.com/aumsuvolonter"/>
              </a:rPr>
              <a:t>://vk.com/aumsuvolonter 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ru-RU" sz="1050" dirty="0" smtClean="0">
                <a:solidFill>
                  <a:schemeClr val="tx2"/>
                </a:solidFill>
              </a:rPr>
              <a:t>     </a:t>
            </a:r>
            <a:r>
              <a:rPr lang="en-US" sz="1050" u="sng" dirty="0" smtClean="0">
                <a:solidFill>
                  <a:schemeClr val="tx2"/>
                </a:solidFill>
              </a:rPr>
              <a:t>https://m.vk.com/blagostynya_novoros</a:t>
            </a:r>
            <a:endParaRPr lang="en-US" sz="1050" u="sng" dirty="0">
              <a:solidFill>
                <a:schemeClr val="tx2"/>
              </a:solidFill>
            </a:endParaRPr>
          </a:p>
          <a:p>
            <a:pPr marL="184150" indent="-171450" algn="l">
              <a:spcBef>
                <a:spcPts val="105"/>
              </a:spcBef>
              <a:buClr>
                <a:schemeClr val="accent6"/>
              </a:buClr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Общая площадь помещений  426м.кв </a:t>
            </a:r>
          </a:p>
          <a:p>
            <a:pPr marL="184150" indent="-171450" algn="l">
              <a:spcBef>
                <a:spcPts val="105"/>
              </a:spcBef>
              <a:buClr>
                <a:schemeClr val="accent6"/>
              </a:buClr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(три трёх этажных корпуса </a:t>
            </a:r>
            <a:r>
              <a:rPr lang="ru-RU" sz="1400" b="1" dirty="0" smtClean="0">
                <a:solidFill>
                  <a:srgbClr val="2B1262"/>
                </a:solidFill>
                <a:latin typeface="Euclid Circular B SemiBold"/>
              </a:rPr>
              <a:t>141.7 м² ,141 м² ,143.3 м²)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Лидер команды: Пахарь Владимир Николаевич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Наименование основного вида деятельности согласно ОКВЭД </a:t>
            </a:r>
            <a:r>
              <a:rPr lang="ru-RU" sz="12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88.99 , 82.90, 73.20, 69.10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2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2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                                                    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ID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организации: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10043120</a:t>
            </a:r>
            <a:endParaRPr lang="ru-RU" sz="12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7" t="6897" r="12069" b="5172"/>
          <a:stretch/>
        </p:blipFill>
        <p:spPr>
          <a:xfrm>
            <a:off x="6786578" y="642924"/>
            <a:ext cx="2357422" cy="2857520"/>
          </a:xfrm>
          <a:prstGeom prst="rect">
            <a:avLst/>
          </a:prstGeom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8596" y="1071552"/>
            <a:ext cx="621510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Автономная некоммерческая организация социальной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омощи Многофункциональный ресурсный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ентр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оциальной и психологической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омощи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язвимым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атегориям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раждан «Помогаем Помогать» -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2B1262"/>
              </a:solidFill>
              <a:effectLst/>
              <a:latin typeface="Euclid Circular B SemiBold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Добро.Центр Новороссийск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Молоды душой»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B1262"/>
              </a:solidFill>
              <a:effectLst/>
              <a:latin typeface="Euclid Circular B SemiBold"/>
              <a:cs typeface="Arial" pitchFamily="34" charset="0"/>
            </a:endParaRPr>
          </a:p>
        </p:txBody>
      </p:sp>
      <p:pic>
        <p:nvPicPr>
          <p:cNvPr id="11" name="image5.jpeg"/>
          <p:cNvPicPr/>
          <p:nvPr/>
        </p:nvPicPr>
        <p:blipFill>
          <a:blip r:embed="rId8" cstate="print"/>
          <a:srcRect l="28408" t="32065" r="49535" b="38497"/>
          <a:stretch>
            <a:fillRect/>
          </a:stretch>
        </p:blipFill>
        <p:spPr>
          <a:xfrm>
            <a:off x="6858016" y="785800"/>
            <a:ext cx="2214578" cy="2571768"/>
          </a:xfrm>
          <a:prstGeom prst="rect">
            <a:avLst/>
          </a:prstGeom>
        </p:spPr>
      </p:pic>
      <p:pic>
        <p:nvPicPr>
          <p:cNvPr id="12" name="image5.jpeg"/>
          <p:cNvPicPr/>
          <p:nvPr/>
        </p:nvPicPr>
        <p:blipFill>
          <a:blip r:embed="rId9" cstate="print"/>
          <a:srcRect l="28408" t="32065" r="49535" b="38497"/>
          <a:stretch>
            <a:fillRect/>
          </a:stretch>
        </p:blipFill>
        <p:spPr>
          <a:xfrm>
            <a:off x="1643042" y="142858"/>
            <a:ext cx="107157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4214810" y="357172"/>
            <a:ext cx="26432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12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Цели</a:t>
            </a:r>
            <a:endParaRPr sz="12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857238"/>
            <a:ext cx="8786873" cy="1071570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Многофункциональный 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ресурсный </a:t>
            </a:r>
            <a:r>
              <a:rPr lang="ru-RU" sz="1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Центр 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социальной </a:t>
            </a:r>
            <a:r>
              <a:rPr lang="ru-RU" sz="11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психологической </a:t>
            </a:r>
            <a:r>
              <a:rPr lang="ru-RU" sz="1100" dirty="0" smtClean="0"/>
              <a:t>п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омощи </a:t>
            </a:r>
            <a:r>
              <a:rPr lang="ru-RU" sz="1100" dirty="0" smtClean="0"/>
              <a:t>у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язвимым </a:t>
            </a:r>
            <a:r>
              <a:rPr lang="ru-RU" sz="1100" dirty="0" smtClean="0"/>
              <a:t>к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атегориям </a:t>
            </a:r>
            <a:r>
              <a:rPr lang="ru-RU" sz="1100" dirty="0" smtClean="0"/>
              <a:t>г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раждан </a:t>
            </a:r>
            <a:r>
              <a:rPr lang="ru-RU" sz="1100" dirty="0" smtClean="0"/>
              <a:t>«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Помогаем Помогать» был создан для 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объединения и поддержки добровольческих инициатив лиц старшего возраста  </a:t>
            </a:r>
            <a:r>
              <a:rPr lang="ru-RU" sz="11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уже имеющихся волонтёрских , добровольческих организаций, активного делового сообщества предпринимателей малого бизнеса реализующих социально ориентированные проекты в сельских пригородах Цемдолина , Кириловка , Борисовка находящихся на территории МО г. Новороссийска занимающихся оказанием социальной </a:t>
            </a:r>
            <a:r>
              <a:rPr lang="ru-RU" sz="11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и психологической помощи </a:t>
            </a:r>
            <a:r>
              <a:rPr lang="ru-RU" sz="11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уязвимым категориям </a:t>
            </a:r>
            <a:r>
              <a:rPr lang="ru-RU" sz="11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граждан, детям из многодетных семей , изготовлением, сбором и доставкой гуманитарной помощи жителям и воинам Донбасса.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8728" y="571486"/>
            <a:ext cx="5919529" cy="21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занимается  организация.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286130"/>
            <a:ext cx="8786874" cy="1714511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8"/>
          <p:cNvSpPr txBox="1"/>
          <p:nvPr/>
        </p:nvSpPr>
        <p:spPr>
          <a:xfrm>
            <a:off x="285720" y="3357568"/>
            <a:ext cx="8572560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Чем бы занимался наш Добро. Центр? </a:t>
            </a:r>
            <a:endParaRPr lang="ru-RU" sz="1200" b="1" dirty="0" smtClean="0">
              <a:solidFill>
                <a:schemeClr val="accent6"/>
              </a:solidFill>
              <a:latin typeface="Euclid Circular B SemiBold"/>
              <a:cs typeface="Euclid Circular B SemiBold"/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 </a:t>
            </a:r>
            <a:r>
              <a:rPr lang="ru-RU" sz="1000" dirty="0" smtClean="0">
                <a:solidFill>
                  <a:schemeClr val="bg1"/>
                </a:solidFill>
              </a:rPr>
              <a:t>Развитие культуры «серебряного» волонтёрства среди лиц старшего возраста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в сельских пригородах </a:t>
            </a:r>
            <a:r>
              <a:rPr lang="ru-RU" sz="1000" dirty="0" smtClean="0">
                <a:solidFill>
                  <a:schemeClr val="lt1"/>
                </a:solidFill>
                <a:latin typeface="Euclid Circular B SemiBold"/>
              </a:rPr>
              <a:t>Цемдолина , Кириловка , Борисовка находящихся на территории МО г. Новороссийска, популяризации идей активного долголетия ,повышение качества жизни</a:t>
            </a:r>
            <a:r>
              <a:rPr lang="ru-RU" sz="1000" dirty="0">
                <a:solidFill>
                  <a:schemeClr val="lt1"/>
                </a:solidFill>
              </a:rPr>
              <a:t> лиц старшего </a:t>
            </a:r>
            <a:r>
              <a:rPr lang="ru-RU" sz="1000" dirty="0" smtClean="0">
                <a:solidFill>
                  <a:schemeClr val="lt1"/>
                </a:solidFill>
              </a:rPr>
              <a:t>возраста через восстановление и поддержание социальных связей в ходе процесса обучения</a:t>
            </a:r>
            <a:r>
              <a:rPr lang="ru-RU" sz="1000" dirty="0" smtClean="0">
                <a:solidFill>
                  <a:schemeClr val="bg1"/>
                </a:solidFill>
              </a:rPr>
              <a:t> по организации взаимопомощи, реализации программ мотивации «серебряных» волонтёрство, участвующих в  социальных проектах, внедрение </a:t>
            </a:r>
            <a:r>
              <a:rPr lang="ru-RU" sz="1000" dirty="0" smtClean="0">
                <a:solidFill>
                  <a:schemeClr val="bg1"/>
                </a:solidFill>
              </a:rPr>
              <a:t>стандартов Ассоциации волонтерских </a:t>
            </a:r>
            <a:r>
              <a:rPr lang="ru-RU" sz="1000" dirty="0" smtClean="0">
                <a:solidFill>
                  <a:schemeClr val="bg1"/>
                </a:solidFill>
              </a:rPr>
              <a:t>центров, формирование </a:t>
            </a:r>
            <a:r>
              <a:rPr lang="ru-RU" sz="1000" dirty="0" smtClean="0">
                <a:solidFill>
                  <a:schemeClr val="bg1"/>
                </a:solidFill>
              </a:rPr>
              <a:t>и сопровождение волонтерских корпусов. 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 </a:t>
            </a:r>
            <a:r>
              <a:rPr lang="ru-RU" sz="1000" dirty="0" smtClean="0">
                <a:solidFill>
                  <a:schemeClr val="bg1"/>
                </a:solidFill>
              </a:rPr>
              <a:t>   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lt1"/>
                </a:solidFill>
              </a:rPr>
              <a:t>Организовывать и обучить </a:t>
            </a:r>
            <a:r>
              <a:rPr lang="ru-RU" sz="1000" dirty="0">
                <a:solidFill>
                  <a:schemeClr val="bg1"/>
                </a:solidFill>
              </a:rPr>
              <a:t>лидеров волонтерских объединений, волонтеров "серебряного" </a:t>
            </a:r>
            <a:r>
              <a:rPr lang="ru-RU" sz="1000" dirty="0" smtClean="0">
                <a:solidFill>
                  <a:schemeClr val="bg1"/>
                </a:solidFill>
              </a:rPr>
              <a:t>возраста</a:t>
            </a:r>
            <a:r>
              <a:rPr lang="ru-RU" sz="1000" dirty="0" smtClean="0">
                <a:solidFill>
                  <a:schemeClr val="lt1"/>
                </a:solidFill>
              </a:rPr>
              <a:t>, для расширения спектра услуг по оказанию  социальной </a:t>
            </a:r>
            <a:r>
              <a:rPr lang="ru-RU" sz="1000" dirty="0" smtClean="0">
                <a:solidFill>
                  <a:schemeClr val="lt1"/>
                </a:solidFill>
              </a:rPr>
              <a:t>помощи в ходе осуществления волонтёрской деятельности.</a:t>
            </a:r>
            <a:endParaRPr lang="ru-RU" sz="100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2214560"/>
            <a:ext cx="8786874" cy="1000132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571472" y="1928808"/>
            <a:ext cx="6768563" cy="21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Зачем  Добро.Центр?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2844" y="2214561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асширить и усилить  добровольческое движение   в сельских пригородах </a:t>
            </a:r>
            <a:r>
              <a:rPr lang="ru-RU" sz="1000" dirty="0" smtClean="0">
                <a:solidFill>
                  <a:schemeClr val="lt1"/>
                </a:solidFill>
                <a:latin typeface="Euclid Circular B SemiBold"/>
              </a:rPr>
              <a:t>Цемдолина </a:t>
            </a:r>
            <a:r>
              <a:rPr lang="ru-RU" sz="1000" dirty="0">
                <a:solidFill>
                  <a:schemeClr val="lt1"/>
                </a:solidFill>
                <a:latin typeface="Euclid Circular B SemiBold"/>
              </a:rPr>
              <a:t>, Кириловка , Борисовка находящихся на территории МО г. Новороссийска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,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посредством </a:t>
            </a:r>
            <a:r>
              <a:rPr lang="ru-RU" sz="1000" dirty="0" smtClean="0">
                <a:solidFill>
                  <a:schemeClr val="bg1"/>
                </a:solidFill>
              </a:rPr>
              <a:t>открытия Добро Центра Молоды душой  и </a:t>
            </a:r>
            <a:r>
              <a:rPr lang="ru-RU" sz="1000" dirty="0">
                <a:solidFill>
                  <a:schemeClr val="bg1"/>
                </a:solidFill>
              </a:rPr>
              <a:t> организации обучения, проведение тренингов и семинаров </a:t>
            </a:r>
            <a:r>
              <a:rPr lang="ru-RU" sz="1000" dirty="0" smtClean="0">
                <a:solidFill>
                  <a:schemeClr val="bg1"/>
                </a:solidFill>
              </a:rPr>
              <a:t>в среде  </a:t>
            </a:r>
            <a:r>
              <a:rPr lang="ru-RU" sz="1000" dirty="0">
                <a:solidFill>
                  <a:schemeClr val="bg1"/>
                </a:solidFill>
              </a:rPr>
              <a:t>волонтеров старшего </a:t>
            </a:r>
            <a:r>
              <a:rPr lang="ru-RU" sz="1000" dirty="0" smtClean="0">
                <a:solidFill>
                  <a:schemeClr val="bg1"/>
                </a:solidFill>
              </a:rPr>
              <a:t>возраста для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объединения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групп «серебряных» волонтёров в единое пространство </a:t>
            </a:r>
            <a:r>
              <a:rPr lang="ru-RU" sz="1000" dirty="0" smtClean="0">
                <a:solidFill>
                  <a:schemeClr val="bg1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решении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социальных проблем с учетом устоявшихся практик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их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реализации с последующим формированием в кооперации с администрацией Приморского внутригородского района города Новороссийска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инфраструктуры поддержки «серебряного» волонтёрства.</a:t>
            </a:r>
            <a:endParaRPr lang="ru-RU" sz="10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uclid Circular B SemiBold"/>
              <a:cs typeface="Arial" pitchFamily="34" charset="0"/>
            </a:endParaRPr>
          </a:p>
        </p:txBody>
      </p:sp>
      <p:pic>
        <p:nvPicPr>
          <p:cNvPr id="14" name="image5.jpeg"/>
          <p:cNvPicPr/>
          <p:nvPr/>
        </p:nvPicPr>
        <p:blipFill>
          <a:blip r:embed="rId3" cstate="print"/>
          <a:srcRect l="28408" t="32065" r="49535" b="38497"/>
          <a:stretch>
            <a:fillRect/>
          </a:stretch>
        </p:blipFill>
        <p:spPr>
          <a:xfrm>
            <a:off x="1643042" y="142858"/>
            <a:ext cx="857256" cy="6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7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42845" y="928676"/>
            <a:ext cx="1143007" cy="4214824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8"/>
          <p:cNvSpPr txBox="1"/>
          <p:nvPr/>
        </p:nvSpPr>
        <p:spPr>
          <a:xfrm>
            <a:off x="214283" y="1214428"/>
            <a:ext cx="1071569" cy="342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Базовые сервисы:</a:t>
            </a:r>
            <a:endParaRPr lang="ru-RU" sz="8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8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Информирование граждан и организаторов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Анкетирование </a:t>
            </a:r>
            <a:r>
              <a:rPr lang="ru-RU" sz="80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через Платформу </a:t>
            </a: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8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Консультация по работе с Платформой </a:t>
            </a: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8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Помощь в подборе проектов и мероприятий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Консультирование граждан</a:t>
            </a:r>
          </a:p>
        </p:txBody>
      </p:sp>
      <p:sp>
        <p:nvSpPr>
          <p:cNvPr id="17" name="object 8"/>
          <p:cNvSpPr txBox="1"/>
          <p:nvPr/>
        </p:nvSpPr>
        <p:spPr>
          <a:xfrm>
            <a:off x="142845" y="3790950"/>
            <a:ext cx="2428891" cy="190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600"/>
              </a:lnSpc>
              <a:buClr>
                <a:schemeClr val="accent6"/>
              </a:buClr>
            </a:pPr>
            <a:endParaRPr lang="ru-RU" sz="80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1500167" y="3790950"/>
            <a:ext cx="1071569" cy="190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endParaRPr lang="ru-RU" sz="80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28" y="857238"/>
            <a:ext cx="7715272" cy="4286262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крупных федеральных проектов, акций и мероприятий Правообладателя и партнеров. Популяризация программ Правообладателя на территории нахождения </a:t>
            </a:r>
            <a:r>
              <a:rPr lang="ru-RU" dirty="0" err="1" smtClean="0"/>
              <a:t>Добро.Центра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3" name="object 8"/>
          <p:cNvSpPr txBox="1"/>
          <p:nvPr/>
        </p:nvSpPr>
        <p:spPr>
          <a:xfrm>
            <a:off x="1500166" y="714362"/>
            <a:ext cx="7500990" cy="4555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buClr>
                <a:schemeClr val="accent6"/>
              </a:buClr>
            </a:pPr>
            <a:r>
              <a:rPr lang="ru-RU" sz="105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Укажите сервисы и пропишите, кому вы будете их оказывать.:</a:t>
            </a:r>
          </a:p>
          <a:p>
            <a:pPr marL="12700" algn="ctr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Пакет Стандарт +</a:t>
            </a:r>
          </a:p>
          <a:p>
            <a:pPr marL="228600" indent="-228600" algn="ctr">
              <a:buAutoNum type="arabicPeriod"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Организация взаимопомощи.</a:t>
            </a:r>
          </a:p>
          <a:p>
            <a:pPr marL="228600" lvl="1" indent="-228600" algn="l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Организация взаимопомощи на территории сельских пригородов Цемдолина , Борисовка , Кириловка  МО город Новороссийск через сервис Добро. Взаимно. ( многодетные семьи, уязвимые категории граждан)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Предоставление помещения.</a:t>
            </a:r>
          </a:p>
          <a:p>
            <a:pPr marL="228600" lvl="2" indent="-228600" algn="l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помещения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оборудования благополучателям волонтерским объединениям (« Материнские сердца»,Транспортные волонтёры , «Благостыня») СОНКО на территории сельских пригородов Цемдолина , Борисовка , Кириловка  МО город Новороссийск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800" b="1" dirty="0" smtClean="0">
              <a:solidFill>
                <a:srgbClr val="2B12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050" dirty="0"/>
              <a:t>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Реализация обучающих программ.</a:t>
            </a:r>
          </a:p>
          <a:p>
            <a:r>
              <a:rPr lang="ru-RU" sz="1000" dirty="0" smtClean="0"/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Обучение «серебряных» волонтеров, организаторов добровольческой деятельности и  сотрудников НКО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гражданских активистов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собственным программам Добро. Центра,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также по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партнерских организаций</a:t>
            </a:r>
            <a:r>
              <a:rPr lang="ru-RU" sz="1000" dirty="0"/>
              <a:t>.</a:t>
            </a:r>
          </a:p>
          <a:p>
            <a:pPr algn="ctr"/>
            <a:r>
              <a:rPr lang="ru-RU" sz="105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0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 сопровождение волонтерских корпусов.  </a:t>
            </a:r>
          </a:p>
          <a:p>
            <a:pPr algn="l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Рекрутинг «серебряных» волонтеров и формирование волонтерских корпусов под организацию мероприятий или проектов на основании запроса от органов государственной власти и местного самоуправления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программ мотивации граждан, участвующих в волонтерских и  социальных проектах.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50" dirty="0"/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Консультирование граждан сельских пригородов Цемдолина , Борисовка , Кириловка  МО города  Новороссийск о мерах поощрения за волонтерскую деятельность, гражданские инициативы,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благотворительность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способах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получения. Содействие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получении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мер поощрения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благополучателями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подтверждение опыта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волонтера .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/>
          </a:p>
          <a:p>
            <a:pPr algn="ctr"/>
            <a:r>
              <a:rPr lang="ru-RU" sz="105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050" dirty="0"/>
              <a:t>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Внедрение стандартов Ассоциации волонтерских центров.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/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Соблюдение стандартов :- стандарта событийного волонтерства ;- стандарта организатора добровольчества ;- Обучение благополучателей внедрению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стандартов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свою деятельность на территории сельских пригородов Цемдолина , Борисовка , Кириловка  МО города Новороссийск.</a:t>
            </a:r>
            <a:r>
              <a:rPr lang="ru-RU" sz="100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050" b="1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Реализация программ Ассоциации волонтерских центров и партнеров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Реализация крупных федеральных проектов, акций и мероприятий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партнеров. Популяризация программ на территории сельских пригородов Цемдолина , Борисовка , Кириловка  МО город Новороссийск . </a:t>
            </a:r>
          </a:p>
          <a:p>
            <a:pPr algn="ctr"/>
            <a:endParaRPr lang="ru-RU" sz="900" b="1" dirty="0" smtClean="0"/>
          </a:p>
          <a:p>
            <a:pPr algn="ctr"/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5.jpeg"/>
          <p:cNvPicPr/>
          <p:nvPr/>
        </p:nvPicPr>
        <p:blipFill>
          <a:blip r:embed="rId4" cstate="print"/>
          <a:srcRect l="28408" t="32065" r="49535" b="38497"/>
          <a:stretch>
            <a:fillRect/>
          </a:stretch>
        </p:blipFill>
        <p:spPr>
          <a:xfrm>
            <a:off x="1643042" y="142858"/>
            <a:ext cx="857256" cy="6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88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200" y="357172"/>
            <a:ext cx="80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Целевая аудитория</a:t>
            </a:r>
            <a:endParaRPr sz="16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2571035"/>
              </p:ext>
            </p:extLst>
          </p:nvPr>
        </p:nvGraphicFramePr>
        <p:xfrm>
          <a:off x="142845" y="1000114"/>
          <a:ext cx="9001155" cy="390334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55050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476346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3169759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Целевая группа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Ее портрет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Инструменты по работе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 данной целевой группой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13325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Действующие «серебряные» волонтёры  организаторы добровольческой (волонтерской) деятельности</a:t>
                      </a:r>
                    </a:p>
                    <a:p>
                      <a:pPr algn="ctr"/>
                      <a:r>
                        <a:rPr lang="ru-RU" sz="1200" dirty="0" smtClean="0"/>
                        <a:t> добровольческие (волонтерские), благотворительные и  некоммерческие организации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(« Материнские сердца», Православная служба милосердия «Благостыня») СОНКО на территории сельских пригородов Цемдолина , Борисовка , Кириловка  МО город Новороссийск. 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«Серебряные» волонтёры  55- 82 года занимающие активную жизненную позицию , старающиеся</a:t>
                      </a:r>
                      <a:r>
                        <a:rPr lang="ru-RU" sz="1200" baseline="0" dirty="0" smtClean="0"/>
                        <a:t> изменить социальную ситуацию в своём районе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 город Новороссийска.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обучения, проведение тренингов и семинаров для волонтеров старшего возраста.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Совместные гуманитарные мероприятия 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Социальные сети, СМИ: Весь Новороссийск, Новороссийский Рабочий, Вечерний Новороссийск, Интернет-издание «Блокнот»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808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Коммерческие организации, реализующие на территории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сельских пригородов Цемдолина , Борисовка , Кириловка  МО город Новороссийск</a:t>
                      </a:r>
                      <a:r>
                        <a:rPr lang="ru-RU" sz="1200" dirty="0" smtClean="0"/>
                        <a:t> добровольческие</a:t>
                      </a:r>
                    </a:p>
                    <a:p>
                      <a:pPr algn="ctr"/>
                      <a:r>
                        <a:rPr lang="ru-RU" sz="1200" dirty="0" smtClean="0"/>
                        <a:t> (волонтерские )проекты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Достаточно успешные предприниматели 30-60 лет  имеющие понятия о социальной ответственности бизнеса, старающиеся</a:t>
                      </a:r>
                      <a:r>
                        <a:rPr lang="ru-RU" sz="1200" baseline="0" dirty="0" smtClean="0"/>
                        <a:t> изменить социальную ситуацию в своём районе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 город Новороссийска.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Совместные гуманитарные мероприятия.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Информирование посредством официальных писем.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Социальные сети, СМИ: Весь Новороссийск, Новороссийский Рабочий, Вечерний Новороссийск, Интернет-издание «Блокнот»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</a:tbl>
          </a:graphicData>
        </a:graphic>
      </p:graphicFrame>
      <p:pic>
        <p:nvPicPr>
          <p:cNvPr id="8" name="image5.jpeg"/>
          <p:cNvPicPr/>
          <p:nvPr/>
        </p:nvPicPr>
        <p:blipFill>
          <a:blip r:embed="rId3" cstate="print"/>
          <a:srcRect l="28408" t="32065" r="49535" b="38497"/>
          <a:stretch>
            <a:fillRect/>
          </a:stretch>
        </p:blipFill>
        <p:spPr>
          <a:xfrm>
            <a:off x="1643042" y="142858"/>
            <a:ext cx="92869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8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5800" y="142858"/>
            <a:ext cx="4114801" cy="428628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14296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200" y="714362"/>
            <a:ext cx="81867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Сообщество</a:t>
            </a:r>
            <a:endParaRPr sz="2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724401" y="142858"/>
            <a:ext cx="38100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Сообщества,  с которыми будут системно работать в рамках </a:t>
            </a:r>
            <a:r>
              <a:rPr lang="ru-RU" sz="1050" b="1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Добро.Центров</a:t>
            </a: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402968"/>
              </p:ext>
            </p:extLst>
          </p:nvPr>
        </p:nvGraphicFramePr>
        <p:xfrm>
          <a:off x="214282" y="794879"/>
          <a:ext cx="8072494" cy="414763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395032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5677462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</a:tblGrid>
              <a:tr h="27667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Сообщество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Как вы видите взаимодействие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 с сообществом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79592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Православная</a:t>
                      </a:r>
                      <a:r>
                        <a:rPr lang="ru-RU" sz="800" baseline="0" dirty="0" smtClean="0"/>
                        <a:t> служба милосердия «Благостыня»</a:t>
                      </a:r>
                    </a:p>
                    <a:p>
                      <a:r>
                        <a:rPr lang="en-US" sz="800" baseline="0" dirty="0" smtClean="0">
                          <a:hlinkClick r:id="rId3"/>
                        </a:rPr>
                        <a:t>https://t.me/blagostynia</a:t>
                      </a:r>
                      <a:endParaRPr lang="en-US" sz="800" baseline="0" dirty="0" smtClean="0"/>
                    </a:p>
                    <a:p>
                      <a:r>
                        <a:rPr lang="en-US" sz="800" baseline="0" dirty="0" smtClean="0">
                          <a:hlinkClick r:id="rId4"/>
                        </a:rPr>
                        <a:t>https://vk.com/blagostynia_novoros</a:t>
                      </a:r>
                      <a:endParaRPr lang="en-US" sz="800" baseline="0" dirty="0" smtClean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800" baseline="0" dirty="0" smtClean="0"/>
                        <a:t>Безвозмездное предоставление помещения</a:t>
                      </a:r>
                      <a:endParaRPr lang="ru-RU" sz="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800" baseline="0" dirty="0" smtClean="0"/>
                        <a:t>Совместные гуманитарные мероприятия  с отделом по социальному служению Новороссийской и </a:t>
                      </a:r>
                      <a:r>
                        <a:rPr lang="ru-RU" sz="800" baseline="0" dirty="0" err="1" smtClean="0"/>
                        <a:t>Геленджикской</a:t>
                      </a:r>
                      <a:r>
                        <a:rPr lang="ru-RU" sz="800" baseline="0" dirty="0" smtClean="0"/>
                        <a:t> епархией (РПЦ) Семнадцать приходов РПЦ на территории Новороссийской епархии (социальные сети, СМИ: Весь Новороссийск,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Новороссийский Рабочий, Вечерний Новороссийск, Интернет-издание «Блокнот»)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79592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Волонтерская</a:t>
                      </a:r>
                      <a:r>
                        <a:rPr lang="ru-RU" sz="800" baseline="0" dirty="0" smtClean="0"/>
                        <a:t> молодежная организация Государственного морского университета имени адмирала Ф.Ф. Ушакова «Транспортные волонтеры»</a:t>
                      </a:r>
                    </a:p>
                    <a:p>
                      <a:r>
                        <a:rPr lang="en-US" sz="800" baseline="0" dirty="0" smtClean="0">
                          <a:hlinkClick r:id="rId5"/>
                        </a:rPr>
                        <a:t>https://vk.com/mogmu</a:t>
                      </a:r>
                      <a:r>
                        <a:rPr lang="en-US" sz="800" baseline="0" dirty="0" smtClean="0"/>
                        <a:t> </a:t>
                      </a:r>
                    </a:p>
                    <a:p>
                      <a:r>
                        <a:rPr lang="en-US" sz="800" baseline="0" dirty="0" smtClean="0">
                          <a:hlinkClick r:id="rId6"/>
                        </a:rPr>
                        <a:t>https://vk.com/aumsuvolonter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и сопровождение волонтерских корпусов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Реализация программ Ассоциации волонтерских центров и партнеров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(социальные сети, СМИ: Весь Новороссийск, Новороссийский Рабочий, Вечерний Новороссийск, Интернет-издание «Блокнот»)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6780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Межрегиональная общественная организация «Развитие психологической</a:t>
                      </a:r>
                      <a:r>
                        <a:rPr lang="ru-RU" sz="800" baseline="0" dirty="0" smtClean="0"/>
                        <a:t> помощи»</a:t>
                      </a:r>
                    </a:p>
                    <a:p>
                      <a:r>
                        <a:rPr lang="en-US" sz="800" baseline="0" dirty="0" smtClean="0">
                          <a:hlinkClick r:id="rId7"/>
                        </a:rPr>
                        <a:t>http://elenpsicons.ru/</a:t>
                      </a:r>
                      <a:endParaRPr lang="en-US" sz="800" baseline="0" dirty="0" smtClean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Реализация программ Ассоциации волонтерских центров и партнеров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smtClean="0"/>
                        <a:t>(социальные сети, СМИ: Весь Новороссийск, Новороссийский Рабочий, Вечерний Новороссийск, Интернет-издание «Блокнот»)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  <a:tr h="79592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Волонтерская организация «Материнские сердца»</a:t>
                      </a:r>
                    </a:p>
                    <a:p>
                      <a:r>
                        <a:rPr lang="ru-RU" sz="800" dirty="0" smtClean="0"/>
                        <a:t> </a:t>
                      </a:r>
                      <a:r>
                        <a:rPr lang="en-US" sz="800" dirty="0" smtClean="0">
                          <a:hlinkClick r:id="rId8"/>
                        </a:rPr>
                        <a:t>https://t.me/VolonterMothersheartsNvrsk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и сопровождение волонтерских корпусов.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(социальные сети, СМИ: Весь Новороссийск, Новороссийский Рабочий, Вечерний Новороссийск, Интернет-издание «Блокнот», Радио «Казак </a:t>
                      </a:r>
                      <a:r>
                        <a:rPr lang="en-US" sz="800" baseline="0" dirty="0" smtClean="0"/>
                        <a:t>FM</a:t>
                      </a:r>
                      <a:r>
                        <a:rPr lang="ru-RU" sz="800" baseline="0" dirty="0" smtClean="0"/>
                        <a:t>»)</a:t>
                      </a:r>
                    </a:p>
                    <a:p>
                      <a:endParaRPr lang="ru-RU" sz="800" baseline="0" dirty="0" smtClean="0"/>
                    </a:p>
                  </a:txBody>
                  <a:tcPr/>
                </a:tc>
              </a:tr>
              <a:tr h="6780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БФ «Край Добра»</a:t>
                      </a:r>
                    </a:p>
                    <a:p>
                      <a:r>
                        <a:rPr lang="en-US" sz="800" dirty="0" smtClean="0">
                          <a:hlinkClick r:id="rId9"/>
                        </a:rPr>
                        <a:t>https://web.telegram.org/a/#-1772590216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(социальные сети, СМИ: Весь Новороссийск, Новороссийский Рабочий, Вечерний Новороссийск, Интернет-издание «Блокнот»)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</a:tbl>
          </a:graphicData>
        </a:graphic>
      </p:graphicFrame>
      <p:pic>
        <p:nvPicPr>
          <p:cNvPr id="8" name="image5.jpeg"/>
          <p:cNvPicPr/>
          <p:nvPr/>
        </p:nvPicPr>
        <p:blipFill>
          <a:blip r:embed="rId10" cstate="print"/>
          <a:srcRect l="28408" t="32065" r="49535" b="38497"/>
          <a:stretch>
            <a:fillRect/>
          </a:stretch>
        </p:blipFill>
        <p:spPr>
          <a:xfrm>
            <a:off x="1428728" y="142858"/>
            <a:ext cx="857256" cy="6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9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3357554" y="428610"/>
            <a:ext cx="257176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rgbClr val="2B1262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sz="1600" dirty="0">
              <a:solidFill>
                <a:srgbClr val="2B1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42858"/>
            <a:ext cx="1039266" cy="38558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0912858"/>
              </p:ext>
            </p:extLst>
          </p:nvPr>
        </p:nvGraphicFramePr>
        <p:xfrm>
          <a:off x="214282" y="785800"/>
          <a:ext cx="8572526" cy="4251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5214940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26260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ФИО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Должность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Выполняемые задачи, за какие сервисы человек ответственен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5543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Пахарь Владимир Николаевич 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учредитель, руководитель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многофункционального ресурсного центра, организатор волонтёрской деятельности. 1 ставка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Ответственный за; Предоставление помещения.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управление социальными проектами в НКО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стандартов Ассоциации волонтерских центров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05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0388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Черноморская Юлия Витальевна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руководителя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многофункционального ресурсного центра, организатор волонтёрской деятельности.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 ставка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Ответственная за :Внедрение стандартов Ассоциации волонтерских центров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Ассоциации волонтерских центров и партнеров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</a:txBody>
                  <a:tcPr/>
                </a:tc>
              </a:tr>
              <a:tr h="437682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Бахши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Сергей Александрович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руководителя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многофункционального ресурсного центра, организатор волонтёрской деятельности.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 ставка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:Внедрение стандартов Ассоциации волонтерских центров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Ассоциации волонтерских центров и партнеров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  <a:tr h="531516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Ефименко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Инна Викторовна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Координатор волонтёрской деятельности 0,5 ставки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и сопровождение волонтерских корпусов.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обучающих программ.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658588"/>
                  </a:ext>
                </a:extLst>
              </a:tr>
              <a:tr h="677258"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Штепа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Андрей Андреевич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Координатор волонтёрской деятельности 0,5 ставки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:</a:t>
                      </a:r>
                    </a:p>
                    <a:p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 мотивации граждан, участвующих в волонтерских и социальных проектах.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и сопровождение волонтерских корпусов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5.jpeg"/>
          <p:cNvPicPr/>
          <p:nvPr/>
        </p:nvPicPr>
        <p:blipFill>
          <a:blip r:embed="rId3" cstate="print"/>
          <a:srcRect l="28408" t="32065" r="49535" b="38497"/>
          <a:stretch>
            <a:fillRect/>
          </a:stretch>
        </p:blipFill>
        <p:spPr>
          <a:xfrm>
            <a:off x="1428728" y="71420"/>
            <a:ext cx="857256" cy="71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8"/>
            <a:ext cx="1039266" cy="385583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142844" y="1285867"/>
            <a:ext cx="9001155" cy="357190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63" name="object 2"/>
          <p:cNvSpPr txBox="1"/>
          <p:nvPr/>
        </p:nvSpPr>
        <p:spPr>
          <a:xfrm>
            <a:off x="2500298" y="214296"/>
            <a:ext cx="6415102" cy="203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12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Финансирование и организационная модель Добро.Центра</a:t>
            </a:r>
            <a:endParaRPr sz="12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64" name="object 8"/>
          <p:cNvSpPr txBox="1"/>
          <p:nvPr/>
        </p:nvSpPr>
        <p:spPr>
          <a:xfrm>
            <a:off x="681959" y="1285866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основные источники для получения финансирования, какие потребности они могут закрыть, опишите пошаговый план, чтобы получить это финансирование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672478"/>
              </p:ext>
            </p:extLst>
          </p:nvPr>
        </p:nvGraphicFramePr>
        <p:xfrm>
          <a:off x="142845" y="1693100"/>
          <a:ext cx="9001155" cy="32980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929089">
                  <a:extLst>
                    <a:ext uri="{9D8B030D-6E8A-4147-A177-3AD203B41FA5}">
                      <a16:colId xmlns:a16="http://schemas.microsoft.com/office/drawing/2014/main" xmlns="" val="491557576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689377150"/>
                    </a:ext>
                  </a:extLst>
                </a:gridCol>
                <a:gridCol w="3357554">
                  <a:extLst>
                    <a:ext uri="{9D8B030D-6E8A-4147-A177-3AD203B41FA5}">
                      <a16:colId xmlns:a16="http://schemas.microsoft.com/office/drawing/2014/main" xmlns="" val="2997061127"/>
                    </a:ext>
                  </a:extLst>
                </a:gridCol>
              </a:tblGrid>
              <a:tr h="341440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Источник финансирования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Для чего обращаемся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 этому источнику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нужно сделать, чтобы получить финансирование?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510774"/>
                  </a:ext>
                </a:extLst>
              </a:tr>
              <a:tr h="81580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уставом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АНО СП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«Помогаем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помогать»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на основании пункта 2.5. Организация вправе заниматься предпринимательской деятельностью, необходимой для достижения целей, ради которых она создана. Организовать дополнительное швейное производство.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Покрытие коммунальных платежей , а также отплата труда технических работников центра, бухгалтера и т. д. 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Совместно с волонтерской организацией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« Материнские сердца» планируем использовать часть организованного швейного производства с последующей реализации продукции.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532505"/>
                  </a:ext>
                </a:extLst>
              </a:tr>
              <a:tr h="8053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Фандрайзинг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Гранты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Краудфандинг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Реализация и Развитие проектов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Euclid Circular B SemiBold"/>
                          <a:cs typeface="Euclid Circular B SemiBold"/>
                        </a:rPr>
                        <a:t>Добро . Центра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Привлечь профессионального специалиста по Фандрайзингу.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Пройти соответствующее обучение,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подготовит и подать заявки на получение грантов.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Создать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к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раудфандинговую рабочую платформу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646708"/>
                  </a:ext>
                </a:extLst>
              </a:tr>
              <a:tr h="3900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 :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Новоросметалл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«Новороссийский комбинат хлебопродуктов»,«Зерновой терминал», «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ЧерноморТрансНефть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»,»Новороссийская птицефабрика»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Для финансирования совместных проектов , акций и мероприятий.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Разрабатывать и реализовывать совместные проекты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915483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 поставщиком социальных услуг 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Оплата труда наёмных специалистов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Войти в реестр поставщиков социальных услуг. Подготовить документы и подать на регистрацию в органы государственной власти в сфере социального обслуживания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42844" y="571487"/>
            <a:ext cx="9001156" cy="642942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14282" y="642924"/>
            <a:ext cx="8858312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8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Укажите, какая организация является учредителем Добро . 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Автономная некоммерческая организация социальной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омощи Многофункциональный ресурсный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ентр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оциальной и психологической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омощи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язвимым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атегориям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раждан «Помогаем Помогать»                                  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ID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организации:</a:t>
            </a:r>
            <a:r>
              <a:rPr kumimoji="0" lang="ru-RU" sz="1050" b="1" i="0" u="none" strike="noStrike" cap="none" normalizeH="0" dirty="0" smtClean="0">
                <a:ln>
                  <a:noFill/>
                </a:ln>
                <a:solidFill>
                  <a:srgbClr val="2B1262"/>
                </a:solidFill>
                <a:effectLst/>
                <a:latin typeface="Euclid Circular B SemiBold"/>
                <a:ea typeface="Times New Roman" pitchFamily="18" charset="0"/>
                <a:cs typeface="Times New Roman" pitchFamily="18" charset="0"/>
              </a:rPr>
              <a:t> 10043120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000642"/>
            <a:ext cx="8929718" cy="285752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85720" y="5000641"/>
            <a:ext cx="8715435" cy="3018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Euclid Circular B SemiBold"/>
                <a:cs typeface="Euclid Circular B SemiBold"/>
              </a:rPr>
              <a:t>Каким образом вы можете сделать Добро.Центр финансово стабильной организацией. Участие в грантах, коммерческая деятельность,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00" b="1" dirty="0" err="1" smtClean="0">
                <a:solidFill>
                  <a:schemeClr val="accent1">
                    <a:lumMod val="50000"/>
                  </a:schemeClr>
                </a:solidFill>
              </a:rPr>
              <a:t>Фандрайзинг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800" b="1" dirty="0" err="1" smtClean="0">
                <a:solidFill>
                  <a:schemeClr val="accent1">
                    <a:lumMod val="50000"/>
                  </a:schemeClr>
                </a:solidFill>
              </a:rPr>
              <a:t>Краудфандинг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Euclid Circular B SemiBold"/>
                <a:cs typeface="Euclid Circular B SemiBold"/>
              </a:rPr>
              <a:t> 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Euclid Circular B SemiBold"/>
                <a:cs typeface="Euclid Circular B SemiBold"/>
              </a:rPr>
              <a:t>  </a:t>
            </a:r>
          </a:p>
        </p:txBody>
      </p:sp>
      <p:pic>
        <p:nvPicPr>
          <p:cNvPr id="12" name="image5.jpeg"/>
          <p:cNvPicPr/>
          <p:nvPr/>
        </p:nvPicPr>
        <p:blipFill>
          <a:blip r:embed="rId3" cstate="print"/>
          <a:srcRect l="28408" t="32065" r="49535" b="38497"/>
          <a:stretch>
            <a:fillRect/>
          </a:stretch>
        </p:blipFill>
        <p:spPr>
          <a:xfrm>
            <a:off x="1142976" y="0"/>
            <a:ext cx="857256" cy="642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57620" y="357172"/>
            <a:ext cx="3048000" cy="779289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>
          <a:xfrm>
            <a:off x="457200" y="895350"/>
            <a:ext cx="396239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16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 партнерами</a:t>
            </a:r>
            <a:endParaRPr sz="16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55" name="object 8"/>
          <p:cNvSpPr txBox="1"/>
          <p:nvPr/>
        </p:nvSpPr>
        <p:spPr>
          <a:xfrm>
            <a:off x="4114800" y="428610"/>
            <a:ext cx="26670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Пропишите потенциальных партнеров, а также условия, на которых вы выстроите работу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9678866"/>
              </p:ext>
            </p:extLst>
          </p:nvPr>
        </p:nvGraphicFramePr>
        <p:xfrm>
          <a:off x="428596" y="1500179"/>
          <a:ext cx="8049666" cy="360257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38824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Партнер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можете дать партнеру?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хотите получить</a:t>
                      </a:r>
                    </a:p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от партнера?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1193073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Новоросметалл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», «Новороссийский комбинат хлебопродуктов»,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«Зерновой терминал»,«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Черномор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ТрансНефть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Новороссийская птицефабрика».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актуальных социальных проблем..Возможность продвижения  бренда или имени компании в местном сообществе. Получают «Услугу» по своему продвижению.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Финансовую помощь на реализацию социальных проектов </a:t>
                      </a:r>
                      <a:r>
                        <a:rPr lang="ru-RU" sz="1200" dirty="0" err="1" smtClean="0"/>
                        <a:t>проектов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976151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СМИ: Весь Новороссийск, Новороссийский Рабочий, Вечерний Новороссийск, Интернет-издание «Блокнот»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Поставляем актуальные новости от активной части муниципального сообщества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Освещение деятельности </a:t>
                      </a:r>
                      <a:r>
                        <a:rPr lang="ru-RU" sz="1200" dirty="0" err="1" smtClean="0"/>
                        <a:t>цетра</a:t>
                      </a:r>
                      <a:r>
                        <a:rPr lang="ru-RU" sz="1200" baseline="0" dirty="0" smtClean="0"/>
                        <a:t> при реализации социальных проектов.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9761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Администрация</a:t>
                      </a:r>
                      <a:r>
                        <a:rPr lang="ru-RU" sz="1200" baseline="0" dirty="0" smtClean="0"/>
                        <a:t> Приморского внутригородского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Решение социальных вопросов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территории сельских пригородов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Цемдолина , Борисовка , Кириловка  МО город Новороссийска.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Финансовую, организационную , консультационную  помощь при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реализацию социальных проектов.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</a:tbl>
          </a:graphicData>
        </a:graphic>
      </p:graphicFrame>
      <p:pic>
        <p:nvPicPr>
          <p:cNvPr id="8" name="image5.jpeg"/>
          <p:cNvPicPr/>
          <p:nvPr/>
        </p:nvPicPr>
        <p:blipFill>
          <a:blip r:embed="rId3" cstate="print"/>
          <a:srcRect l="28408" t="32065" r="49535" b="38497"/>
          <a:stretch>
            <a:fillRect/>
          </a:stretch>
        </p:blipFill>
        <p:spPr>
          <a:xfrm>
            <a:off x="1643042" y="142858"/>
            <a:ext cx="857256" cy="642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пппп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42858"/>
            <a:ext cx="1357322" cy="928694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143240" y="500048"/>
            <a:ext cx="6000760" cy="785818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33" name="object 2"/>
          <p:cNvSpPr txBox="1"/>
          <p:nvPr/>
        </p:nvSpPr>
        <p:spPr>
          <a:xfrm>
            <a:off x="1785918" y="142858"/>
            <a:ext cx="72152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брендинг</a:t>
            </a:r>
            <a:endParaRPr sz="2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3286116" y="642924"/>
            <a:ext cx="571504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писание  пространства с функциональными зонами Добро.Центра.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А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утеничность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(особенность) пространства.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071816"/>
            <a:ext cx="121444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57304"/>
            <a:ext cx="8786842" cy="3786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Пространство центра состоит из трёх трехэтажных корпусов. 141.7 м² ,141 м² ,143.3 м²- площадь каждого трехэтажного корпуса соответственно.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Корпус №1 Площадь первого этажа  42,2 м². – состоит из входной зоны, включает  в себя  зону ресепшна,  и зону ожидания.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Второй этаж - коворкинг -  41 м². 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Третий этаж – лекторий  - 46 м². на 20 посадочных мест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Корпус №2 .Площадь первого этажа  40 м². - </a:t>
            </a:r>
            <a:r>
              <a:rPr lang="ru-RU" sz="1400" dirty="0" smtClean="0">
                <a:cs typeface="Times New Roman" pitchFamily="18" charset="0"/>
              </a:rPr>
              <a:t>Переговорная комната .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Второй этаж – 43.4 м². - </a:t>
            </a:r>
            <a:r>
              <a:rPr lang="ru-RU" sz="1400" dirty="0" smtClean="0">
                <a:cs typeface="Times New Roman" pitchFamily="18" charset="0"/>
              </a:rPr>
              <a:t>Рабочая зона волонтерского объединения « Материнские сердца».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Третий этаж - 45.6 м² </a:t>
            </a:r>
            <a:r>
              <a:rPr lang="ru-RU" sz="1400" dirty="0" smtClean="0">
                <a:cs typeface="Times New Roman" pitchFamily="18" charset="0"/>
              </a:rPr>
              <a:t>кабинет для 17-ми сотрудников волонтерского объединения « Материнские сердца».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Корпус №3 – первый этаж -  помещение для проведения мастер-классов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Второй этаж – 43.4 м² творческая мастерская для совместной работы добровольцев и проведения мастер-классов </a:t>
            </a:r>
            <a:r>
              <a:rPr lang="ru-RU" sz="1400" dirty="0" smtClean="0">
                <a:cs typeface="Times New Roman" pitchFamily="18" charset="0"/>
              </a:rPr>
              <a:t>«Транспортные волонтёры», «Благостыня». 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Третий этаж - 45.6 м² </a:t>
            </a:r>
            <a:r>
              <a:rPr lang="ru-RU" sz="1400" dirty="0" smtClean="0">
                <a:cs typeface="Times New Roman" pitchFamily="18" charset="0"/>
              </a:rPr>
              <a:t>кабинет для 17-ми сотрудников и / или </a:t>
            </a:r>
            <a:r>
              <a:rPr lang="ru-RU" sz="1400" dirty="0">
                <a:cs typeface="Times New Roman" pitchFamily="18" charset="0"/>
              </a:rPr>
              <a:t>п</a:t>
            </a:r>
            <a:r>
              <a:rPr lang="ru-RU" sz="1400" dirty="0" smtClean="0"/>
              <a:t>ереговорная комната. </a:t>
            </a:r>
          </a:p>
          <a:p>
            <a:pPr marL="12700" algn="just">
              <a:buClr>
                <a:schemeClr val="accent6"/>
              </a:buClr>
            </a:pPr>
            <a:r>
              <a:rPr lang="ru-RU" sz="1400" dirty="0" smtClean="0"/>
              <a:t>Помещения на данный момент не оформлены в соответствии с концепцией Добро. Центра.   Белые стены , белый потолок. По требованию Ростехнадзора необходима замена старого, аварийного отопительного и сантехнического оборудования для обеспечения безопасных и комфортных условий эксплуатации помещений предоставленных на безвозмездной основе.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" name="image5.jpeg"/>
          <p:cNvPicPr/>
          <p:nvPr/>
        </p:nvPicPr>
        <p:blipFill>
          <a:blip r:embed="rId3" cstate="print"/>
          <a:srcRect l="28408" t="32065" r="49535" b="38497"/>
          <a:stretch>
            <a:fillRect/>
          </a:stretch>
        </p:blipFill>
        <p:spPr>
          <a:xfrm>
            <a:off x="1857356" y="142858"/>
            <a:ext cx="121444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16275</TotalTime>
  <Words>1875</Words>
  <Application>Microsoft Office PowerPoint</Application>
  <PresentationFormat>Экран (16:9)</PresentationFormat>
  <Paragraphs>193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USER</cp:lastModifiedBy>
  <cp:revision>394</cp:revision>
  <dcterms:created xsi:type="dcterms:W3CDTF">2023-03-13T00:14:48Z</dcterms:created>
  <dcterms:modified xsi:type="dcterms:W3CDTF">2023-07-28T13:51:23Z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