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7" r:id="rId3"/>
    <p:sldId id="337" r:id="rId4"/>
    <p:sldId id="338" r:id="rId5"/>
    <p:sldId id="339" r:id="rId6"/>
    <p:sldId id="340" r:id="rId7"/>
    <p:sldId id="341" r:id="rId8"/>
    <p:sldId id="342" r:id="rId9"/>
    <p:sldId id="343" r:id="rId10"/>
    <p:sldId id="279" r:id="rId11"/>
    <p:sldId id="280" r:id="rId12"/>
    <p:sldId id="283" r:id="rId13"/>
    <p:sldId id="290" r:id="rId14"/>
    <p:sldId id="287" r:id="rId15"/>
    <p:sldId id="263" r:id="rId16"/>
    <p:sldId id="264" r:id="rId17"/>
    <p:sldId id="265" r:id="rId18"/>
    <p:sldId id="305" r:id="rId19"/>
    <p:sldId id="306" r:id="rId20"/>
    <p:sldId id="308" r:id="rId21"/>
    <p:sldId id="311" r:id="rId22"/>
    <p:sldId id="320" r:id="rId23"/>
    <p:sldId id="315" r:id="rId24"/>
    <p:sldId id="324"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569" autoAdjust="0"/>
  </p:normalViewPr>
  <p:slideViewPr>
    <p:cSldViewPr>
      <p:cViewPr>
        <p:scale>
          <a:sx n="62" d="100"/>
          <a:sy n="62" d="100"/>
        </p:scale>
        <p:origin x="-1596"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16.03.2023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vk.com/volonterkult13" TargetMode="External"/><Relationship Id="rId2" Type="http://schemas.openxmlformats.org/officeDocument/2006/relationships/hyperlink" Target="https://vk.com/id594329565" TargetMode="External"/><Relationship Id="rId1" Type="http://schemas.openxmlformats.org/officeDocument/2006/relationships/slideLayout" Target="../slideLayouts/slideLayout9.xml"/><Relationship Id="rId4" Type="http://schemas.openxmlformats.org/officeDocument/2006/relationships/hyperlink" Target="https://vk.com/public197019999"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vk.com/id479744267" TargetMode="External"/><Relationship Id="rId2" Type="http://schemas.openxmlformats.org/officeDocument/2006/relationships/hyperlink" Target="https://vk.com/club142721939?from=quick_search"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vk.com/feed?section=search&amp;q=%23%D0%A1%D0%B2%D0%BE%D0%B8%D1%85%D0%9D%D0%B5%D0%91%D1%80%D0%BE%D1%81%D0%B0%D0%B5%D0%BC" TargetMode="External"/><Relationship Id="rId2" Type="http://schemas.openxmlformats.org/officeDocument/2006/relationships/hyperlink" Target="https://vk.com/club162874970"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517" y="5373216"/>
            <a:ext cx="8496944" cy="1077218"/>
          </a:xfrm>
          <a:prstGeom prst="rect">
            <a:avLst/>
          </a:prstGeom>
        </p:spPr>
        <p:txBody>
          <a:bodyPr wrap="square">
            <a:spAutoFit/>
          </a:bodyPr>
          <a:lstStyle/>
          <a:p>
            <a:pPr algn="ctr"/>
            <a:r>
              <a:rPr lang="ru-RU" sz="3200" b="1" i="1" dirty="0">
                <a:solidFill>
                  <a:schemeClr val="bg1"/>
                </a:solidFill>
              </a:rPr>
              <a:t>Т</a:t>
            </a:r>
            <a:r>
              <a:rPr lang="ru-RU" sz="3200" b="1" i="1" dirty="0" smtClean="0">
                <a:solidFill>
                  <a:schemeClr val="bg1"/>
                </a:solidFill>
              </a:rPr>
              <a:t>ерритория </a:t>
            </a:r>
            <a:r>
              <a:rPr lang="ru-RU" sz="3200" b="1" i="1" dirty="0">
                <a:solidFill>
                  <a:schemeClr val="bg1"/>
                </a:solidFill>
              </a:rPr>
              <a:t>доверия и творчества, традиций и </a:t>
            </a:r>
            <a:r>
              <a:rPr lang="ru-RU" sz="3200" b="1" i="1" dirty="0" smtClean="0">
                <a:solidFill>
                  <a:schemeClr val="bg1"/>
                </a:solidFill>
              </a:rPr>
              <a:t>инноваций</a:t>
            </a:r>
            <a:endParaRPr lang="ru-RU" sz="3200" b="1" i="1" dirty="0">
              <a:solidFill>
                <a:schemeClr val="bg1"/>
              </a:solidFill>
            </a:endParaRPr>
          </a:p>
        </p:txBody>
      </p:sp>
      <p:sp>
        <p:nvSpPr>
          <p:cNvPr id="5" name="TextBox 4"/>
          <p:cNvSpPr txBox="1"/>
          <p:nvPr/>
        </p:nvSpPr>
        <p:spPr>
          <a:xfrm>
            <a:off x="1000100" y="1214422"/>
            <a:ext cx="7643866" cy="2800767"/>
          </a:xfrm>
          <a:prstGeom prst="rect">
            <a:avLst/>
          </a:prstGeom>
          <a:noFill/>
        </p:spPr>
        <p:txBody>
          <a:bodyPr wrap="square" rtlCol="0">
            <a:spAutoFit/>
          </a:bodyPr>
          <a:lstStyle/>
          <a:p>
            <a:pPr algn="ctr"/>
            <a:r>
              <a:rPr lang="ru-RU" sz="4400" dirty="0" smtClean="0">
                <a:solidFill>
                  <a:schemeClr val="accent2">
                    <a:lumMod val="75000"/>
                  </a:schemeClr>
                </a:solidFill>
              </a:rPr>
              <a:t>МБУ «ЦЕНТР КУЛДЬТУРЫ» </a:t>
            </a:r>
          </a:p>
          <a:p>
            <a:pPr algn="ctr"/>
            <a:r>
              <a:rPr lang="ru-RU" sz="4400" dirty="0" smtClean="0">
                <a:solidFill>
                  <a:schemeClr val="accent2">
                    <a:lumMod val="75000"/>
                  </a:schemeClr>
                </a:solidFill>
              </a:rPr>
              <a:t>ИЧАЛКОВСКОГО МУНИЦИПАЛЬНОГО РАЙОНА</a:t>
            </a:r>
          </a:p>
          <a:p>
            <a:pPr algn="ctr"/>
            <a:r>
              <a:rPr lang="ru-RU" sz="4400" dirty="0" smtClean="0">
                <a:solidFill>
                  <a:schemeClr val="accent2">
                    <a:lumMod val="75000"/>
                  </a:schemeClr>
                </a:solidFill>
              </a:rPr>
              <a:t>РЕСПУБЛИКИ МОРДОВИЯ</a:t>
            </a:r>
            <a:endParaRPr lang="ru-RU" sz="4400" dirty="0">
              <a:solidFill>
                <a:schemeClr val="accent2">
                  <a:lumMod val="75000"/>
                </a:schemeClr>
              </a:solidFill>
            </a:endParaRPr>
          </a:p>
        </p:txBody>
      </p:sp>
    </p:spTree>
    <p:extLst>
      <p:ext uri="{BB962C8B-B14F-4D97-AF65-F5344CB8AC3E}">
        <p14:creationId xmlns:p14="http://schemas.microsoft.com/office/powerpoint/2010/main" xmlns="" val="1712565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7729" r="7729"/>
          <a:stretch>
            <a:fillRect/>
          </a:stretch>
        </p:blipFill>
        <p:spPr bwMode="auto">
          <a:xfrm>
            <a:off x="179512" y="18864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descr="C:\Users\Татьяна\Desktop\цмд\мц\OfrkEK2lR3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95936" y="3356992"/>
            <a:ext cx="4907404" cy="3270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6666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Татьяна\Desktop\VqOoIfQCF8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1520" y="3068960"/>
            <a:ext cx="6707584" cy="3773016"/>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C:\Users\Татьяна\Desktop\ZewpGuElglI.jpg"/>
          <p:cNvPicPr>
            <a:picLocks noGrp="1" noChangeAspect="1" noChangeArrowheads="1"/>
          </p:cNvPicPr>
          <p:nvPr>
            <p:ph type="pic" idx="1"/>
          </p:nvPr>
        </p:nvPicPr>
        <p:blipFill>
          <a:blip r:embed="rId3" cstate="print">
            <a:extLst>
              <a:ext uri="{28A0092B-C50C-407E-A947-70E740481C1C}">
                <a14:useLocalDpi xmlns:a14="http://schemas.microsoft.com/office/drawing/2010/main" xmlns="" val="0"/>
              </a:ext>
            </a:extLst>
          </a:blip>
          <a:srcRect l="5677" r="5677"/>
          <a:stretch>
            <a:fillRect/>
          </a:stretch>
        </p:blipFill>
        <p:spPr bwMode="auto">
          <a:xfrm>
            <a:off x="0" y="0"/>
            <a:ext cx="5040560" cy="37804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80642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4" y="332656"/>
            <a:ext cx="8352928" cy="5904656"/>
          </a:xfrm>
        </p:spPr>
        <p:txBody>
          <a:bodyPr>
            <a:normAutofit/>
          </a:bodyPr>
          <a:lstStyle/>
          <a:p>
            <a:pPr algn="ctr"/>
            <a:r>
              <a:rPr lang="ru-RU" sz="3600" dirty="0"/>
              <a:t>Сотрудники </a:t>
            </a:r>
            <a:r>
              <a:rPr lang="ru-RU" sz="3600" dirty="0" smtClean="0"/>
              <a:t>МБУ «Центр культуры»</a:t>
            </a:r>
          </a:p>
          <a:p>
            <a:pPr algn="ctr"/>
            <a:r>
              <a:rPr lang="ru-RU" sz="3600" dirty="0" smtClean="0"/>
              <a:t>обладают </a:t>
            </a:r>
            <a:r>
              <a:rPr lang="ru-RU" sz="3600" dirty="0"/>
              <a:t>необходимыми знаниями и навыками в области социального проектирования, администрирования и менеджмента, являются хорошими организаторами и наделены творческим потенциалом, имеют высшее образование  и ориентированы на постоянное расширение своих профессиональных компетенций.</a:t>
            </a:r>
          </a:p>
        </p:txBody>
      </p:sp>
    </p:spTree>
    <p:extLst>
      <p:ext uri="{BB962C8B-B14F-4D97-AF65-F5344CB8AC3E}">
        <p14:creationId xmlns:p14="http://schemas.microsoft.com/office/powerpoint/2010/main" xmlns="" val="1249414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260648"/>
            <a:ext cx="8568952" cy="6480720"/>
          </a:xfrm>
        </p:spPr>
        <p:txBody>
          <a:bodyPr>
            <a:noAutofit/>
          </a:bodyPr>
          <a:lstStyle/>
          <a:p>
            <a:pPr algn="ctr"/>
            <a:r>
              <a:rPr lang="ru-RU" sz="3200" dirty="0"/>
              <a:t>В помещении установлена </a:t>
            </a:r>
            <a:r>
              <a:rPr lang="ru-RU" sz="3200" dirty="0" smtClean="0"/>
              <a:t>звукоаппаратура. </a:t>
            </a:r>
            <a:r>
              <a:rPr lang="ru-RU" sz="3200" dirty="0"/>
              <a:t>Для улучшения качества звука применяются акустические системы с расширенным частотным диапазоном, а для воспроизведения аудио и видео — профессиональный микшер и проигрыватели CD/DVD/ MP3/MD дисков. Для показа презентации докладчик может подключить свой ноутбук с любого места. Предусмотрено одновременное подключение трех ноутбуков (двух в зале и одного на сцене). Видео и текст презентации при этом могут отображаться на  экране и телевизоре.</a:t>
            </a:r>
          </a:p>
        </p:txBody>
      </p:sp>
    </p:spTree>
    <p:extLst>
      <p:ext uri="{BB962C8B-B14F-4D97-AF65-F5344CB8AC3E}">
        <p14:creationId xmlns:p14="http://schemas.microsoft.com/office/powerpoint/2010/main" xmlns="" val="41440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Татьяна\Desktop\1JNGokke4HI.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5677" r="5677"/>
          <a:stretch>
            <a:fillRect/>
          </a:stretch>
        </p:blipFill>
        <p:spPr bwMode="auto">
          <a:xfrm>
            <a:off x="251520" y="116632"/>
            <a:ext cx="8640960" cy="64807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0027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Татьяна\Desktop\Prqd6fcYsWM.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260648"/>
            <a:ext cx="5486400" cy="4114800"/>
          </a:xfrm>
          <a:prstGeom prst="rect">
            <a:avLst/>
          </a:prstGeom>
          <a:noFill/>
          <a:extLst>
            <a:ext uri="{909E8E84-426E-40DD-AFC4-6F175D3DCCD1}">
              <a14:hiddenFill xmlns:a14="http://schemas.microsoft.com/office/drawing/2010/main" xmlns="">
                <a:solidFill>
                  <a:srgbClr val="FFFFFF"/>
                </a:solidFill>
              </a14:hiddenFill>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1880" y="2492896"/>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72749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7600" y="2740888"/>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79" name="Picture 3" descr="C:\Users\Татьяна\Desktop\fWcOjfqZEN8.jpg"/>
          <p:cNvPicPr>
            <a:picLocks noGrp="1" noChangeAspect="1" noChangeArrowheads="1"/>
          </p:cNvPicPr>
          <p:nvPr>
            <p:ph type="pic" idx="1"/>
          </p:nvPr>
        </p:nvPicPr>
        <p:blipFill>
          <a:blip r:embed="rId3">
            <a:extLst>
              <a:ext uri="{28A0092B-C50C-407E-A947-70E740481C1C}">
                <a14:useLocalDpi xmlns:a14="http://schemas.microsoft.com/office/drawing/2010/main" xmlns="" val="0"/>
              </a:ext>
            </a:extLst>
          </a:blip>
          <a:srcRect l="12500" r="12500"/>
          <a:stretch>
            <a:fillRect/>
          </a:stretch>
        </p:blipFill>
        <p:spPr bwMode="auto">
          <a:xfrm>
            <a:off x="323528" y="188640"/>
            <a:ext cx="54864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4288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9872" y="2564904"/>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3" name="Picture 3" descr="C:\Users\Татьяна\Desktop\Zhcbq5O72BY.jpg"/>
          <p:cNvPicPr>
            <a:picLocks noGrp="1" noChangeAspect="1" noChangeArrowheads="1"/>
          </p:cNvPicPr>
          <p:nvPr>
            <p:ph type="pic"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3" y="116632"/>
            <a:ext cx="5184576" cy="38884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1011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1520" y="5367338"/>
            <a:ext cx="8712968" cy="1302022"/>
          </a:xfrm>
        </p:spPr>
        <p:txBody>
          <a:bodyPr>
            <a:normAutofit lnSpcReduction="10000"/>
          </a:bodyPr>
          <a:lstStyle/>
          <a:p>
            <a:pPr algn="ctr"/>
            <a:r>
              <a:rPr lang="ru-RU" sz="2000" dirty="0"/>
              <a:t>Адресная помощь и социальный патронат маломобильных и одиноких ветеранов Великой Отечественной войны, укрепление связей между поколениями</a:t>
            </a:r>
            <a:r>
              <a:rPr lang="ru-RU" sz="2000" dirty="0" smtClean="0"/>
              <a:t>.</a:t>
            </a:r>
          </a:p>
          <a:p>
            <a:pPr algn="ctr"/>
            <a:r>
              <a:rPr lang="ru-RU" sz="2000" dirty="0" smtClean="0"/>
              <a:t>Помощь семьям </a:t>
            </a:r>
            <a:r>
              <a:rPr lang="ru-RU" sz="2000" dirty="0" err="1" smtClean="0"/>
              <a:t>мобилизованых</a:t>
            </a:r>
            <a:endParaRPr lang="ru-RU" sz="2000" dirty="0"/>
          </a:p>
        </p:txBody>
      </p:sp>
      <p:pic>
        <p:nvPicPr>
          <p:cNvPr id="41986" name="Picture 2" descr="C:\Users\Татьяна\Desktop\93s14wc2Oas.jpg"/>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t="28906" b="28906"/>
          <a:stretch>
            <a:fillRect/>
          </a:stretch>
        </p:blipFill>
        <p:spPr bwMode="auto">
          <a:xfrm>
            <a:off x="1691680" y="332656"/>
            <a:ext cx="6336704" cy="47525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2659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44" r="44"/>
          <a:stretch>
            <a:fillRect/>
          </a:stretch>
        </p:blipFill>
        <p:spPr bwMode="auto">
          <a:xfrm>
            <a:off x="33184" y="0"/>
            <a:ext cx="6701414" cy="4723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872" y="2665904"/>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3915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0" y="0"/>
            <a:ext cx="9144000" cy="5509200"/>
          </a:xfrm>
          <a:prstGeom prst="rect">
            <a:avLst/>
          </a:prstGeom>
          <a:solidFill>
            <a:srgbClr val="EEEEEE"/>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p>
            <a:pPr marL="0" marR="0" lvl="0" indent="449263" algn="ctr" defTabSz="914400" rtl="0" eaLnBrk="1" fontAlgn="base" latinLnBrk="0" hangingPunct="1">
              <a:lnSpc>
                <a:spcPct val="100000"/>
              </a:lnSpc>
              <a:spcBef>
                <a:spcPct val="0"/>
              </a:spcBef>
              <a:spcAft>
                <a:spcPct val="0"/>
              </a:spcAft>
              <a:buClrTx/>
              <a:buSzTx/>
              <a:buFontTx/>
              <a:buNone/>
              <a:tabLst/>
            </a:pPr>
            <a:endParaRPr lang="ru-RU" sz="2000" b="1" dirty="0" smtClean="0">
              <a:solidFill>
                <a:srgbClr val="000000"/>
              </a:solidFill>
              <a:latin typeface="Arial" pitchFamily="34" charset="0"/>
              <a:ea typeface="Times New Roman" pitchFamily="18" charset="0"/>
              <a:cs typeface="Arial" pitchFamily="34" charset="0"/>
            </a:endParaRPr>
          </a:p>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Работа с волонтерами ( развитие волонтерского движения, волонтерские </a:t>
            </a: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объединения в районе и клубных учреждениях)</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рамках исполнения федерального проекта «Создание условий для реализации творческого потенциала нации» («Творческие люди») национального проекта «Культура» работа в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Ичалковском</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муниципальном районе в 2022 году была </a:t>
            </a:r>
            <a:r>
              <a:rPr kumimoji="0" lang="ru-RU"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направлена на обеспечение поддержки добровольческих движений, в том числе в сфере сохранения культурного наследия народов Российской Федерации. В соответствии с Концепцией развития добровольчества в Российской Федерации до 2025 года в рамках программы проводятся просветительские мероприятия для работы на объектах культурного наследия и содействия в организации и проведении культурно-массовых мероприятий.</a:t>
            </a:r>
          </a:p>
          <a:p>
            <a:pPr indent="449263" algn="ctr" eaLnBrk="0" fontAlgn="base" hangingPunct="0">
              <a:spcBef>
                <a:spcPct val="0"/>
              </a:spcBef>
              <a:spcAft>
                <a:spcPct val="0"/>
              </a:spcAft>
            </a:pPr>
            <a:r>
              <a:rPr lang="ru-RU" sz="2000" dirty="0" smtClean="0">
                <a:latin typeface="Times New Roman" pitchFamily="18" charset="0"/>
                <a:cs typeface="Times New Roman" pitchFamily="18" charset="0"/>
              </a:rPr>
              <a:t>МБУ «Центр культуры» Ичалковского муниципального района созданы 6 добровольческих клубов в рамках проекта «Волонтеры культуры», в которых  работают 122 волонтера</a:t>
            </a:r>
            <a:r>
              <a:rPr lang="ru-RU" sz="2000" dirty="0" smtClean="0">
                <a:latin typeface="Times New Roman" pitchFamily="18" charset="0"/>
                <a:cs typeface="Times New Roman" pitchFamily="18" charset="0"/>
              </a:rPr>
              <a:t>.</a:t>
            </a:r>
          </a:p>
          <a:p>
            <a:pPr indent="449263" algn="just" eaLnBrk="0" fontAlgn="base" hangingPunct="0">
              <a:spcBef>
                <a:spcPct val="0"/>
              </a:spcBef>
              <a:spcAft>
                <a:spcPct val="0"/>
              </a:spcAft>
            </a:pPr>
            <a:endParaRPr lang="ru-RU" sz="1400" dirty="0" smtClean="0">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213937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s\Татьяна\Desktop\3F62-JHjwAo.jpg"/>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12500" r="12500"/>
          <a:stretch>
            <a:fillRect/>
          </a:stretch>
        </p:blipFill>
        <p:spPr bwMode="auto">
          <a:xfrm>
            <a:off x="107504" y="188640"/>
            <a:ext cx="5486400" cy="411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1880" y="2636912"/>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4200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Татьяна\Desktop\nyII-CjRePg.jpg"/>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t="28906" b="28906"/>
          <a:stretch>
            <a:fillRect/>
          </a:stretch>
        </p:blipFill>
        <p:spPr bwMode="auto">
          <a:xfrm>
            <a:off x="179512" y="188640"/>
            <a:ext cx="6600732" cy="4950549"/>
          </a:xfrm>
          <a:prstGeom prst="rect">
            <a:avLst/>
          </a:prstGeom>
          <a:noFill/>
          <a:extLst>
            <a:ext uri="{909E8E84-426E-40DD-AFC4-6F175D3DCCD1}">
              <a14:hiddenFill xmlns:a14="http://schemas.microsoft.com/office/drawing/2010/main" xmlns="">
                <a:solidFill>
                  <a:srgbClr val="FFFFFF"/>
                </a:solidFill>
              </a14:hiddenFill>
            </a:ext>
          </a:extLst>
        </p:spPr>
      </p:pic>
      <p:pic>
        <p:nvPicPr>
          <p:cNvPr id="4710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3425" y="2920231"/>
            <a:ext cx="5870575" cy="390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49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Татьяна\Desktop\w2YuHl_4jP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3808" y="2668980"/>
            <a:ext cx="6300192" cy="4189019"/>
          </a:xfrm>
          <a:prstGeom prst="rect">
            <a:avLst/>
          </a:prstGeom>
          <a:noFill/>
          <a:extLst>
            <a:ext uri="{909E8E84-426E-40DD-AFC4-6F175D3DCCD1}">
              <a14:hiddenFill xmlns:a14="http://schemas.microsoft.com/office/drawing/2010/main" xmlns="">
                <a:solidFill>
                  <a:srgbClr val="FFFFFF"/>
                </a:solidFill>
              </a14:hiddenFill>
            </a:ext>
          </a:extLst>
        </p:spPr>
      </p:pic>
      <p:pic>
        <p:nvPicPr>
          <p:cNvPr id="54274" name="Picture 2" descr="C:\Users\Татьяна\Desktop\8vOPfoibqZw.jpg"/>
          <p:cNvPicPr>
            <a:picLocks noGrp="1" noChangeAspect="1" noChangeArrowheads="1"/>
          </p:cNvPicPr>
          <p:nvPr>
            <p:ph type="pic" idx="1"/>
          </p:nvPr>
        </p:nvPicPr>
        <p:blipFill>
          <a:blip r:embed="rId3">
            <a:extLst>
              <a:ext uri="{28A0092B-C50C-407E-A947-70E740481C1C}">
                <a14:useLocalDpi xmlns:a14="http://schemas.microsoft.com/office/drawing/2010/main" xmlns="" val="0"/>
              </a:ext>
            </a:extLst>
          </a:blip>
          <a:srcRect/>
          <a:stretch>
            <a:fillRect/>
          </a:stretch>
        </p:blipFill>
        <p:spPr bwMode="auto">
          <a:xfrm>
            <a:off x="251520" y="116632"/>
            <a:ext cx="54864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70808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91880" y="2636912"/>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03" name="Picture 3" descr="C:\Users\Татьяна\Desktop\sgMRRgaHCno.jpg"/>
          <p:cNvPicPr>
            <a:picLocks noGrp="1" noChangeAspect="1" noChangeArrowheads="1"/>
          </p:cNvPicPr>
          <p:nvPr>
            <p:ph type="pic" idx="1"/>
          </p:nvPr>
        </p:nvPicPr>
        <p:blipFill>
          <a:blip r:embed="rId3">
            <a:extLst>
              <a:ext uri="{28A0092B-C50C-407E-A947-70E740481C1C}">
                <a14:useLocalDpi xmlns:a14="http://schemas.microsoft.com/office/drawing/2010/main" xmlns="" val="0"/>
              </a:ext>
            </a:extLst>
          </a:blip>
          <a:srcRect t="28906" b="28906"/>
          <a:stretch>
            <a:fillRect/>
          </a:stretch>
        </p:blipFill>
        <p:spPr bwMode="auto">
          <a:xfrm>
            <a:off x="179512" y="188640"/>
            <a:ext cx="5486400"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8136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827584" y="332656"/>
            <a:ext cx="7632848" cy="6264696"/>
          </a:xfrm>
        </p:spPr>
        <p:txBody>
          <a:bodyPr>
            <a:normAutofit lnSpcReduction="10000"/>
          </a:bodyPr>
          <a:lstStyle/>
          <a:p>
            <a:pPr algn="ctr"/>
            <a:r>
              <a:rPr lang="ru-RU" dirty="0"/>
              <a:t> </a:t>
            </a:r>
            <a:r>
              <a:rPr lang="ru-RU" sz="1600" dirty="0"/>
              <a:t>Учреждение тесно сотрудничает с разными организациями. У нас множество  друзей: </a:t>
            </a:r>
          </a:p>
          <a:p>
            <a:r>
              <a:rPr lang="ru-RU" sz="1600" dirty="0"/>
              <a:t>	МОБУ «Кемлянская СОШ»,</a:t>
            </a:r>
          </a:p>
          <a:p>
            <a:r>
              <a:rPr lang="ru-RU" sz="1600" dirty="0"/>
              <a:t>	ГБПОУ РМ «Кемлянский аграрный колледж»,</a:t>
            </a:r>
          </a:p>
          <a:p>
            <a:r>
              <a:rPr lang="ru-RU" sz="1600" dirty="0"/>
              <a:t>	ГБПОУ РМ  «Ичалковский педагогический колледж»,</a:t>
            </a:r>
          </a:p>
          <a:p>
            <a:r>
              <a:rPr lang="ru-RU" sz="1600" dirty="0"/>
              <a:t>	Общество инвалидов Ичалковского муниципального района РМ,</a:t>
            </a:r>
          </a:p>
          <a:p>
            <a:r>
              <a:rPr lang="ru-RU" sz="1600" dirty="0"/>
              <a:t>	Православная организация Ичалковского Благочиния,</a:t>
            </a:r>
          </a:p>
          <a:p>
            <a:r>
              <a:rPr lang="ru-RU" sz="1600" dirty="0"/>
              <a:t>	МДОБУ «Кемлянский детский сад комбинированного вида»,</a:t>
            </a:r>
          </a:p>
          <a:p>
            <a:r>
              <a:rPr lang="ru-RU" sz="1600" dirty="0"/>
              <a:t>	МДОБУ «Кемлянский детский сад «Радуга»</a:t>
            </a:r>
          </a:p>
          <a:p>
            <a:r>
              <a:rPr lang="ru-RU" sz="1600" dirty="0"/>
              <a:t>	МБУДО «Ичалковская ДШИ»,</a:t>
            </a:r>
          </a:p>
          <a:p>
            <a:r>
              <a:rPr lang="ru-RU" sz="1600" dirty="0"/>
              <a:t>	МДОБУ «Ичалковский детский сад»,</a:t>
            </a:r>
          </a:p>
          <a:p>
            <a:r>
              <a:rPr lang="ru-RU" sz="1600" dirty="0"/>
              <a:t>	МДОБУ «Оброчинский детский сад №2»,</a:t>
            </a:r>
          </a:p>
          <a:p>
            <a:r>
              <a:rPr lang="ru-RU" sz="1600" dirty="0"/>
              <a:t>	МДОБУ «Оброченский детский сад №1»,</a:t>
            </a:r>
          </a:p>
          <a:p>
            <a:r>
              <a:rPr lang="ru-RU" sz="1600" dirty="0"/>
              <a:t>	МДОБУ «Смольненский детский сад»,</a:t>
            </a:r>
          </a:p>
          <a:p>
            <a:r>
              <a:rPr lang="ru-RU" sz="1600" dirty="0"/>
              <a:t>	МБУДО «Ичалковская ДЮСШ»,</a:t>
            </a:r>
          </a:p>
          <a:p>
            <a:r>
              <a:rPr lang="ru-RU" sz="1600" dirty="0"/>
              <a:t>	Центральная районная библиотека,</a:t>
            </a:r>
          </a:p>
          <a:p>
            <a:r>
              <a:rPr lang="ru-RU" sz="1600" dirty="0"/>
              <a:t>	Национальный парк «Смольный»,</a:t>
            </a:r>
          </a:p>
          <a:p>
            <a:r>
              <a:rPr lang="ru-RU" sz="1600" dirty="0"/>
              <a:t>	МОБУ «Рождественская СОШ»,</a:t>
            </a:r>
          </a:p>
          <a:p>
            <a:r>
              <a:rPr lang="ru-RU" sz="1600" dirty="0"/>
              <a:t>	МОБУ «Смольненская ООШ»,</a:t>
            </a:r>
          </a:p>
          <a:p>
            <a:r>
              <a:rPr lang="ru-RU" sz="1600" dirty="0"/>
              <a:t>	АНО  «Редакция  газеты  «ЗЕМЛЯ И  ЛЮДИ»,</a:t>
            </a:r>
          </a:p>
          <a:p>
            <a:r>
              <a:rPr lang="ru-RU" sz="1600" dirty="0"/>
              <a:t>	 Союз православной молодежи Республики Мордовия и многие другие организации.</a:t>
            </a:r>
          </a:p>
        </p:txBody>
      </p:sp>
    </p:spTree>
    <p:extLst>
      <p:ext uri="{BB962C8B-B14F-4D97-AF65-F5344CB8AC3E}">
        <p14:creationId xmlns:p14="http://schemas.microsoft.com/office/powerpoint/2010/main" xmlns="" val="3305543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Рисунок 4"/>
          <p:cNvGraphicFramePr>
            <a:graphicFrameLocks noGrp="1"/>
          </p:cNvGraphicFramePr>
          <p:nvPr>
            <p:ph type="pic" idx="1"/>
          </p:nvPr>
        </p:nvGraphicFramePr>
        <p:xfrm>
          <a:off x="1000099" y="612774"/>
          <a:ext cx="7215239" cy="5959497"/>
        </p:xfrm>
        <a:graphic>
          <a:graphicData uri="http://schemas.openxmlformats.org/drawingml/2006/table">
            <a:tbl>
              <a:tblPr/>
              <a:tblGrid>
                <a:gridCol w="612012"/>
                <a:gridCol w="4269353"/>
                <a:gridCol w="2333874"/>
              </a:tblGrid>
              <a:tr h="612612">
                <a:tc>
                  <a:txBody>
                    <a:bodyPr/>
                    <a:lstStyle/>
                    <a:p>
                      <a:pPr algn="ctr">
                        <a:lnSpc>
                          <a:spcPct val="115000"/>
                        </a:lnSpc>
                        <a:spcAft>
                          <a:spcPts val="0"/>
                        </a:spcAft>
                      </a:pPr>
                      <a:r>
                        <a:rPr lang="ru-RU" sz="1200" b="1">
                          <a:latin typeface="Times New Roman"/>
                          <a:ea typeface="Times New Roman"/>
                          <a:cs typeface="Times New Roman"/>
                        </a:rPr>
                        <a:t>№ </a:t>
                      </a:r>
                      <a:endParaRPr lang="ru-RU" sz="1000">
                        <a:latin typeface="Times New Roman"/>
                        <a:ea typeface="Times New Roman"/>
                        <a:cs typeface="Times New Roman"/>
                      </a:endParaRPr>
                    </a:p>
                    <a:p>
                      <a:pPr algn="ctr">
                        <a:lnSpc>
                          <a:spcPct val="115000"/>
                        </a:lnSpc>
                        <a:spcAft>
                          <a:spcPts val="0"/>
                        </a:spcAft>
                      </a:pPr>
                      <a:r>
                        <a:rPr lang="ru-RU" sz="1200" b="1">
                          <a:latin typeface="Times New Roman"/>
                          <a:ea typeface="Times New Roman"/>
                          <a:cs typeface="Times New Roman"/>
                        </a:rPr>
                        <a:t>п/п</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ea typeface="Times New Roman"/>
                          <a:cs typeface="Times New Roman"/>
                        </a:rPr>
                        <a:t>Наименование учреждения</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latin typeface="Times New Roman"/>
                          <a:ea typeface="Times New Roman"/>
                          <a:cs typeface="Times New Roman"/>
                        </a:rPr>
                        <a:t>Общее количество участников </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919">
                <a:tc>
                  <a:txBody>
                    <a:bodyPr/>
                    <a:lstStyle/>
                    <a:p>
                      <a:pPr algn="ctr">
                        <a:lnSpc>
                          <a:spcPct val="115000"/>
                        </a:lnSpc>
                        <a:spcAft>
                          <a:spcPts val="0"/>
                        </a:spcAft>
                      </a:pPr>
                      <a:r>
                        <a:rPr lang="ru-RU" sz="1200">
                          <a:latin typeface="Times New Roman"/>
                          <a:ea typeface="Times New Roman"/>
                          <a:cs typeface="Times New Roman"/>
                        </a:rPr>
                        <a:t>1</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algn="ctr">
                        <a:lnSpc>
                          <a:spcPct val="115000"/>
                        </a:lnSpc>
                        <a:spcAft>
                          <a:spcPts val="0"/>
                        </a:spcAft>
                      </a:pPr>
                      <a:r>
                        <a:rPr lang="ru-RU" sz="1200" kern="1800">
                          <a:latin typeface="Times New Roman"/>
                          <a:ea typeface="Times New Roman"/>
                          <a:cs typeface="Times New Roman"/>
                        </a:rPr>
                        <a:t>Структурное подразделение «Ичалковский краеведческий музей» Клуб  «Сохраняя, возрождаем»</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29</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2290">
                <a:tc>
                  <a:txBody>
                    <a:bodyPr/>
                    <a:lstStyle/>
                    <a:p>
                      <a:pPr algn="ctr">
                        <a:lnSpc>
                          <a:spcPct val="115000"/>
                        </a:lnSpc>
                        <a:spcAft>
                          <a:spcPts val="0"/>
                        </a:spcAft>
                      </a:pPr>
                      <a:r>
                        <a:rPr lang="ru-RU" sz="1200">
                          <a:latin typeface="Times New Roman"/>
                          <a:ea typeface="Times New Roman"/>
                          <a:cs typeface="Times New Roman"/>
                        </a:rPr>
                        <a:t>2</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kern="1800">
                          <a:latin typeface="Times New Roman"/>
                          <a:ea typeface="Times New Roman"/>
                          <a:cs typeface="Times New Roman"/>
                        </a:rPr>
                        <a:t>Структурное подразделение «Автоклуб»</a:t>
                      </a:r>
                      <a:endParaRPr lang="ru-RU" sz="1000">
                        <a:latin typeface="Times New Roman"/>
                        <a:ea typeface="Times New Roman"/>
                        <a:cs typeface="Times New Roman"/>
                      </a:endParaRPr>
                    </a:p>
                    <a:p>
                      <a:pPr algn="ctr">
                        <a:lnSpc>
                          <a:spcPct val="115000"/>
                        </a:lnSpc>
                        <a:spcAft>
                          <a:spcPts val="0"/>
                        </a:spcAft>
                      </a:pPr>
                      <a:r>
                        <a:rPr lang="ru-RU" sz="1200" kern="1800">
                          <a:latin typeface="Times New Roman"/>
                          <a:ea typeface="Times New Roman"/>
                          <a:cs typeface="Times New Roman"/>
                        </a:rPr>
                        <a:t>Клуб «Серебряные волонтеры»</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15</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919">
                <a:tc>
                  <a:txBody>
                    <a:bodyPr/>
                    <a:lstStyle/>
                    <a:p>
                      <a:pPr algn="ctr">
                        <a:lnSpc>
                          <a:spcPct val="115000"/>
                        </a:lnSpc>
                        <a:spcAft>
                          <a:spcPts val="0"/>
                        </a:spcAft>
                      </a:pPr>
                      <a:r>
                        <a:rPr lang="ru-RU" sz="1200">
                          <a:latin typeface="Times New Roman"/>
                          <a:ea typeface="Times New Roman"/>
                          <a:cs typeface="Times New Roman"/>
                        </a:rPr>
                        <a:t>3</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kern="1800">
                          <a:latin typeface="Times New Roman"/>
                          <a:ea typeface="Times New Roman"/>
                          <a:cs typeface="Times New Roman"/>
                        </a:rPr>
                        <a:t>Структурное подразделение «Центральная районная библиотека»</a:t>
                      </a:r>
                      <a:endParaRPr lang="ru-RU" sz="1000">
                        <a:latin typeface="Times New Roman"/>
                        <a:ea typeface="Times New Roman"/>
                        <a:cs typeface="Times New Roman"/>
                      </a:endParaRPr>
                    </a:p>
                    <a:p>
                      <a:pPr algn="ctr">
                        <a:lnSpc>
                          <a:spcPct val="115000"/>
                        </a:lnSpc>
                        <a:spcAft>
                          <a:spcPts val="0"/>
                        </a:spcAft>
                      </a:pPr>
                      <a:r>
                        <a:rPr lang="ru-RU" sz="1200" kern="1800">
                          <a:latin typeface="Times New Roman"/>
                          <a:ea typeface="Times New Roman"/>
                          <a:cs typeface="Times New Roman"/>
                        </a:rPr>
                        <a:t>Клуба «Дорогою добра»</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15</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919">
                <a:tc>
                  <a:txBody>
                    <a:bodyPr/>
                    <a:lstStyle/>
                    <a:p>
                      <a:pPr algn="ctr">
                        <a:lnSpc>
                          <a:spcPct val="115000"/>
                        </a:lnSpc>
                        <a:spcAft>
                          <a:spcPts val="0"/>
                        </a:spcAft>
                      </a:pPr>
                      <a:r>
                        <a:rPr lang="ru-RU" sz="1200">
                          <a:latin typeface="Times New Roman"/>
                          <a:ea typeface="Times New Roman"/>
                          <a:cs typeface="Times New Roman"/>
                        </a:rPr>
                        <a:t>4</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kern="1800">
                          <a:latin typeface="Times New Roman"/>
                          <a:ea typeface="Times New Roman"/>
                          <a:cs typeface="Times New Roman"/>
                        </a:rPr>
                        <a:t>Структурное подразделение «Центр молодёжного досуга»</a:t>
                      </a:r>
                      <a:endParaRPr lang="ru-RU" sz="1000">
                        <a:latin typeface="Times New Roman"/>
                        <a:ea typeface="Times New Roman"/>
                        <a:cs typeface="Times New Roman"/>
                      </a:endParaRPr>
                    </a:p>
                    <a:p>
                      <a:pPr marL="95250" algn="ctr">
                        <a:lnSpc>
                          <a:spcPct val="115000"/>
                        </a:lnSpc>
                        <a:spcAft>
                          <a:spcPts val="0"/>
                        </a:spcAft>
                      </a:pPr>
                      <a:r>
                        <a:rPr lang="ru-RU" sz="1200" kern="1800">
                          <a:latin typeface="Times New Roman"/>
                          <a:ea typeface="Times New Roman"/>
                          <a:cs typeface="Times New Roman"/>
                        </a:rPr>
                        <a:t>Клуб «Бюро добрых дел»</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15</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919">
                <a:tc>
                  <a:txBody>
                    <a:bodyPr/>
                    <a:lstStyle/>
                    <a:p>
                      <a:pPr algn="ctr">
                        <a:lnSpc>
                          <a:spcPct val="115000"/>
                        </a:lnSpc>
                        <a:spcAft>
                          <a:spcPts val="0"/>
                        </a:spcAft>
                      </a:pPr>
                      <a:r>
                        <a:rPr lang="ru-RU" sz="1200">
                          <a:latin typeface="Times New Roman"/>
                          <a:ea typeface="Times New Roman"/>
                          <a:cs typeface="Times New Roman"/>
                        </a:rPr>
                        <a:t>5</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kern="1800">
                          <a:latin typeface="Times New Roman"/>
                          <a:ea typeface="Times New Roman"/>
                          <a:cs typeface="Times New Roman"/>
                        </a:rPr>
                        <a:t>Структурное подразделение «Районный дом культуры»</a:t>
                      </a:r>
                      <a:endParaRPr lang="ru-RU" sz="1000">
                        <a:latin typeface="Times New Roman"/>
                        <a:ea typeface="Times New Roman"/>
                        <a:cs typeface="Times New Roman"/>
                      </a:endParaRPr>
                    </a:p>
                    <a:p>
                      <a:pPr algn="ctr">
                        <a:lnSpc>
                          <a:spcPct val="115000"/>
                        </a:lnSpc>
                        <a:spcAft>
                          <a:spcPts val="0"/>
                        </a:spcAft>
                      </a:pPr>
                      <a:r>
                        <a:rPr lang="ru-RU" sz="1200" kern="1800">
                          <a:latin typeface="Times New Roman"/>
                          <a:ea typeface="Times New Roman"/>
                          <a:cs typeface="Times New Roman"/>
                        </a:rPr>
                        <a:t>Клуб «</a:t>
                      </a:r>
                      <a:r>
                        <a:rPr lang="en-US" sz="1200" kern="1800">
                          <a:latin typeface="Times New Roman"/>
                          <a:ea typeface="Times New Roman"/>
                          <a:cs typeface="Times New Roman"/>
                        </a:rPr>
                        <a:t>VSESVOI</a:t>
                      </a:r>
                      <a:r>
                        <a:rPr lang="ru-RU" sz="1200" kern="1800">
                          <a:latin typeface="Times New Roman"/>
                          <a:ea typeface="Times New Roman"/>
                          <a:cs typeface="Times New Roman"/>
                        </a:rPr>
                        <a:t>»</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31</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919">
                <a:tc>
                  <a:txBody>
                    <a:bodyPr/>
                    <a:lstStyle/>
                    <a:p>
                      <a:pPr algn="ctr">
                        <a:lnSpc>
                          <a:spcPct val="115000"/>
                        </a:lnSpc>
                        <a:spcAft>
                          <a:spcPts val="0"/>
                        </a:spcAft>
                      </a:pPr>
                      <a:r>
                        <a:rPr lang="ru-RU" sz="1200">
                          <a:latin typeface="Times New Roman"/>
                          <a:ea typeface="Times New Roman"/>
                          <a:cs typeface="Times New Roman"/>
                        </a:rPr>
                        <a:t>6</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kern="1800">
                          <a:latin typeface="Times New Roman"/>
                          <a:ea typeface="Times New Roman"/>
                          <a:cs typeface="Times New Roman"/>
                        </a:rPr>
                        <a:t>Структурное подразделение «Центр молодёжного досуга»</a:t>
                      </a:r>
                      <a:endParaRPr lang="ru-RU" sz="1000">
                        <a:latin typeface="Times New Roman"/>
                        <a:ea typeface="Times New Roman"/>
                        <a:cs typeface="Times New Roman"/>
                      </a:endParaRPr>
                    </a:p>
                    <a:p>
                      <a:pPr algn="ctr">
                        <a:lnSpc>
                          <a:spcPct val="115000"/>
                        </a:lnSpc>
                        <a:spcAft>
                          <a:spcPts val="0"/>
                        </a:spcAft>
                      </a:pPr>
                      <a:r>
                        <a:rPr lang="ru-RU" sz="1200" kern="1800">
                          <a:latin typeface="Times New Roman"/>
                          <a:ea typeface="Times New Roman"/>
                          <a:cs typeface="Times New Roman"/>
                        </a:rPr>
                        <a:t>Клуб «Поколение </a:t>
                      </a:r>
                      <a:r>
                        <a:rPr lang="en-US" sz="1200" kern="1800">
                          <a:latin typeface="Times New Roman"/>
                          <a:ea typeface="Times New Roman"/>
                          <a:cs typeface="Times New Roman"/>
                        </a:rPr>
                        <a:t>NEXT</a:t>
                      </a:r>
                      <a:r>
                        <a:rPr lang="ru-RU" sz="1200" kern="1800">
                          <a:latin typeface="Times New Roman"/>
                          <a:ea typeface="Times New Roman"/>
                          <a:cs typeface="Times New Roman"/>
                        </a:rPr>
                        <a:t>»</a:t>
                      </a:r>
                      <a:endParaRPr lang="ru-RU" sz="100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Times New Roman"/>
                          <a:cs typeface="Times New Roman"/>
                        </a:rPr>
                        <a:t>17</a:t>
                      </a:r>
                      <a:endParaRPr lang="ru-RU" sz="1000" dirty="0">
                        <a:latin typeface="Times New Roman"/>
                        <a:ea typeface="Times New Roman"/>
                        <a:cs typeface="Times New Roman"/>
                      </a:endParaRPr>
                    </a:p>
                  </a:txBody>
                  <a:tcPr marL="59113" marR="59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14282" y="285728"/>
            <a:ext cx="8929718" cy="5886472"/>
          </a:xfrm>
        </p:spPr>
        <p:txBody>
          <a:bodyPr>
            <a:noAutofit/>
          </a:bodyPr>
          <a:lstStyle/>
          <a:p>
            <a:r>
              <a:rPr lang="ru-RU" sz="1800" dirty="0" smtClean="0"/>
              <a:t>Волонтеры культуры проходят обучение на сайте «</a:t>
            </a:r>
            <a:r>
              <a:rPr lang="en-US" sz="1800" dirty="0" smtClean="0"/>
              <a:t>DOBRO</a:t>
            </a:r>
            <a:r>
              <a:rPr lang="ru-RU" sz="1800" dirty="0" smtClean="0"/>
              <a:t>.</a:t>
            </a:r>
            <a:r>
              <a:rPr lang="en-US" sz="1800" dirty="0" smtClean="0"/>
              <a:t>RU</a:t>
            </a:r>
            <a:r>
              <a:rPr lang="ru-RU" sz="1800" dirty="0" smtClean="0"/>
              <a:t>». Принимают участие в организованных </a:t>
            </a:r>
            <a:r>
              <a:rPr lang="en-US" sz="1800" dirty="0" smtClean="0"/>
              <a:t>ZOOM</a:t>
            </a:r>
            <a:r>
              <a:rPr lang="ru-RU" sz="1800" dirty="0" smtClean="0"/>
              <a:t> конференциях и обучающих семинарах. Участвуют в подготовке и проведении массовых культурных мероприятий: ежегодные всероссийские акции «Ночь искусств», «Ночь музеев», фестивале-конкурсе народного творчества «</a:t>
            </a:r>
            <a:r>
              <a:rPr lang="ru-RU" sz="1800" dirty="0" err="1" smtClean="0"/>
              <a:t>Шумбрат</a:t>
            </a:r>
            <a:r>
              <a:rPr lang="ru-RU" sz="1800" dirty="0" smtClean="0"/>
              <a:t>, Мордовия!», в республиканском образовательном форуме «</a:t>
            </a:r>
            <a:r>
              <a:rPr lang="ru-RU" sz="1800" dirty="0" err="1" smtClean="0"/>
              <a:t>Инерка</a:t>
            </a:r>
            <a:r>
              <a:rPr lang="ru-RU" sz="1800" dirty="0" smtClean="0"/>
              <a:t>», агропромышленной выставке «Республиканский </a:t>
            </a:r>
            <a:r>
              <a:rPr lang="ru-RU" sz="1800" i="1" dirty="0" smtClean="0"/>
              <a:t>день поля</a:t>
            </a:r>
            <a:r>
              <a:rPr lang="ru-RU" sz="1800" dirty="0" smtClean="0"/>
              <a:t> – 2022» и других.</a:t>
            </a:r>
          </a:p>
          <a:p>
            <a:pPr algn="ctr"/>
            <a:r>
              <a:rPr lang="ru-RU" sz="1800" dirty="0" smtClean="0"/>
              <a:t>При </a:t>
            </a:r>
            <a:r>
              <a:rPr lang="ru-RU" sz="1800" dirty="0" err="1" smtClean="0"/>
              <a:t>Ичалковском</a:t>
            </a:r>
            <a:r>
              <a:rPr lang="ru-RU" sz="1800" dirty="0" smtClean="0"/>
              <a:t> краеведческом музее создан клуб  «Сохраняя, возрождаем». Участниками клуба являются руководители творческих кружков, которые принимают участие в ремонте памятников культуры, являются участниками республиканской акции #</a:t>
            </a:r>
            <a:r>
              <a:rPr lang="ru-RU" sz="1800" dirty="0" err="1" smtClean="0"/>
              <a:t>НаследиеПамять</a:t>
            </a:r>
            <a:r>
              <a:rPr lang="ru-RU" sz="1800" dirty="0" smtClean="0"/>
              <a:t>, #13добрыхдел, #Обелиск помогают в благоустройстве территорий храмов, родников и святых мест Ичалковского района. Участвуют в </a:t>
            </a:r>
            <a:r>
              <a:rPr lang="ru-RU" sz="1800" dirty="0" err="1" smtClean="0"/>
              <a:t>мероприятиях,посвященных</a:t>
            </a:r>
            <a:r>
              <a:rPr lang="ru-RU" sz="1800" dirty="0" smtClean="0"/>
              <a:t> Дню Победы, встречаются с пожилыми людьми и организуют мероприятия и акции «Милосердие», марафон «Спешите делать добро», «Посылка воину», принимают участие в акциях и </a:t>
            </a:r>
            <a:r>
              <a:rPr lang="ru-RU" sz="1800" dirty="0" err="1" smtClean="0"/>
              <a:t>квестах</a:t>
            </a:r>
            <a:r>
              <a:rPr lang="ru-RU" sz="1800" dirty="0" smtClean="0"/>
              <a:t> «Письмо Победы», «День Героев Отечества», «Дерево Победы». На территории Ичалковского муниципального района 32 Памятника воинам, погибшим в Великой Отечественной войне 1941-1945 гг. волонтеры осуществляют уход, ремонт  и благоустройство территории. Также ухаживают за воинскими захоронениями на территории района. Не забыты ветераны, дети войны труженики тыла, проживающие на территории района, волонтеры поздравляют их с праздниками, приглашают на торжественные мероприятия, оказывают посильную помощь по хозяйству, в уборке огородов и мелком ремонте дома. В период пандемии осуществляют доставку лекарственных средств пожилым людям</a:t>
            </a:r>
            <a:endParaRPr lang="ru-RU"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71472" y="357166"/>
            <a:ext cx="7929618" cy="5929354"/>
          </a:xfrm>
        </p:spPr>
        <p:txBody>
          <a:bodyPr>
            <a:normAutofit/>
          </a:bodyPr>
          <a:lstStyle/>
          <a:p>
            <a:pPr algn="ctr"/>
            <a:r>
              <a:rPr lang="ru-RU" sz="1800" dirty="0" smtClean="0">
                <a:latin typeface="Times New Roman" pitchFamily="18" charset="0"/>
                <a:cs typeface="Times New Roman" pitchFamily="18" charset="0"/>
              </a:rPr>
              <a:t>Так же работа волонтеров данного клуба отражена на странице социальной сети в контакте </a:t>
            </a:r>
            <a:r>
              <a:rPr lang="ru-RU" sz="1800" u="sng" dirty="0" smtClean="0">
                <a:latin typeface="Times New Roman" pitchFamily="18" charset="0"/>
                <a:cs typeface="Times New Roman" pitchFamily="18" charset="0"/>
                <a:hlinkClick r:id="rId2"/>
              </a:rPr>
              <a:t>https://vk.com/id594329565</a:t>
            </a:r>
            <a:r>
              <a:rPr lang="ru-RU" sz="1800" dirty="0" smtClean="0">
                <a:latin typeface="Times New Roman" pitchFamily="18" charset="0"/>
                <a:cs typeface="Times New Roman" pitchFamily="18" charset="0"/>
              </a:rPr>
              <a:t>. Большую популярность приобрела рубрика «Юбиляры» в которой рассказывается о жизни значимых людей района. Интересная работа ведется в рамках проекта "Легенды дворянских усадеб" </a:t>
            </a:r>
            <a:r>
              <a:rPr lang="ru-RU" sz="1800" u="sng" dirty="0" smtClean="0">
                <a:latin typeface="Times New Roman" pitchFamily="18" charset="0"/>
                <a:cs typeface="Times New Roman" pitchFamily="18" charset="0"/>
                <a:hlinkClick r:id="rId3"/>
              </a:rPr>
              <a:t>Волонтеров культуры Мордовии</a:t>
            </a:r>
            <a:r>
              <a:rPr lang="ru-RU" sz="1800" dirty="0" smtClean="0">
                <a:latin typeface="Times New Roman" pitchFamily="18" charset="0"/>
                <a:cs typeface="Times New Roman" pitchFamily="18" charset="0"/>
              </a:rPr>
              <a:t> и клуба «</a:t>
            </a:r>
            <a:r>
              <a:rPr lang="ru-RU" sz="1800" dirty="0" err="1" smtClean="0">
                <a:latin typeface="Times New Roman" pitchFamily="18" charset="0"/>
                <a:cs typeface="Times New Roman" pitchFamily="18" charset="0"/>
              </a:rPr>
              <a:t>Сохроняя</a:t>
            </a:r>
            <a:r>
              <a:rPr lang="ru-RU" sz="1800" dirty="0" smtClean="0">
                <a:latin typeface="Times New Roman" pitchFamily="18" charset="0"/>
                <a:cs typeface="Times New Roman" pitchFamily="18" charset="0"/>
              </a:rPr>
              <a:t> возрождаем», где презентован фильм об имении рода </a:t>
            </a:r>
            <a:r>
              <a:rPr lang="ru-RU" sz="1800" dirty="0" err="1" smtClean="0">
                <a:latin typeface="Times New Roman" pitchFamily="18" charset="0"/>
                <a:cs typeface="Times New Roman" pitchFamily="18" charset="0"/>
              </a:rPr>
              <a:t>Инсарских</a:t>
            </a:r>
            <a:r>
              <a:rPr lang="ru-RU" sz="1800" dirty="0" smtClean="0">
                <a:latin typeface="Times New Roman" pitchFamily="18" charset="0"/>
                <a:cs typeface="Times New Roman" pitchFamily="18" charset="0"/>
              </a:rPr>
              <a:t> в селе Лада, а также на территории усадьбы проведен совместный республиканский субботник. Участники клуба  помогают в работе дома - музея Василия Степановича </a:t>
            </a:r>
            <a:r>
              <a:rPr lang="ru-RU" sz="1800" dirty="0" err="1" smtClean="0">
                <a:latin typeface="Times New Roman" pitchFamily="18" charset="0"/>
                <a:cs typeface="Times New Roman" pitchFamily="18" charset="0"/>
              </a:rPr>
              <a:t>Гундяева</a:t>
            </a:r>
            <a:r>
              <a:rPr lang="ru-RU" sz="1800" dirty="0" smtClean="0">
                <a:latin typeface="Times New Roman" pitchFamily="18" charset="0"/>
                <a:cs typeface="Times New Roman" pitchFamily="18" charset="0"/>
              </a:rPr>
              <a:t> в селе </a:t>
            </a:r>
            <a:r>
              <a:rPr lang="ru-RU" sz="1800" dirty="0" err="1" smtClean="0">
                <a:latin typeface="Times New Roman" pitchFamily="18" charset="0"/>
                <a:cs typeface="Times New Roman" pitchFamily="18" charset="0"/>
              </a:rPr>
              <a:t>Ульянки</a:t>
            </a:r>
            <a:r>
              <a:rPr lang="ru-RU" sz="1800" dirty="0" smtClean="0">
                <a:latin typeface="Times New Roman" pitchFamily="18" charset="0"/>
                <a:cs typeface="Times New Roman" pitchFamily="18" charset="0"/>
              </a:rPr>
              <a:t> (помогают принять туристов). Очень важно, что волонтеры одновременно решает сразу несколько актуальных задач: добровольцы получают теоретические знания и практический опыт, сохраняют памятники архитектуры от разрушения и одновременно еще глубже познают богатейшее культурное наследие нашей </a:t>
            </a:r>
            <a:r>
              <a:rPr lang="ru-RU" sz="1800" dirty="0" smtClean="0">
                <a:latin typeface="Times New Roman" pitchFamily="18" charset="0"/>
                <a:cs typeface="Times New Roman" pitchFamily="18" charset="0"/>
              </a:rPr>
              <a:t>страны.</a:t>
            </a:r>
          </a:p>
          <a:p>
            <a:pPr algn="ctr"/>
            <a:r>
              <a:rPr lang="ru-RU" sz="1800" dirty="0" smtClean="0">
                <a:latin typeface="Times New Roman" pitchFamily="18" charset="0"/>
                <a:cs typeface="Times New Roman" pitchFamily="18" charset="0"/>
              </a:rPr>
              <a:t>Структурное подразделение «Автоклуб» организует работу волонтерского Клуба «Серебряные волонтеры».  Участники клуба люди пенсионного возраста  помогают организовать концертные и развлекательные мероприятия в сельских домах культуры, активно участвуют в фестивалях и концертах района. Ежегодно участники клуба реализуют более 30 выездных мероприятий. </a:t>
            </a:r>
            <a:r>
              <a:rPr lang="ru-RU" sz="1800" dirty="0" smtClean="0">
                <a:latin typeface="Times New Roman" pitchFamily="18" charset="0"/>
                <a:cs typeface="Times New Roman" pitchFamily="18" charset="0"/>
              </a:rPr>
              <a:t>Работа </a:t>
            </a:r>
            <a:r>
              <a:rPr lang="ru-RU" sz="1800" dirty="0" smtClean="0">
                <a:latin typeface="Times New Roman" pitchFamily="18" charset="0"/>
                <a:cs typeface="Times New Roman" pitchFamily="18" charset="0"/>
              </a:rPr>
              <a:t>клуба отражена на странице в контакте </a:t>
            </a:r>
            <a:r>
              <a:rPr lang="ru-RU" sz="1800" u="sng" dirty="0" smtClean="0">
                <a:latin typeface="Times New Roman" pitchFamily="18" charset="0"/>
                <a:cs typeface="Times New Roman" pitchFamily="18" charset="0"/>
                <a:hlinkClick r:id="rId4"/>
              </a:rPr>
              <a:t>https://vk.com/public197019999</a:t>
            </a:r>
            <a:r>
              <a:rPr lang="ru-RU" sz="1800" dirty="0" smtClean="0">
                <a:latin typeface="Times New Roman" pitchFamily="18" charset="0"/>
                <a:cs typeface="Times New Roman" pitchFamily="18" charset="0"/>
              </a:rPr>
              <a:t>. </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714348" y="357166"/>
            <a:ext cx="8001056" cy="6072230"/>
          </a:xfrm>
        </p:spPr>
        <p:txBody>
          <a:bodyPr/>
          <a:lstStyle/>
          <a:p>
            <a:pPr algn="ctr"/>
            <a:r>
              <a:rPr lang="ru-RU" dirty="0" smtClean="0"/>
              <a:t>Клубное формирование «Дорогою добра» создано на базе структурного подразделения «Центральная районная библиотека». Участвуют в организации и проведении библиотечных и внешних социально значимых мероприятий и проектов, среди которых Всероссийская акция «</a:t>
            </a:r>
            <a:r>
              <a:rPr lang="ru-RU" dirty="0" err="1" smtClean="0"/>
              <a:t>Библионочь</a:t>
            </a:r>
            <a:r>
              <a:rPr lang="ru-RU" dirty="0" smtClean="0"/>
              <a:t>» и Всероссийская акция «Ночь искусств, Республиканский фестиваль «</a:t>
            </a:r>
            <a:r>
              <a:rPr lang="ru-RU" dirty="0" err="1" smtClean="0"/>
              <a:t>Глухоманьфест</a:t>
            </a:r>
            <a:r>
              <a:rPr lang="ru-RU" dirty="0" smtClean="0"/>
              <a:t>»,  «Зеленая гитара» и др. Добровольцы занимаются приёмом посетителей помогают в транспортировке объектов и проведении выставок, ассистируют на детских занятиях, мероприятиях, занимаются представительством библиотеки в сети Интернет, участвуют в театрализованных и концертных мероприятиях, а также в федеральных и республиканских образовательных программах, семинарах и конференциях , помогают в их организации. Труд волонтёра отмечается благодарственными письмами, почётными грамотами, дипломами. Добровольческий клуб активно использует площадку сайта </a:t>
            </a:r>
            <a:r>
              <a:rPr lang="ru-RU" dirty="0" err="1" smtClean="0"/>
              <a:t>Добровольцыроссии.рф</a:t>
            </a:r>
            <a:r>
              <a:rPr lang="ru-RU" dirty="0" smtClean="0"/>
              <a:t>. Работа клуба отражается на странице в контакте </a:t>
            </a:r>
            <a:r>
              <a:rPr lang="ru-RU" u="sng" dirty="0" smtClean="0">
                <a:hlinkClick r:id="rId2"/>
              </a:rPr>
              <a:t>https://vk.com/club142721939?from=quick_search</a:t>
            </a:r>
            <a:r>
              <a:rPr lang="ru-RU" dirty="0" smtClean="0"/>
              <a:t>  и  </a:t>
            </a:r>
            <a:r>
              <a:rPr lang="ru-RU" u="sng" dirty="0" smtClean="0">
                <a:hlinkClick r:id="rId3"/>
              </a:rPr>
              <a:t>https://vk.com/id479744267</a:t>
            </a:r>
            <a:r>
              <a:rPr lang="ru-RU" dirty="0" smtClean="0"/>
              <a:t>.</a:t>
            </a:r>
          </a:p>
          <a:p>
            <a:pPr algn="ctr"/>
            <a:r>
              <a:rPr lang="ru-RU" dirty="0" smtClean="0"/>
              <a:t>Клуб «Бюро добрых дел» структурного подразделения «Центр молодёжного досуга» сотрудничает с храмами Ичалковского муниципального района, Союзом православной молодежи Республики Мордовия, Российским союзом сельской молодежи. Принимает участие во всероссийских акциях «Волонтеры Победы», «Поезд Победы». Волонтеры клуба большой объем информации ежегодно загружают на сайты «Бессмертный полк», «Мемориал», «Дорога памяти». Организуют акции помощи оставшимся в трудной жизненной ситуации. Ведут работу на территории храмов района (посадка цветов, благоустройство территории), на участке дома – музея в с. Оброчное </a:t>
            </a:r>
            <a:r>
              <a:rPr lang="ru-RU" dirty="0" err="1" smtClean="0"/>
              <a:t>В.Гундяева</a:t>
            </a:r>
            <a:r>
              <a:rPr lang="ru-RU" dirty="0" smtClean="0"/>
              <a:t> (озеленение участка). Оказывают помощь в изготовлении работы Святых врат в храме Рождества – пресвятой Богородицы. Оформляются информационные стенды у храма в селе </a:t>
            </a:r>
            <a:r>
              <a:rPr lang="ru-RU" dirty="0" err="1" smtClean="0"/>
              <a:t>Кемля</a:t>
            </a:r>
            <a:r>
              <a:rPr lang="ru-RU" dirty="0" smtClean="0"/>
              <a:t> по тематическим православным праздникам. Традиционно волонтеры клуба принимают участие в крестном ходе на Крутую гору к домику, где проживал св.Филарет. В 2022 году с Божией помощью возведение колокольни храма в честь Рождества Пресвятой Богородицы в </a:t>
            </a:r>
            <a:r>
              <a:rPr lang="ru-RU" dirty="0" err="1" smtClean="0"/>
              <a:t>Кемле</a:t>
            </a:r>
            <a:r>
              <a:rPr lang="ru-RU" dirty="0" smtClean="0"/>
              <a:t> завершается. Волонтеры помогают строителям и ведут трудоемкую работу в этом процессе.</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00034" y="428604"/>
            <a:ext cx="8358246" cy="6143668"/>
          </a:xfrm>
        </p:spPr>
        <p:txBody>
          <a:bodyPr>
            <a:normAutofit/>
          </a:bodyPr>
          <a:lstStyle/>
          <a:p>
            <a:pPr algn="ctr"/>
            <a:r>
              <a:rPr lang="ru-RU" dirty="0" smtClean="0"/>
              <a:t> Совместно с волонтерами создаются кормушки, чистятся родники и сажаются деревья. Волонтеры клуба уже несколько лет проводят акцию «Добро сердец» собирают вещи нуждающимся и оставшимся в трудной жизненной ситуации. Благодаря не равнодушными людям 17 детей получили подарки от Деда Мороза и Снегурочки к Новому году. Активная работа ведется по агитации молодежи к здоровому образу жизни. В зимнее время организуются игры совместные катания на катке в с.Смольный , игра в </a:t>
            </a:r>
            <a:r>
              <a:rPr lang="ru-RU" dirty="0" err="1" smtClean="0"/>
              <a:t>пейнтбол</a:t>
            </a:r>
            <a:r>
              <a:rPr lang="ru-RU" dirty="0" smtClean="0"/>
              <a:t>, </a:t>
            </a:r>
            <a:r>
              <a:rPr lang="ru-RU" dirty="0" err="1" smtClean="0"/>
              <a:t>в</a:t>
            </a:r>
            <a:r>
              <a:rPr lang="ru-RU" dirty="0" smtClean="0"/>
              <a:t> летний период - туристический слет среди школьников. Организация досуга в каникулярный период: настольные игры «Мафия», «</a:t>
            </a:r>
            <a:r>
              <a:rPr lang="ru-RU" dirty="0" err="1" smtClean="0"/>
              <a:t>Активити</a:t>
            </a:r>
            <a:r>
              <a:rPr lang="ru-RU" dirty="0" smtClean="0"/>
              <a:t>», «</a:t>
            </a:r>
            <a:r>
              <a:rPr lang="ru-RU" dirty="0" err="1" smtClean="0"/>
              <a:t>Твистер</a:t>
            </a:r>
            <a:r>
              <a:rPr lang="ru-RU" dirty="0" smtClean="0"/>
              <a:t>», шашки, </a:t>
            </a:r>
            <a:r>
              <a:rPr lang="ru-RU" dirty="0" err="1" smtClean="0"/>
              <a:t>дартс</a:t>
            </a:r>
            <a:r>
              <a:rPr lang="ru-RU" dirty="0" smtClean="0"/>
              <a:t>, шахматы. Активисты клуба принимают участие в акции #МЫВМЕСТЕ.  Ежегодно принимают участие в межрегиональном форуме "</a:t>
            </a:r>
            <a:r>
              <a:rPr lang="ru-RU" dirty="0" err="1" smtClean="0"/>
              <a:t>Пересвет</a:t>
            </a:r>
            <a:r>
              <a:rPr lang="ru-RU" dirty="0" smtClean="0"/>
              <a:t>".  Работа клуба отражена на странице в контакте </a:t>
            </a:r>
            <a:r>
              <a:rPr lang="ru-RU" u="sng" dirty="0" smtClean="0">
                <a:hlinkClick r:id="rId2"/>
              </a:rPr>
              <a:t>https://vk.com/club162874970</a:t>
            </a:r>
            <a:r>
              <a:rPr lang="ru-RU" dirty="0" smtClean="0"/>
              <a:t>. </a:t>
            </a:r>
          </a:p>
          <a:p>
            <a:pPr algn="ctr"/>
            <a:r>
              <a:rPr lang="ru-RU" dirty="0" smtClean="0"/>
              <a:t>      21 сентября была объявлена частичная мобилизация. Наш район  не остался в стороне. На базе Центра Молодежного досуга был организован пункт Сбора гуманитарной помощи, которая осуществляется, отправляется при поддержки волонтеров. Инициативная группа людей с добрыми сердцами Дмитрий </a:t>
            </a:r>
            <a:r>
              <a:rPr lang="ru-RU" dirty="0" err="1" smtClean="0"/>
              <a:t>Лапшов</a:t>
            </a:r>
            <a:r>
              <a:rPr lang="ru-RU" dirty="0" smtClean="0"/>
              <a:t> и Роман Пантелеев взяли на себя ответственность сбору  средств и закупке необходимых товаров. Большую поддержку оказал ООО «</a:t>
            </a:r>
            <a:r>
              <a:rPr lang="ru-RU" dirty="0" err="1" smtClean="0"/>
              <a:t>Спецресурс</a:t>
            </a:r>
            <a:r>
              <a:rPr lang="ru-RU" dirty="0" smtClean="0"/>
              <a:t>» ( сапоги Аляска – 50 </a:t>
            </a:r>
            <a:r>
              <a:rPr lang="ru-RU" dirty="0" err="1" smtClean="0"/>
              <a:t>шт</a:t>
            </a:r>
            <a:r>
              <a:rPr lang="ru-RU" dirty="0" smtClean="0"/>
              <a:t>, Куртки утепленные Бригадир -50 </a:t>
            </a:r>
            <a:r>
              <a:rPr lang="ru-RU" dirty="0" err="1" smtClean="0"/>
              <a:t>шт</a:t>
            </a:r>
            <a:r>
              <a:rPr lang="ru-RU" dirty="0" smtClean="0"/>
              <a:t> ,шапка с утеплением – 50шт.)После первой поездки к парням в Ульяновскую область — отчитались перед благотворителями.</a:t>
            </a:r>
          </a:p>
          <a:p>
            <a:pPr algn="ctr"/>
            <a:r>
              <a:rPr lang="ru-RU" dirty="0" smtClean="0"/>
              <a:t>Волонтеры культуры МБУ «Центр культуры» Ичалковского муниципального района  перечислил денежные средства на счет «Российского фонда мира».</a:t>
            </a:r>
          </a:p>
          <a:p>
            <a:pPr algn="ctr"/>
            <a:r>
              <a:rPr lang="ru-RU" dirty="0" smtClean="0"/>
              <a:t>Были  организованы </a:t>
            </a:r>
            <a:r>
              <a:rPr lang="ru-RU" dirty="0" err="1" smtClean="0"/>
              <a:t>Партиотические</a:t>
            </a:r>
            <a:r>
              <a:rPr lang="ru-RU" dirty="0" smtClean="0"/>
              <a:t> концерты "</a:t>
            </a:r>
            <a:r>
              <a:rPr lang="ru-RU" u="sng" dirty="0" smtClean="0">
                <a:hlinkClick r:id="rId3"/>
              </a:rPr>
              <a:t>#</a:t>
            </a:r>
            <a:r>
              <a:rPr lang="ru-RU" u="sng" dirty="0" err="1" smtClean="0">
                <a:hlinkClick r:id="rId3"/>
              </a:rPr>
              <a:t>СвоихНеБросаем</a:t>
            </a:r>
            <a:r>
              <a:rPr lang="ru-RU" dirty="0" smtClean="0"/>
              <a:t>". </a:t>
            </a:r>
          </a:p>
          <a:p>
            <a:pPr algn="ctr"/>
            <a:r>
              <a:rPr lang="ru-RU" dirty="0" smtClean="0"/>
              <a:t>По настоящее время ведется сбор гуманитарной помощи. </a:t>
            </a:r>
          </a:p>
          <a:p>
            <a:pPr algn="ctr" fontAlgn="base"/>
            <a:r>
              <a:rPr lang="ru-RU" dirty="0" smtClean="0"/>
              <a:t>Структурное подразделение «Центр молодёжного досуга» клубное формирование  «Поколение </a:t>
            </a:r>
            <a:r>
              <a:rPr lang="en-US" dirty="0" smtClean="0"/>
              <a:t>NEXT</a:t>
            </a:r>
            <a:r>
              <a:rPr lang="ru-RU" dirty="0" smtClean="0"/>
              <a:t>» ведет планомерную работу экологического формата. Уборка территорий парков, прудов, посадка деревьев. Клуб сотрудничает с Национальным парком «Смольный», проводят совместные экологические акции, </a:t>
            </a:r>
            <a:r>
              <a:rPr lang="ru-RU" dirty="0" err="1" smtClean="0"/>
              <a:t>эко-квесты</a:t>
            </a:r>
            <a:r>
              <a:rPr lang="ru-RU" dirty="0" smtClean="0"/>
              <a:t>, мероприятия на тропе </a:t>
            </a:r>
            <a:r>
              <a:rPr lang="ru-RU" dirty="0" smtClean="0"/>
              <a:t>здоровья</a:t>
            </a:r>
            <a:endParaRPr lang="ru-RU" dirty="0" smtClean="0"/>
          </a:p>
          <a:p>
            <a:pPr algn="ctr"/>
            <a:r>
              <a:rPr lang="ru-RU" dirty="0" smtClean="0"/>
              <a:t>Ежегодно участники клуба участвуют в фестивале </a:t>
            </a:r>
            <a:r>
              <a:rPr lang="ru-RU" dirty="0" err="1" smtClean="0"/>
              <a:t>бардовской</a:t>
            </a:r>
            <a:r>
              <a:rPr lang="ru-RU" dirty="0" smtClean="0"/>
              <a:t> песни «Зеленая гитара», «Лыжня России», «Марш парков», «Чистые игры», проводят эко - новый год. Деятельность клуба можно увидеть на странице в контакте https://vk.com/club108619901</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42910" y="285728"/>
            <a:ext cx="7929618" cy="6215106"/>
          </a:xfrm>
        </p:spPr>
        <p:txBody>
          <a:bodyPr/>
          <a:lstStyle/>
          <a:p>
            <a:pPr algn="ctr"/>
            <a:r>
              <a:rPr lang="ru-RU" dirty="0" smtClean="0"/>
              <a:t>При Районном доме культуре создан отряд волонтёров и добровольцев «</a:t>
            </a:r>
            <a:r>
              <a:rPr lang="en-US" dirty="0" smtClean="0"/>
              <a:t>VSESVOI</a:t>
            </a:r>
            <a:r>
              <a:rPr lang="ru-RU" dirty="0" smtClean="0"/>
              <a:t>». Деятельность отряда эффективна и популярна среди детей и подростков и служит одной из форм </a:t>
            </a:r>
            <a:r>
              <a:rPr lang="ru-RU" dirty="0" err="1" smtClean="0"/>
              <a:t>досуговой</a:t>
            </a:r>
            <a:r>
              <a:rPr lang="ru-RU" dirty="0" smtClean="0"/>
              <a:t> деятельности подрастающего поколения.  Участниками клуба являются ученики </a:t>
            </a:r>
            <a:r>
              <a:rPr lang="ru-RU" dirty="0" err="1" smtClean="0"/>
              <a:t>Кемлянской</a:t>
            </a:r>
            <a:r>
              <a:rPr lang="ru-RU" dirty="0" smtClean="0"/>
              <a:t>, </a:t>
            </a:r>
            <a:r>
              <a:rPr lang="ru-RU" dirty="0" err="1" smtClean="0"/>
              <a:t>Ичалковской</a:t>
            </a:r>
            <a:r>
              <a:rPr lang="ru-RU" dirty="0" smtClean="0"/>
              <a:t>, </a:t>
            </a:r>
            <a:r>
              <a:rPr lang="ru-RU" dirty="0" err="1" smtClean="0"/>
              <a:t>Смольненской</a:t>
            </a:r>
            <a:r>
              <a:rPr lang="ru-RU" dirty="0" smtClean="0"/>
              <a:t> школ, </a:t>
            </a:r>
            <a:r>
              <a:rPr lang="ru-RU" dirty="0" err="1" smtClean="0"/>
              <a:t>Кемлянского</a:t>
            </a:r>
            <a:r>
              <a:rPr lang="ru-RU" dirty="0" smtClean="0"/>
              <a:t> аграрного колледжа и Ичалковского Педагогического колледжа. Они активно участвуют в мероприятиях регионального уровня, это форумы «</a:t>
            </a:r>
            <a:r>
              <a:rPr lang="ru-RU" dirty="0" err="1" smtClean="0"/>
              <a:t>Инерка</a:t>
            </a:r>
            <a:r>
              <a:rPr lang="ru-RU" dirty="0" smtClean="0"/>
              <a:t>», «Иволга» , «Добро в Мордовии»  др. Являются волонтерами акций, концертов, которые организуют дома культуры Ичалковского района. В 2022 году волонтеры приняли участие в республиканских акциях «Коробка храбрости», «</a:t>
            </a:r>
            <a:r>
              <a:rPr lang="ru-RU" dirty="0" err="1" smtClean="0"/>
              <a:t>Триколор</a:t>
            </a:r>
            <a:r>
              <a:rPr lang="ru-RU" dirty="0" smtClean="0"/>
              <a:t>», «Вахта памяти» и др. Сами являются организаторами районных мероприятий «День матери», «День отца», «Семейная игротека» и др. Жителей района не оставляют равнодушными танцевальные </a:t>
            </a:r>
            <a:r>
              <a:rPr lang="ru-RU" dirty="0" err="1" smtClean="0"/>
              <a:t>флеш</a:t>
            </a:r>
            <a:r>
              <a:rPr lang="ru-RU" dirty="0" smtClean="0"/>
              <a:t> </a:t>
            </a:r>
            <a:r>
              <a:rPr lang="ru-RU" dirty="0" err="1" smtClean="0"/>
              <a:t>мобы</a:t>
            </a:r>
            <a:r>
              <a:rPr lang="ru-RU" dirty="0" smtClean="0"/>
              <a:t> клуба «Вальс», «любимой маме» и др. Участники клуба встречаются с представителями молодежного парламента РМ. Не однократно для участников клуба были проведены учебные встречи «Диалог на равных» по написанию грунтовых проектов. Ребята пишут проекты и подают заявки на в фонд </a:t>
            </a:r>
            <a:r>
              <a:rPr lang="ru-RU" dirty="0" err="1" smtClean="0"/>
              <a:t>Президенских</a:t>
            </a:r>
            <a:r>
              <a:rPr lang="ru-RU" dirty="0" smtClean="0"/>
              <a:t> грантов и культурных инициатив. На региональном этапе международной премии #МЫВМЕСТЕ был представлен проект «Рука помощи». В  ноябре 2022 года приняли участие в Национальной премии в области творчества «Лукоморье» с классическим танцем «Вальс» и стали лауреатами 1 степени. Руководитель клуба участвовал во всероссийском студенческом конкурсе с «Твой ход» 2023 году состоится награждение в г.Москва, так же был волонтером в конкурсе «Мастер </a:t>
            </a:r>
            <a:r>
              <a:rPr lang="ru-RU" dirty="0" err="1" smtClean="0"/>
              <a:t>кемп-экскурсаводы</a:t>
            </a:r>
            <a:r>
              <a:rPr lang="ru-RU" dirty="0" smtClean="0"/>
              <a:t>».</a:t>
            </a:r>
          </a:p>
          <a:p>
            <a:pPr algn="ctr"/>
            <a:r>
              <a:rPr lang="ru-RU" dirty="0" smtClean="0"/>
              <a:t>Все волонтеры данного клуба имеют волонтерские книжки, проходят обучение на сайте </a:t>
            </a:r>
            <a:r>
              <a:rPr lang="ru-RU" dirty="0" err="1" smtClean="0"/>
              <a:t>Добро.ру</a:t>
            </a:r>
            <a:r>
              <a:rPr lang="ru-RU" dirty="0" smtClean="0"/>
              <a:t>, получают сертификаты и стараются активно заработать баллы, которые помогут им при поступлении в ВУЗы. Тем самым мы помогаем молодому поколению реализовать себя и вступить на твердый путь волонтерской деятельности, став в дальнейшем  координаторами и </a:t>
            </a:r>
            <a:r>
              <a:rPr lang="ru-RU" dirty="0" err="1" smtClean="0"/>
              <a:t>тимлидерами</a:t>
            </a:r>
            <a:r>
              <a:rPr lang="ru-RU" dirty="0" smtClean="0"/>
              <a:t> волонтерских проектов Федерального и республиканского уровня.</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57158" y="1000108"/>
            <a:ext cx="8572560" cy="4643470"/>
          </a:xfrm>
        </p:spPr>
        <p:txBody>
          <a:bodyPr/>
          <a:lstStyle/>
          <a:p>
            <a:pPr algn="ctr"/>
            <a:r>
              <a:rPr lang="ru-RU" dirty="0" smtClean="0"/>
              <a:t> </a:t>
            </a:r>
            <a:r>
              <a:rPr lang="ru-RU" sz="2400" dirty="0" smtClean="0"/>
              <a:t>МБУ «Центр культуры» Ичалковского района РМ успешно участвуют в реализации программы «Волонтеры культуры» в составе нацпроекта «Культура». Формируя сообщество активных граждан, участвующих в </a:t>
            </a:r>
            <a:r>
              <a:rPr lang="ru-RU" sz="2400" dirty="0" err="1" smtClean="0"/>
              <a:t>волонтерскои</a:t>
            </a:r>
            <a:r>
              <a:rPr lang="ru-RU" sz="2400" dirty="0" smtClean="0"/>
              <a:t>̆ деятельности в сфере культуры, реализующих творческие и </a:t>
            </a:r>
            <a:r>
              <a:rPr lang="ru-RU" sz="2400" dirty="0" err="1" smtClean="0"/>
              <a:t>социокультурные</a:t>
            </a:r>
            <a:r>
              <a:rPr lang="ru-RU" sz="2400" dirty="0" smtClean="0"/>
              <a:t> инициативы. В 2023 году планируется увеличения числа участников волонтерских клубных формирований культуры, чтобы у каждого учреждения культуры  района появились преданные делу добровольные помощники, даже в малых селах.</a:t>
            </a:r>
            <a:endParaRPr lang="ru-RU" sz="24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434</TotalTime>
  <Words>1263</Words>
  <Application>Microsoft Office PowerPoint</Application>
  <PresentationFormat>Экран (4:3)</PresentationFormat>
  <Paragraphs>77</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dc:creator>
  <cp:lastModifiedBy>Татьяна</cp:lastModifiedBy>
  <cp:revision>11</cp:revision>
  <dcterms:created xsi:type="dcterms:W3CDTF">2019-12-05T12:38:42Z</dcterms:created>
  <dcterms:modified xsi:type="dcterms:W3CDTF">2023-03-16T10:29:50Z</dcterms:modified>
</cp:coreProperties>
</file>