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9" r:id="rId4"/>
    <p:sldId id="260" r:id="rId5"/>
    <p:sldId id="261" r:id="rId6"/>
    <p:sldId id="270" r:id="rId7"/>
    <p:sldId id="273" r:id="rId8"/>
    <p:sldId id="266" r:id="rId9"/>
    <p:sldId id="271" r:id="rId10"/>
    <p:sldId id="27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5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8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3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1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6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4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8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3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8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0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47FCE-C9EC-4B6A-B218-5793EBC163AB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2CA1-5F0A-46CC-BE9F-E8F6F9CBD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9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t="14041" r="16489" b="24256"/>
          <a:stretch/>
        </p:blipFill>
        <p:spPr>
          <a:xfrm>
            <a:off x="7472383" y="857250"/>
            <a:ext cx="1671619" cy="1514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2630" r="33286" b="17182"/>
          <a:stretch/>
        </p:blipFill>
        <p:spPr>
          <a:xfrm>
            <a:off x="5372202" y="3379466"/>
            <a:ext cx="3538485" cy="323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CA96DB5-0D9F-4948-8F55-7C9B61505B1B}"/>
              </a:ext>
            </a:extLst>
          </p:cNvPr>
          <p:cNvSpPr/>
          <p:nvPr/>
        </p:nvSpPr>
        <p:spPr>
          <a:xfrm>
            <a:off x="381060" y="3981504"/>
            <a:ext cx="6320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dirty="0" smtClean="0">
                <a:effectLst/>
                <a:latin typeface="Circe Bold" panose="020B0602020203020203" pitchFamily="34" charset="-52"/>
              </a:rPr>
              <a:t>АВТОР ПРОЕКТА:</a:t>
            </a:r>
          </a:p>
          <a:p>
            <a:pPr>
              <a:lnSpc>
                <a:spcPts val="2400"/>
              </a:lnSpc>
            </a:pPr>
            <a:r>
              <a:rPr lang="ru-RU" sz="2800" dirty="0" smtClean="0">
                <a:effectLst/>
                <a:latin typeface="Circe Bold" panose="020B0602020203020203" pitchFamily="34" charset="-52"/>
              </a:rPr>
              <a:t> </a:t>
            </a:r>
            <a:br>
              <a:rPr lang="ru-RU" sz="2800" dirty="0" smtClean="0">
                <a:effectLst/>
                <a:latin typeface="Circe Bold" panose="020B0602020203020203" pitchFamily="34" charset="-52"/>
              </a:rPr>
            </a:br>
            <a:r>
              <a:rPr lang="ru-RU" sz="2800" dirty="0" smtClean="0">
                <a:latin typeface="Circe Bold" panose="020B0602020203020203" pitchFamily="34" charset="-52"/>
              </a:rPr>
              <a:t>Трошина Любовь Сергеевна</a:t>
            </a:r>
            <a:endParaRPr lang="ru-RU" sz="2800" dirty="0">
              <a:effectLst/>
              <a:latin typeface="Circe Bold" panose="020B0602020203020203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9218649-47E9-455B-AC22-6860FB14F137}"/>
              </a:ext>
            </a:extLst>
          </p:cNvPr>
          <p:cNvSpPr/>
          <p:nvPr/>
        </p:nvSpPr>
        <p:spPr>
          <a:xfrm>
            <a:off x="381060" y="1526598"/>
            <a:ext cx="819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3600" b="1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«ВОЛОНТЕРСТВО НА СЕЛЕ»</a:t>
            </a:r>
            <a:endParaRPr lang="ru-RU" sz="3600" b="1" dirty="0">
              <a:effectLst>
                <a:glow rad="444500">
                  <a:srgbClr val="002060">
                    <a:alpha val="13000"/>
                  </a:srgbClr>
                </a:glow>
              </a:effectLst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42F3FB-7149-407F-A5DD-6116ACEE578B}"/>
              </a:ext>
            </a:extLst>
          </p:cNvPr>
          <p:cNvSpPr txBox="1"/>
          <p:nvPr/>
        </p:nvSpPr>
        <p:spPr>
          <a:xfrm>
            <a:off x="-516674" y="522964"/>
            <a:ext cx="792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irce Bold" panose="020B0602020203020203" pitchFamily="34" charset="-52"/>
              </a:rPr>
              <a:t>КАЧЕСТВЕННЫЕ ПОКАЗАТЕЛИ</a:t>
            </a:r>
            <a:endParaRPr lang="ru-RU" sz="2800" b="1" dirty="0">
              <a:latin typeface="Circe Bold" panose="020B06020202030202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548" y="2164977"/>
            <a:ext cx="8451276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Circe" panose="020B0604020202020204" charset="-52"/>
              </a:rPr>
              <a:t>Повышение интереса молодежи и подростков к занятию добровольческой </a:t>
            </a:r>
            <a:r>
              <a:rPr lang="ru-RU" sz="2400" dirty="0" smtClean="0">
                <a:latin typeface="Circe" panose="020B0604020202020204" charset="-52"/>
              </a:rPr>
              <a:t>деятельностью</a:t>
            </a: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Circe" panose="020B0604020202020204" charset="-52"/>
              </a:rPr>
              <a:t>Увлеченность </a:t>
            </a:r>
            <a:r>
              <a:rPr lang="ru-RU" sz="2400" dirty="0" smtClean="0">
                <a:latin typeface="Circe" panose="020B0604020202020204" charset="-52"/>
              </a:rPr>
              <a:t>жителей идеями </a:t>
            </a:r>
            <a:r>
              <a:rPr lang="ru-RU" sz="2400" dirty="0">
                <a:latin typeface="Circe" panose="020B0604020202020204" charset="-52"/>
              </a:rPr>
              <a:t>добра и красоты, духовного и физического </a:t>
            </a:r>
            <a:r>
              <a:rPr lang="ru-RU" sz="2400" dirty="0" smtClean="0">
                <a:latin typeface="Circe" panose="020B0604020202020204" charset="-52"/>
              </a:rPr>
              <a:t>совершенствования</a:t>
            </a: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irce" panose="020B0604020202020204" charset="-52"/>
              </a:rPr>
              <a:t>Взрослое население вовлечено </a:t>
            </a:r>
            <a:r>
              <a:rPr lang="ru-RU" sz="2400" dirty="0">
                <a:latin typeface="Circe" panose="020B0604020202020204" charset="-52"/>
              </a:rPr>
              <a:t>в</a:t>
            </a:r>
            <a:r>
              <a:rPr lang="ru-RU" sz="2400" dirty="0" smtClean="0">
                <a:latin typeface="Circe" panose="020B0604020202020204" charset="-52"/>
              </a:rPr>
              <a:t> волонтерскую деятельность</a:t>
            </a:r>
            <a:endParaRPr lang="ru-RU" sz="2400" dirty="0">
              <a:latin typeface="Circe" panose="020B0604020202020204" charset="-52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irce" panose="020B0604020202020204" charset="-52"/>
              </a:rPr>
              <a:t>Благоустроенная территория п. Гвардейский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Circe" panose="020B0604020202020204" charset="-52"/>
              </a:rPr>
              <a:t>Сформирована мотивированная группа волонтеров</a:t>
            </a:r>
          </a:p>
        </p:txBody>
      </p:sp>
    </p:spTree>
    <p:extLst>
      <p:ext uri="{BB962C8B-B14F-4D97-AF65-F5344CB8AC3E}">
        <p14:creationId xmlns:p14="http://schemas.microsoft.com/office/powerpoint/2010/main" val="31079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09" y="2906108"/>
            <a:ext cx="9012891" cy="99417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943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66" y="995866"/>
            <a:ext cx="7031060" cy="994172"/>
          </a:xfrm>
        </p:spPr>
        <p:txBody>
          <a:bodyPr>
            <a:normAutofit/>
          </a:bodyPr>
          <a:lstStyle/>
          <a:p>
            <a:pPr algn="ctr"/>
            <a:r>
              <a:rPr lang="ru-RU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967" y="2270148"/>
            <a:ext cx="85282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селе» - актуальная тема, ведь кому как не жителям деревень и маленьких сел нужна помощь.</a:t>
            </a:r>
          </a:p>
        </p:txBody>
      </p:sp>
    </p:spTree>
    <p:extLst>
      <p:ext uri="{BB962C8B-B14F-4D97-AF65-F5344CB8AC3E}">
        <p14:creationId xmlns:p14="http://schemas.microsoft.com/office/powerpoint/2010/main" val="34289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2978" y="184366"/>
            <a:ext cx="5138058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ПРОЕКТА</a:t>
            </a:r>
            <a:endParaRPr lang="ru-RU" sz="2800" dirty="0"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567" y="704252"/>
            <a:ext cx="6316469" cy="113197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Circe" panose="020B0604020202020204" charset="-52"/>
                <a:cs typeface="Circe Extra Bold" panose="020B0604020202020204" charset="0"/>
              </a:rPr>
              <a:t>ЦЕЛЬ</a:t>
            </a:r>
            <a:r>
              <a:rPr lang="ru-RU" sz="2400" dirty="0">
                <a:latin typeface="Circe" panose="020B0604020202020204" charset="-52"/>
                <a:cs typeface="Circe Extra Bold" panose="020B0604020202020204" charset="0"/>
              </a:rPr>
              <a:t>:  </a:t>
            </a:r>
            <a:r>
              <a:rPr lang="ru-RU" sz="2400" u="sng" dirty="0">
                <a:latin typeface="Circe" panose="020B0604020202020204" charset="-52"/>
                <a:cs typeface="Circe Extra Bold" panose="020B0604020202020204" charset="0"/>
              </a:rPr>
              <a:t>Создание условий для развития добровольчества в поселке Гвардейский.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567" y="2012087"/>
            <a:ext cx="85742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atin typeface="Circe" panose="020B0502020203020203" pitchFamily="34" charset="-52"/>
              </a:rPr>
              <a:t>Задачи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Circe" panose="020B0502020203020203" pitchFamily="34" charset="-52"/>
              </a:rPr>
              <a:t>Создание образовательного курса «Школа волонтера»;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Circe" panose="020B0502020203020203" pitchFamily="34" charset="-52"/>
              </a:rPr>
              <a:t>Обмен опытом, идеями и методиками успешного общественного действия в сообществе социально активных жителей поселка Гвардейский;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Circe" panose="020B0502020203020203" pitchFamily="34" charset="-52"/>
              </a:rPr>
              <a:t>Привлечение школьников, активной молодежи и жителей поселка к социально значимой деятельности в сфере </a:t>
            </a:r>
            <a:r>
              <a:rPr lang="ru-RU" sz="2000" dirty="0" err="1">
                <a:latin typeface="Circe" panose="020B0502020203020203" pitchFamily="34" charset="-52"/>
              </a:rPr>
              <a:t>волонтерства</a:t>
            </a:r>
            <a:r>
              <a:rPr lang="ru-RU" sz="2000" dirty="0">
                <a:latin typeface="Circe" panose="020B0502020203020203" pitchFamily="34" charset="-52"/>
              </a:rPr>
              <a:t>;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Circe" panose="020B0502020203020203" pitchFamily="34" charset="-52"/>
              </a:rPr>
              <a:t>Формирование команды добровольцев и системное вовлечение молодежи и жителей поселка в созидательную общественную деятельность;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Circe" panose="020B0502020203020203" pitchFamily="34" charset="-52"/>
              </a:rPr>
              <a:t>Проведение совместных субботников, мероприятий в поселке </a:t>
            </a:r>
            <a:r>
              <a:rPr lang="ru-RU" sz="2000" dirty="0" smtClean="0">
                <a:latin typeface="Circe" panose="020B0502020203020203" pitchFamily="34" charset="-52"/>
              </a:rPr>
              <a:t>Гвардейский</a:t>
            </a:r>
            <a:r>
              <a:rPr lang="ru-RU" sz="2000" dirty="0">
                <a:latin typeface="Circe" panose="020B0502020203020203" pitchFamily="34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2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86" y="0"/>
            <a:ext cx="6702649" cy="8017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Circe Bold" panose="020B0604020202020204" charset="-52"/>
                <a:cs typeface="Times New Roman" panose="02020603050405020304" pitchFamily="18" charset="0"/>
              </a:rPr>
              <a:t>Что уже сделано?</a:t>
            </a:r>
            <a:endParaRPr lang="ru-RU" sz="4000" b="1" dirty="0">
              <a:latin typeface="Circe Bold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471" y="3452882"/>
            <a:ext cx="8700248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900" dirty="0">
                <a:latin typeface="Circe" panose="020B0604020202020204" charset="-52"/>
                <a:cs typeface="Times New Roman" panose="02020603050405020304" pitchFamily="18" charset="0"/>
              </a:rPr>
              <a:t>В рамках проекта в МКОО Гвардейской СОШ </a:t>
            </a:r>
            <a:r>
              <a:rPr lang="ru-RU" sz="1900" dirty="0" err="1">
                <a:latin typeface="Circe" panose="020B0604020202020204" charset="-52"/>
                <a:cs typeface="Times New Roman" panose="02020603050405020304" pitchFamily="18" charset="0"/>
              </a:rPr>
              <a:t>п.Гвардейский</a:t>
            </a:r>
            <a:r>
              <a:rPr lang="ru-RU" sz="1900" dirty="0">
                <a:latin typeface="Circe" panose="020B0604020202020204" charset="-52"/>
                <a:cs typeface="Times New Roman" panose="02020603050405020304" pitchFamily="18" charset="0"/>
              </a:rPr>
              <a:t> Дубенского района </a:t>
            </a:r>
          </a:p>
          <a:p>
            <a:pPr algn="ctr">
              <a:lnSpc>
                <a:spcPct val="150000"/>
              </a:lnSpc>
            </a:pPr>
            <a:r>
              <a:rPr lang="ru-RU" sz="1900" dirty="0">
                <a:latin typeface="Circe" panose="020B0604020202020204" charset="-52"/>
                <a:cs typeface="Times New Roman" panose="02020603050405020304" pitchFamily="18" charset="0"/>
              </a:rPr>
              <a:t>Тульской </a:t>
            </a:r>
            <a:r>
              <a:rPr lang="ru-RU" sz="1900" dirty="0" smtClean="0">
                <a:latin typeface="Circe" panose="020B0604020202020204" charset="-52"/>
                <a:cs typeface="Times New Roman" panose="02020603050405020304" pitchFamily="18" charset="0"/>
              </a:rPr>
              <a:t>области в 2017 году </a:t>
            </a:r>
            <a:r>
              <a:rPr lang="ru-RU" sz="1900" dirty="0">
                <a:latin typeface="Circe" panose="020B0604020202020204" charset="-52"/>
                <a:cs typeface="Times New Roman" panose="02020603050405020304" pitchFamily="18" charset="0"/>
              </a:rPr>
              <a:t>создан Волонтерский отряд «Импульс». </a:t>
            </a:r>
            <a:endParaRPr lang="ru-RU" sz="1900" dirty="0" smtClean="0">
              <a:latin typeface="Circe" panose="020B0604020202020204" charset="-5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900" dirty="0" smtClean="0">
                <a:latin typeface="Circe" panose="020B0604020202020204" charset="-52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Circe" panose="020B0604020202020204" charset="-52"/>
                <a:cs typeface="Times New Roman" panose="02020603050405020304" pitchFamily="18" charset="0"/>
              </a:rPr>
              <a:t>отряде всего 13 человек, </a:t>
            </a:r>
            <a:r>
              <a:rPr lang="ru-RU" sz="1900" dirty="0" smtClean="0">
                <a:latin typeface="Circe" panose="020B0604020202020204" charset="-52"/>
                <a:cs typeface="Times New Roman" panose="02020603050405020304" pitchFamily="18" charset="0"/>
              </a:rPr>
              <a:t>и </a:t>
            </a:r>
            <a:r>
              <a:rPr lang="ru-RU" sz="1900" dirty="0">
                <a:latin typeface="Circe" panose="020B0604020202020204" charset="-52"/>
                <a:cs typeface="Times New Roman" panose="02020603050405020304" pitchFamily="18" charset="0"/>
              </a:rPr>
              <a:t>чтобы привлечь новых добровольцев ребята совместно с руководителем </a:t>
            </a:r>
            <a:r>
              <a:rPr lang="ru-RU" sz="1900" dirty="0" smtClean="0">
                <a:latin typeface="Circe" panose="020B0604020202020204" charset="-52"/>
                <a:cs typeface="Times New Roman" panose="02020603050405020304" pitchFamily="18" charset="0"/>
              </a:rPr>
              <a:t>проводят </a:t>
            </a:r>
            <a:r>
              <a:rPr lang="ru-RU" sz="1900" dirty="0">
                <a:latin typeface="Circe" panose="020B0604020202020204" charset="-52"/>
                <a:cs typeface="Times New Roman" panose="02020603050405020304" pitchFamily="18" charset="0"/>
              </a:rPr>
              <a:t>для обучающихся школы тренинги, </a:t>
            </a:r>
            <a:endParaRPr lang="ru-RU" sz="1900" dirty="0" smtClean="0">
              <a:latin typeface="Circe" panose="020B0604020202020204" charset="-5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900" dirty="0" smtClean="0">
                <a:latin typeface="Circe" panose="020B0604020202020204" charset="-52"/>
                <a:cs typeface="Times New Roman" panose="02020603050405020304" pitchFamily="18" charset="0"/>
              </a:rPr>
              <a:t>уроки </a:t>
            </a:r>
            <a:r>
              <a:rPr lang="ru-RU" sz="1900" dirty="0">
                <a:latin typeface="Circe" panose="020B0604020202020204" charset="-52"/>
                <a:cs typeface="Times New Roman" panose="02020603050405020304" pitchFamily="18" charset="0"/>
              </a:rPr>
              <a:t>доброты и </a:t>
            </a:r>
            <a:r>
              <a:rPr lang="ru-RU" sz="1900" dirty="0" smtClean="0">
                <a:latin typeface="Circe" panose="020B0604020202020204" charset="-52"/>
                <a:cs typeface="Times New Roman" panose="02020603050405020304" pitchFamily="18" charset="0"/>
              </a:rPr>
              <a:t>конкурсы. Члены </a:t>
            </a:r>
            <a:r>
              <a:rPr lang="ru-RU" sz="1900" dirty="0">
                <a:latin typeface="Circe" panose="020B0604020202020204" charset="-52"/>
                <a:cs typeface="Times New Roman" panose="02020603050405020304" pitchFamily="18" charset="0"/>
              </a:rPr>
              <a:t>волонтерского отряда привлекают обучающихся и их родителей к участию в акциях.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02" y="801710"/>
            <a:ext cx="4710016" cy="247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53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0"/>
          <a:stretch/>
        </p:blipFill>
        <p:spPr>
          <a:xfrm>
            <a:off x="470391" y="616411"/>
            <a:ext cx="2343124" cy="1967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t="11831" r="3287" b="846"/>
          <a:stretch/>
        </p:blipFill>
        <p:spPr>
          <a:xfrm>
            <a:off x="3127503" y="616410"/>
            <a:ext cx="2648064" cy="1967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8" y="3411893"/>
            <a:ext cx="2719909" cy="2039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98" y="3411893"/>
            <a:ext cx="2719909" cy="2039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/>
          <a:stretch/>
        </p:blipFill>
        <p:spPr>
          <a:xfrm>
            <a:off x="6061668" y="3411893"/>
            <a:ext cx="2940815" cy="2039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098" y="2583423"/>
            <a:ext cx="575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для обучающихся в рамках образовательной программы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волонтера»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49" y="5463387"/>
            <a:ext cx="2919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пожилых людей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учениками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2059" y="5463389"/>
            <a:ext cx="2424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Акция, посвященная дню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памяти жертв ДТП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0434" y="5466892"/>
            <a:ext cx="270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«Друзья рядом», направленная на помощь нуждающимся учащимся</a:t>
            </a:r>
          </a:p>
        </p:txBody>
      </p:sp>
    </p:spTree>
    <p:extLst>
      <p:ext uri="{BB962C8B-B14F-4D97-AF65-F5344CB8AC3E}">
        <p14:creationId xmlns:p14="http://schemas.microsoft.com/office/powerpoint/2010/main" val="412939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234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irce Bold" panose="020B0604020202020204" charset="-52"/>
              </a:rPr>
              <a:t>Добровольческий компонент</a:t>
            </a:r>
            <a:endParaRPr lang="ru-RU" sz="3200" b="1" dirty="0">
              <a:latin typeface="Circe Bold" panose="020B060402020202020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4020202020204" charset="-52"/>
              </a:rPr>
              <a:t>Волонтеры</a:t>
            </a:r>
          </a:p>
          <a:p>
            <a:pPr marL="0" indent="0" algn="ctr">
              <a:buNone/>
            </a:pPr>
            <a:r>
              <a:rPr lang="ru-RU" sz="3600" dirty="0" smtClean="0">
                <a:latin typeface="Circe" panose="020B0604020202020204" charset="-52"/>
              </a:rPr>
              <a:t>10 человек</a:t>
            </a:r>
          </a:p>
          <a:p>
            <a:pPr marL="0" indent="0" algn="ctr">
              <a:buNone/>
            </a:pPr>
            <a:endParaRPr lang="ru-RU" sz="4000" dirty="0" smtClean="0">
              <a:latin typeface="Circe" panose="020B0604020202020204" charset="-52"/>
            </a:endParaRPr>
          </a:p>
          <a:p>
            <a:pPr marL="0" indent="0" algn="ctr">
              <a:buNone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4020202020204" charset="-52"/>
              </a:rPr>
              <a:t>Благополучатели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4020202020204" charset="-52"/>
            </a:endParaRPr>
          </a:p>
          <a:p>
            <a:pPr marL="0" indent="0" algn="ctr">
              <a:buNone/>
            </a:pPr>
            <a:r>
              <a:rPr lang="ru-RU" sz="3600" dirty="0">
                <a:latin typeface="Circe" panose="020B0604020202020204" charset="-52"/>
              </a:rPr>
              <a:t>ж</a:t>
            </a:r>
            <a:r>
              <a:rPr lang="ru-RU" sz="3600" dirty="0" smtClean="0">
                <a:latin typeface="Circe" panose="020B0604020202020204" charset="-52"/>
              </a:rPr>
              <a:t>ители </a:t>
            </a:r>
            <a:r>
              <a:rPr lang="ru-RU" sz="3600" dirty="0" err="1" smtClean="0">
                <a:latin typeface="Circe" panose="020B0604020202020204" charset="-52"/>
              </a:rPr>
              <a:t>п.Гвардейский</a:t>
            </a:r>
            <a:r>
              <a:rPr lang="ru-RU" sz="3600" dirty="0" smtClean="0">
                <a:latin typeface="Circe" panose="020B0604020202020204" charset="-52"/>
              </a:rPr>
              <a:t> не менее 80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0119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Circe Bold" panose="020B0604020202020204" charset="-52"/>
              </a:rPr>
              <a:t>Основные мероприятия</a:t>
            </a:r>
            <a:endParaRPr lang="ru-RU" sz="4000" b="1" dirty="0">
              <a:latin typeface="Circe Bold" panose="020B060402020202020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Circe" panose="020B0604020202020204" charset="-52"/>
              </a:rPr>
              <a:t>Организация и работа школы волонтеров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irce" panose="020B0604020202020204" charset="-52"/>
              </a:rPr>
              <a:t>Благоустройство мемориала в </a:t>
            </a:r>
            <a:r>
              <a:rPr lang="ru-RU" dirty="0" err="1" smtClean="0">
                <a:latin typeface="Circe" panose="020B0604020202020204" charset="-52"/>
              </a:rPr>
              <a:t>п.Гвардейский</a:t>
            </a:r>
            <a:endParaRPr lang="ru-RU" dirty="0" smtClean="0">
              <a:latin typeface="Circe" panose="020B0604020202020204" charset="-52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Circe" panose="020B0604020202020204" charset="-52"/>
              </a:rPr>
              <a:t>Благотворительный концерт «Мы вместе»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irce" panose="020B0604020202020204" charset="-52"/>
              </a:rPr>
              <a:t>Участие в акциях и мероприятиях региона</a:t>
            </a:r>
            <a:endParaRPr lang="ru-RU" dirty="0">
              <a:latin typeface="Circe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65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5620" y="635605"/>
            <a:ext cx="646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irce Bold" panose="020B0604020202020204" charset="-52"/>
              </a:rPr>
              <a:t>ЦЕЛЕСООБРАЗОНОСТЬ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670" y="3267636"/>
            <a:ext cx="813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irce" panose="020B0604020202020204" charset="-52"/>
              </a:rPr>
              <a:t>101842 руб</a:t>
            </a:r>
            <a:r>
              <a:rPr lang="ru-RU" sz="3200" dirty="0" smtClean="0">
                <a:latin typeface="Circe" panose="020B0604020202020204" charset="-52"/>
              </a:rPr>
              <a:t>. – общая стоимость проекта</a:t>
            </a:r>
            <a:endParaRPr lang="ru-RU" sz="3200" dirty="0">
              <a:latin typeface="Circe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90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42F3FB-7149-407F-A5DD-6116ACEE578B}"/>
              </a:ext>
            </a:extLst>
          </p:cNvPr>
          <p:cNvSpPr txBox="1"/>
          <p:nvPr/>
        </p:nvSpPr>
        <p:spPr>
          <a:xfrm>
            <a:off x="-516674" y="522964"/>
            <a:ext cx="792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irce Bold" panose="020B0602020203020203" pitchFamily="34" charset="-52"/>
              </a:rPr>
              <a:t>КОЛИЧЕСТВЕННЫЕ ПОКАЗАТЕЛИ</a:t>
            </a:r>
            <a:endParaRPr lang="ru-RU" sz="2800" b="1" dirty="0">
              <a:latin typeface="Circe Bold" panose="020B06020202030202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412" y="1721224"/>
            <a:ext cx="8229600" cy="451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irce" panose="020B0604020202020204" charset="-52"/>
              </a:rPr>
              <a:t>Не менее 20 подготовленных </a:t>
            </a:r>
            <a:r>
              <a:rPr lang="ru-RU" sz="2400" dirty="0" smtClean="0">
                <a:latin typeface="Circe" panose="020B0604020202020204" charset="-52"/>
              </a:rPr>
              <a:t>волонтеров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irce" panose="020B0604020202020204" charset="-52"/>
              </a:rPr>
              <a:t>Не </a:t>
            </a:r>
            <a:r>
              <a:rPr lang="ru-RU" sz="2400" dirty="0" smtClean="0">
                <a:latin typeface="Circe" panose="020B0604020202020204" charset="-52"/>
              </a:rPr>
              <a:t>менее 80 </a:t>
            </a:r>
            <a:r>
              <a:rPr lang="ru-RU" sz="2400" dirty="0">
                <a:latin typeface="Circe" panose="020B0604020202020204" charset="-52"/>
              </a:rPr>
              <a:t>участников (</a:t>
            </a:r>
            <a:r>
              <a:rPr lang="ru-RU" sz="2400" dirty="0" smtClean="0">
                <a:latin typeface="Circe" panose="020B0604020202020204" charset="-52"/>
              </a:rPr>
              <a:t>участники, </a:t>
            </a:r>
            <a:r>
              <a:rPr lang="ru-RU" sz="2400" dirty="0">
                <a:latin typeface="Circe" panose="020B0604020202020204" charset="-52"/>
              </a:rPr>
              <a:t>волонтеры, </a:t>
            </a:r>
            <a:r>
              <a:rPr lang="ru-RU" sz="2400" dirty="0" smtClean="0">
                <a:latin typeface="Circe" panose="020B0604020202020204" charset="-52"/>
              </a:rPr>
              <a:t>школьники, жители поселка)  субботников и благотворительного концерта</a:t>
            </a:r>
            <a:endParaRPr lang="ru-RU" sz="2400" dirty="0">
              <a:latin typeface="Circe" panose="020B0604020202020204" charset="-5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irce" panose="020B0604020202020204" charset="-52"/>
              </a:rPr>
              <a:t>16 встреч </a:t>
            </a:r>
            <a:r>
              <a:rPr lang="ru-RU" sz="2400" dirty="0">
                <a:latin typeface="Circe" panose="020B0604020202020204" charset="-52"/>
              </a:rPr>
              <a:t>в формате живого общения участников </a:t>
            </a:r>
            <a:r>
              <a:rPr lang="ru-RU" sz="2400" dirty="0" smtClean="0">
                <a:latin typeface="Circe" panose="020B0604020202020204" charset="-52"/>
              </a:rPr>
              <a:t>проекта</a:t>
            </a:r>
            <a:endParaRPr lang="ru-RU" sz="2400" dirty="0">
              <a:latin typeface="Circe" panose="020B0604020202020204" charset="-52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irce" panose="020B0604020202020204" charset="-52"/>
              </a:rPr>
              <a:t>Не менее 5 акций, в которых примут участие волонтеры-участники проекта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irce" panose="020B0604020202020204" charset="-52"/>
              </a:rPr>
              <a:t>Не менее 5 публикаций в </a:t>
            </a:r>
            <a:r>
              <a:rPr lang="ru-RU" sz="2400" dirty="0" smtClean="0">
                <a:latin typeface="Circe" panose="020B0604020202020204" charset="-52"/>
              </a:rPr>
              <a:t>СМИ</a:t>
            </a:r>
            <a:endParaRPr lang="ru-RU" sz="2400" dirty="0">
              <a:latin typeface="Circe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729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1261</TotalTime>
  <Words>347</Words>
  <Application>Microsoft Office PowerPoint</Application>
  <PresentationFormat>Экран (4:3)</PresentationFormat>
  <Paragraphs>52</Paragraphs>
  <Slides>11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Circe</vt:lpstr>
      <vt:lpstr>Circe Bold</vt:lpstr>
      <vt:lpstr>Circe Extra Bold</vt:lpstr>
      <vt:lpstr>Circe ExtraBold</vt:lpstr>
      <vt:lpstr>Times New Roman</vt:lpstr>
      <vt:lpstr>Wingdings</vt:lpstr>
      <vt:lpstr>Office Theme</vt:lpstr>
      <vt:lpstr>Презентация PowerPoint</vt:lpstr>
      <vt:lpstr>Актуальность</vt:lpstr>
      <vt:lpstr>Презентация PowerPoint</vt:lpstr>
      <vt:lpstr>Что уже сделано?</vt:lpstr>
      <vt:lpstr>Презентация PowerPoint</vt:lpstr>
      <vt:lpstr>Добровольческий компонент</vt:lpstr>
      <vt:lpstr>Основные мероприятия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Трошина</dc:creator>
  <cp:lastModifiedBy>Учетная запись Майкрософт</cp:lastModifiedBy>
  <cp:revision>47</cp:revision>
  <dcterms:created xsi:type="dcterms:W3CDTF">2020-05-31T10:28:12Z</dcterms:created>
  <dcterms:modified xsi:type="dcterms:W3CDTF">2021-07-22T09:41:44Z</dcterms:modified>
</cp:coreProperties>
</file>