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3" r:id="rId5"/>
    <p:sldId id="265"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B0031"/>
    <a:srgbClr val="006F9D"/>
    <a:srgbClr val="2EA061"/>
    <a:srgbClr val="35C611"/>
    <a:srgbClr val="07E8F6"/>
    <a:srgbClr val="FFBE06"/>
    <a:srgbClr val="A167A4"/>
    <a:srgbClr val="1F5480"/>
    <a:srgbClr val="2A2F4D"/>
    <a:srgbClr val="2E2C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1344" y="-10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
        <p:nvSpPr>
          <p:cNvPr id="8" name="Oval 7"/>
          <p:cNvSpPr/>
          <p:nvPr userDrawn="1"/>
        </p:nvSpPr>
        <p:spPr>
          <a:xfrm>
            <a:off x="2277035" y="869576"/>
            <a:ext cx="4706471" cy="4706471"/>
          </a:xfrm>
          <a:prstGeom prst="ellipse">
            <a:avLst/>
          </a:prstGeom>
          <a:solidFill>
            <a:schemeClr val="bg1">
              <a:alpha val="82000"/>
            </a:schemeClr>
          </a:solidFill>
          <a:ln w="9525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pPr/>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pPr/>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xmlns=""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pPr/>
              <a:t>4/14/2020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pPr/>
              <a:t>‹#›</a:t>
            </a:fld>
            <a:endParaRPr lang="en-US"/>
          </a:p>
        </p:txBody>
      </p:sp>
      <p:sp>
        <p:nvSpPr>
          <p:cNvPr id="9" name="Rectangle 8"/>
          <p:cNvSpPr/>
          <p:nvPr userDrawn="1"/>
        </p:nvSpPr>
        <p:spPr>
          <a:xfrm>
            <a:off x="368113" y="348410"/>
            <a:ext cx="8407774" cy="6161180"/>
          </a:xfrm>
          <a:prstGeom prst="rect">
            <a:avLst/>
          </a:prstGeom>
          <a:solidFill>
            <a:schemeClr val="bg1">
              <a:alpha val="95000"/>
            </a:schemeClr>
          </a:solidFill>
          <a:ln w="9525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instagram.com/vsksorel" TargetMode="External"/><Relationship Id="rId2" Type="http://schemas.openxmlformats.org/officeDocument/2006/relationships/hyperlink" Target="https://vk.com/vsks57"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3630" y="1977750"/>
            <a:ext cx="5074920" cy="2387600"/>
          </a:xfrm>
        </p:spPr>
        <p:txBody>
          <a:bodyPr anchor="ctr">
            <a:normAutofit/>
          </a:bodyPr>
          <a:lstStyle/>
          <a:p>
            <a:r>
              <a:rPr lang="ru-RU" sz="4800" b="1" dirty="0" smtClean="0">
                <a:ln w="0"/>
                <a:solidFill>
                  <a:schemeClr val="accent5">
                    <a:lumMod val="50000"/>
                  </a:schemeClr>
                </a:solidFill>
                <a:effectLst>
                  <a:outerShdw blurRad="38100" dist="19050" dir="2700000" algn="tl" rotWithShape="0">
                    <a:schemeClr val="dk1">
                      <a:alpha val="40000"/>
                    </a:schemeClr>
                  </a:outerShdw>
                </a:effectLst>
                <a:latin typeface="+mn-lt"/>
              </a:rPr>
              <a:t>«Пожарная безопасность глазами детей»</a:t>
            </a:r>
            <a:endParaRPr lang="en-US" sz="4800" b="1" dirty="0">
              <a:ln w="0"/>
              <a:solidFill>
                <a:schemeClr val="accent5">
                  <a:lumMod val="50000"/>
                </a:schemeClr>
              </a:solidFill>
              <a:effectLst>
                <a:outerShdw blurRad="38100" dist="19050" dir="2700000" algn="tl" rotWithShape="0">
                  <a:schemeClr val="dk1">
                    <a:alpha val="40000"/>
                  </a:schemeClr>
                </a:outerShdw>
              </a:effectLst>
              <a:latin typeface="+mn-lt"/>
            </a:endParaRPr>
          </a:p>
        </p:txBody>
      </p:sp>
      <p:sp>
        <p:nvSpPr>
          <p:cNvPr id="5" name="TextBox 4"/>
          <p:cNvSpPr txBox="1"/>
          <p:nvPr/>
        </p:nvSpPr>
        <p:spPr>
          <a:xfrm>
            <a:off x="2786741" y="4223657"/>
            <a:ext cx="3766457" cy="584775"/>
          </a:xfrm>
          <a:prstGeom prst="rect">
            <a:avLst/>
          </a:prstGeom>
          <a:noFill/>
        </p:spPr>
        <p:txBody>
          <a:bodyPr wrap="square" rtlCol="0">
            <a:spAutoFit/>
          </a:bodyPr>
          <a:lstStyle/>
          <a:p>
            <a:pPr algn="ctr"/>
            <a:r>
              <a:rPr lang="ru-RU" sz="3200" b="1" dirty="0" smtClean="0">
                <a:solidFill>
                  <a:srgbClr val="FF0000"/>
                </a:solidFill>
                <a:effectLst>
                  <a:outerShdw blurRad="38100" dist="38100" dir="2700000" algn="tl">
                    <a:srgbClr val="000000">
                      <a:alpha val="43137"/>
                    </a:srgbClr>
                  </a:outerShdw>
                </a:effectLst>
              </a:rPr>
              <a:t>Конкурс рисунков</a:t>
            </a:r>
            <a:endParaRPr lang="ru-RU"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99436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4795" y="249387"/>
            <a:ext cx="7886700" cy="1325563"/>
          </a:xfrm>
        </p:spPr>
        <p:txBody>
          <a:bodyPr/>
          <a:lstStyle/>
          <a:p>
            <a:r>
              <a:rPr lang="ru-RU" b="1" dirty="0" smtClean="0">
                <a:effectLst>
                  <a:outerShdw blurRad="38100" dist="38100" dir="2700000" algn="tl">
                    <a:srgbClr val="000000">
                      <a:alpha val="43137"/>
                    </a:srgbClr>
                  </a:outerShdw>
                </a:effectLst>
              </a:rPr>
              <a:t>Описание проекта</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379261" y="1340716"/>
            <a:ext cx="8044295" cy="5115502"/>
          </a:xfrm>
        </p:spPr>
        <p:txBody>
          <a:bodyPr>
            <a:noAutofit/>
          </a:bodyPr>
          <a:lstStyle/>
          <a:p>
            <a:pPr indent="34925">
              <a:buNone/>
            </a:pPr>
            <a:r>
              <a:rPr lang="ru-RU" sz="2000" dirty="0" smtClean="0">
                <a:solidFill>
                  <a:srgbClr val="000000"/>
                </a:solidFill>
                <a:latin typeface="-apple-system"/>
              </a:rPr>
              <a:t>Проект направлен на пропаганду культуры пожарной безопасности среди детей. Дети - наиболее социально-незащищенная группа населения. Забота о сохранении детской жизни - важнейшая задача всех социальных институтов. </a:t>
            </a:r>
            <a:endParaRPr lang="ru-RU" sz="2000" dirty="0" smtClean="0">
              <a:solidFill>
                <a:srgbClr val="000000"/>
              </a:solidFill>
              <a:latin typeface="-apple-system"/>
            </a:endParaRPr>
          </a:p>
          <a:p>
            <a:pPr indent="34925">
              <a:buNone/>
            </a:pPr>
            <a:r>
              <a:rPr lang="ru-RU" sz="2000" dirty="0" smtClean="0">
                <a:solidFill>
                  <a:srgbClr val="000000"/>
                </a:solidFill>
                <a:latin typeface="-apple-system"/>
              </a:rPr>
              <a:t>Суть </a:t>
            </a:r>
            <a:r>
              <a:rPr lang="ru-RU" sz="2000" dirty="0" smtClean="0">
                <a:solidFill>
                  <a:srgbClr val="000000"/>
                </a:solidFill>
                <a:latin typeface="-apple-system"/>
              </a:rPr>
              <a:t>проекта - организация и проведение творческих конкурсов среди детей, посвященных тематике пожарной безопасности. Планируется проведение подобных </a:t>
            </a:r>
            <a:r>
              <a:rPr lang="ru-RU" sz="2000" dirty="0" smtClean="0">
                <a:solidFill>
                  <a:srgbClr val="000000"/>
                </a:solidFill>
                <a:latin typeface="-apple-system"/>
              </a:rPr>
              <a:t>конкурсов </a:t>
            </a:r>
            <a:r>
              <a:rPr lang="ru-RU" sz="2000" dirty="0" smtClean="0">
                <a:solidFill>
                  <a:srgbClr val="000000"/>
                </a:solidFill>
                <a:latin typeface="-apple-system"/>
              </a:rPr>
              <a:t>в детских садах, школах, летних лагерях, на городских праздниках в рамках всероссийских акций.  </a:t>
            </a:r>
            <a:endParaRPr lang="ru-RU" sz="2000" dirty="0" smtClean="0">
              <a:solidFill>
                <a:srgbClr val="000000"/>
              </a:solidFill>
              <a:latin typeface="-apple-system"/>
            </a:endParaRPr>
          </a:p>
          <a:p>
            <a:pPr indent="34925">
              <a:buNone/>
            </a:pPr>
            <a:r>
              <a:rPr lang="ru-RU" sz="2000" dirty="0" smtClean="0">
                <a:solidFill>
                  <a:srgbClr val="000000"/>
                </a:solidFill>
                <a:latin typeface="-apple-system"/>
              </a:rPr>
              <a:t>Незнание </a:t>
            </a:r>
            <a:r>
              <a:rPr lang="ru-RU" sz="2000" dirty="0" smtClean="0">
                <a:solidFill>
                  <a:srgbClr val="000000"/>
                </a:solidFill>
                <a:latin typeface="-apple-system"/>
              </a:rPr>
              <a:t>детьми правил пожарной безопасности может стать причиной возникновения экстренной ситуации. Правильное поведение в экстремальной ситуации является основным условием спасения. Важно не просто рассказать о правилах пожарной безопасности, но и отработать навыки поведения в чрезвычайной </a:t>
            </a:r>
            <a:r>
              <a:rPr lang="ru-RU" sz="2000" dirty="0" smtClean="0">
                <a:solidFill>
                  <a:srgbClr val="000000"/>
                </a:solidFill>
                <a:latin typeface="-apple-system"/>
              </a:rPr>
              <a:t>ситуации.</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Цель:</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00941" y="1423843"/>
            <a:ext cx="7886700" cy="4351338"/>
          </a:xfrm>
        </p:spPr>
        <p:txBody>
          <a:bodyPr>
            <a:normAutofit/>
          </a:bodyPr>
          <a:lstStyle/>
          <a:p>
            <a:r>
              <a:rPr lang="ru-RU" sz="1800" dirty="0" smtClean="0">
                <a:solidFill>
                  <a:srgbClr val="000000"/>
                </a:solidFill>
                <a:latin typeface="-apple-system"/>
              </a:rPr>
              <a:t>Формирование у детей культуры пожарной безопасности.</a:t>
            </a:r>
            <a:endParaRPr lang="ru-RU" sz="1800" dirty="0"/>
          </a:p>
        </p:txBody>
      </p:sp>
      <p:sp>
        <p:nvSpPr>
          <p:cNvPr id="4097" name="Rectangle 1"/>
          <p:cNvSpPr>
            <a:spLocks noChangeArrowheads="1"/>
          </p:cNvSpPr>
          <p:nvPr/>
        </p:nvSpPr>
        <p:spPr bwMode="auto">
          <a:xfrm>
            <a:off x="734290" y="2915530"/>
            <a:ext cx="719051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Разработка методического обеспечения программных мероприятий, а также формирование материально-технической базы проекта;</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Проведение образовательно-просветительских мероприятий, направленных на обучение </a:t>
            </a:r>
            <a:r>
              <a:rPr lang="ru-RU" dirty="0" smtClean="0">
                <a:latin typeface="Arial" pitchFamily="34" charset="0"/>
                <a:ea typeface="Times New Roman" pitchFamily="18" charset="0"/>
                <a:cs typeface="Arial" pitchFamily="34" charset="0"/>
              </a:rPr>
              <a:t>детей правилам пожарной безопасности</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lang="ru-RU" dirty="0" smtClean="0">
                <a:latin typeface="Arial" pitchFamily="34" charset="0"/>
                <a:cs typeface="Arial" pitchFamily="34" charset="0"/>
              </a:rPr>
              <a:t>Проведение конкурсов рисунков  среди детей по тематике пожарной безопасности;</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Привлечение внимания детей к профессиям спасателя и пожарного;</a:t>
            </a: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Обобщение и распространение результатов реализации проекта.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Заголовок 1"/>
          <p:cNvSpPr txBox="1">
            <a:spLocks/>
          </p:cNvSpPr>
          <p:nvPr/>
        </p:nvSpPr>
        <p:spPr>
          <a:xfrm>
            <a:off x="614795" y="1805996"/>
            <a:ext cx="78867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rPr>
              <a:t>ЗАДАЧИ:</a:t>
            </a:r>
            <a:endParaRPr kumimoji="0" lang="ru-RU"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pic>
        <p:nvPicPr>
          <p:cNvPr id="7" name="Рисунок 6" descr="342e6cc70c0776664ff7d2ac96014034-big-350.jpg"/>
          <p:cNvPicPr>
            <a:picLocks noChangeAspect="1"/>
          </p:cNvPicPr>
          <p:nvPr/>
        </p:nvPicPr>
        <p:blipFill>
          <a:blip r:embed="rId2" cstate="print"/>
          <a:stretch>
            <a:fillRect/>
          </a:stretch>
        </p:blipFill>
        <p:spPr>
          <a:xfrm>
            <a:off x="7111506" y="817417"/>
            <a:ext cx="1540657" cy="1971675"/>
          </a:xfrm>
          <a:prstGeom prst="rect">
            <a:avLst/>
          </a:prstGeom>
          <a:ln>
            <a:noFill/>
          </a:ln>
          <a:effectLst>
            <a:softEdge rad="127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Актуальность и новизна</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53142" y="1436914"/>
            <a:ext cx="7862207" cy="4740049"/>
          </a:xfrm>
        </p:spPr>
        <p:txBody>
          <a:bodyPr>
            <a:normAutofit fontScale="92500" lnSpcReduction="20000"/>
          </a:bodyPr>
          <a:lstStyle/>
          <a:p>
            <a:pPr indent="-53975" algn="just">
              <a:buNone/>
            </a:pPr>
            <a:r>
              <a:rPr lang="ru-RU" dirty="0" smtClean="0"/>
              <a:t> Повседневная жизнь постоянно требует от каждого из нас знаний правил пожарной безопасности. Взрослые могут опираться на свой жизненный опыт, что помогает им решать различные нестандартные задачи. Дети, не обладающие соответствующими знаниями и нормами поведения находятся в группе риска. Участившиеся в последнее время трагические случаи пожаров и анализ причин их возникновения убеждают в необходимости вести систематическую  просветительскую работу с детьми. По статистике, сто из тысячи пожаров происходят по вине детей, которые становятся жертвами своего легкомыслия.  Данный проект направлен на пропаганду пожарной безопасности в детской среде, что способствует снижению количества несчастных случаев с участием детей.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Основные целевые группы</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pPr lvl="0"/>
            <a:r>
              <a:rPr lang="ru-RU" dirty="0" smtClean="0"/>
              <a:t>Члены </a:t>
            </a:r>
            <a:r>
              <a:rPr lang="ru-RU" dirty="0" smtClean="0"/>
              <a:t>ОРО </a:t>
            </a:r>
            <a:r>
              <a:rPr lang="ru-RU" dirty="0" smtClean="0"/>
              <a:t>ВСКС</a:t>
            </a:r>
          </a:p>
          <a:p>
            <a:pPr lvl="0"/>
            <a:r>
              <a:rPr lang="ru-RU" dirty="0" smtClean="0"/>
              <a:t>Сотрудники чрезвычайных ведомств;</a:t>
            </a:r>
          </a:p>
          <a:p>
            <a:pPr lvl="0"/>
            <a:r>
              <a:rPr lang="ru-RU" dirty="0" smtClean="0"/>
              <a:t>Специалисты образовательных учреждений;</a:t>
            </a:r>
          </a:p>
          <a:p>
            <a:pPr lvl="0"/>
            <a:r>
              <a:rPr lang="ru-RU" dirty="0" smtClean="0"/>
              <a:t>Дети от 5 до 13 лет.</a:t>
            </a:r>
            <a:endParaRPr lang="ru-RU" dirty="0" smtClean="0"/>
          </a:p>
          <a:p>
            <a:endParaRPr lang="ru-RU" dirty="0"/>
          </a:p>
        </p:txBody>
      </p:sp>
      <p:pic>
        <p:nvPicPr>
          <p:cNvPr id="4" name="Рисунок 3" descr="s1200.jpg"/>
          <p:cNvPicPr>
            <a:picLocks noChangeAspect="1"/>
          </p:cNvPicPr>
          <p:nvPr/>
        </p:nvPicPr>
        <p:blipFill>
          <a:blip r:embed="rId2" cstate="print"/>
          <a:stretch>
            <a:fillRect/>
          </a:stretch>
        </p:blipFill>
        <p:spPr>
          <a:xfrm>
            <a:off x="4538352" y="3491344"/>
            <a:ext cx="3829793" cy="26808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География проекта</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r>
              <a:rPr lang="ru-RU" sz="3200" dirty="0" smtClean="0"/>
              <a:t>Орловская область</a:t>
            </a:r>
            <a:endParaRPr lang="ru-RU" sz="3200" dirty="0"/>
          </a:p>
        </p:txBody>
      </p:sp>
      <p:pic>
        <p:nvPicPr>
          <p:cNvPr id="4" name="Рисунок 3" descr="Orel-map.png"/>
          <p:cNvPicPr>
            <a:picLocks noChangeAspect="1"/>
          </p:cNvPicPr>
          <p:nvPr/>
        </p:nvPicPr>
        <p:blipFill>
          <a:blip r:embed="rId2" cstate="print"/>
          <a:stretch>
            <a:fillRect/>
          </a:stretch>
        </p:blipFill>
        <p:spPr>
          <a:xfrm>
            <a:off x="2521528" y="2668899"/>
            <a:ext cx="4601026" cy="338630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0115" y="365126"/>
            <a:ext cx="8360228" cy="1325563"/>
          </a:xfrm>
        </p:spPr>
        <p:txBody>
          <a:bodyPr/>
          <a:lstStyle/>
          <a:p>
            <a:r>
              <a:rPr lang="ru-RU" b="1" dirty="0" smtClean="0">
                <a:effectLst>
                  <a:outerShdw blurRad="38100" dist="38100" dir="2700000" algn="tl">
                    <a:srgbClr val="000000">
                      <a:alpha val="43137"/>
                    </a:srgbClr>
                  </a:outerShdw>
                </a:effectLst>
              </a:rPr>
              <a:t>Информационное сопровождение</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en-US" dirty="0" smtClean="0">
                <a:hlinkClick r:id="rId2"/>
              </a:rPr>
              <a:t>https://</a:t>
            </a:r>
            <a:r>
              <a:rPr lang="en-US" dirty="0" smtClean="0">
                <a:hlinkClick r:id="rId2"/>
              </a:rPr>
              <a:t>vk.com/vsks57</a:t>
            </a:r>
            <a:endParaRPr lang="ru-RU" dirty="0" smtClean="0"/>
          </a:p>
          <a:p>
            <a:r>
              <a:rPr lang="en-US" dirty="0" smtClean="0">
                <a:hlinkClick r:id="rId3"/>
              </a:rPr>
              <a:t>https://</a:t>
            </a:r>
            <a:r>
              <a:rPr lang="en-US" dirty="0" smtClean="0">
                <a:hlinkClick r:id="rId3"/>
              </a:rPr>
              <a:t>www.instagram.com/vsksorel</a:t>
            </a:r>
            <a:endParaRPr lang="ru-RU" dirty="0" smtClean="0"/>
          </a:p>
          <a:p>
            <a:endParaRPr lang="ru-RU" dirty="0"/>
          </a:p>
        </p:txBody>
      </p:sp>
      <p:pic>
        <p:nvPicPr>
          <p:cNvPr id="4" name="Рисунок 3" descr="vVrTw66h2E8.jpg"/>
          <p:cNvPicPr>
            <a:picLocks noChangeAspect="1"/>
          </p:cNvPicPr>
          <p:nvPr/>
        </p:nvPicPr>
        <p:blipFill>
          <a:blip r:embed="rId4" cstate="print"/>
          <a:stretch>
            <a:fillRect/>
          </a:stretch>
        </p:blipFill>
        <p:spPr>
          <a:xfrm>
            <a:off x="2216729" y="2996631"/>
            <a:ext cx="4779818" cy="31871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effectLst>
                  <a:outerShdw blurRad="38100" dist="38100" dir="2700000" algn="tl">
                    <a:srgbClr val="000000">
                      <a:alpha val="43137"/>
                    </a:srgbClr>
                  </a:outerShdw>
                </a:effectLst>
              </a:rPr>
              <a:t>Планируемые результаты</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ru-RU" dirty="0" smtClean="0"/>
              <a:t>В проекте примут участие:</a:t>
            </a:r>
          </a:p>
          <a:p>
            <a:r>
              <a:rPr lang="ru-RU" dirty="0" smtClean="0"/>
              <a:t>1500 детей;</a:t>
            </a:r>
          </a:p>
          <a:p>
            <a:r>
              <a:rPr lang="ru-RU" dirty="0" smtClean="0"/>
              <a:t>30 волонтеров.</a:t>
            </a:r>
          </a:p>
        </p:txBody>
      </p:sp>
      <p:pic>
        <p:nvPicPr>
          <p:cNvPr id="4" name="Рисунок 3" descr="r_cYSzTa4Vo.jpg"/>
          <p:cNvPicPr>
            <a:picLocks noChangeAspect="1"/>
          </p:cNvPicPr>
          <p:nvPr/>
        </p:nvPicPr>
        <p:blipFill>
          <a:blip r:embed="rId2" cstate="print"/>
          <a:stretch>
            <a:fillRect/>
          </a:stretch>
        </p:blipFill>
        <p:spPr>
          <a:xfrm>
            <a:off x="3726873" y="2871354"/>
            <a:ext cx="4461163" cy="33458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292</Words>
  <Application>Microsoft Office PowerPoint</Application>
  <PresentationFormat>Экран (4:3)</PresentationFormat>
  <Paragraphs>30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Office Theme</vt:lpstr>
      <vt:lpstr>«Пожарная безопасность глазами детей»</vt:lpstr>
      <vt:lpstr>Описание проекта</vt:lpstr>
      <vt:lpstr>Цель:</vt:lpstr>
      <vt:lpstr>Актуальность и новизна</vt:lpstr>
      <vt:lpstr>Основные целевые группы</vt:lpstr>
      <vt:lpstr>География проекта</vt:lpstr>
      <vt:lpstr>Информационное сопровождение</vt:lpstr>
      <vt:lpstr>Планируемые результаты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DNA7 X86</cp:lastModifiedBy>
  <cp:revision>46</cp:revision>
  <dcterms:created xsi:type="dcterms:W3CDTF">2018-09-04T12:10:47Z</dcterms:created>
  <dcterms:modified xsi:type="dcterms:W3CDTF">2020-04-14T21:02:40Z</dcterms:modified>
</cp:coreProperties>
</file>