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72" r:id="rId9"/>
    <p:sldId id="264" r:id="rId10"/>
    <p:sldId id="263" r:id="rId11"/>
    <p:sldId id="265" r:id="rId12"/>
    <p:sldId id="266" r:id="rId13"/>
    <p:sldId id="268" r:id="rId14"/>
    <p:sldId id="269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vk.com/wall-178933216_40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vk.com/wall-178933216_4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78933216_1187" TargetMode="External"/><Relationship Id="rId5" Type="http://schemas.openxmlformats.org/officeDocument/2006/relationships/hyperlink" Target="https://vk.com/wall-178933216_1294" TargetMode="External"/><Relationship Id="rId4" Type="http://schemas.openxmlformats.org/officeDocument/2006/relationships/hyperlink" Target="https://vk.com/wall-178933216_152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8933216_1621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vk.com/wall-178933216_16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k.com/wall-178933216_1594" TargetMode="External"/><Relationship Id="rId4" Type="http://schemas.openxmlformats.org/officeDocument/2006/relationships/hyperlink" Target="https://vk.com/wall-178933216_161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8933216_171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vk.com/wall-178933216_1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k.com/wall-178933216_1737" TargetMode="External"/><Relationship Id="rId4" Type="http://schemas.openxmlformats.org/officeDocument/2006/relationships/hyperlink" Target="https://vk.com/wall-178933216_169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78933216_1736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vk.com/wall-178933216_17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k.com/wall-178933216_1663" TargetMode="External"/><Relationship Id="rId4" Type="http://schemas.openxmlformats.org/officeDocument/2006/relationships/hyperlink" Target="https://vk.com/wall-178933216_16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6516441_45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vk.com/wall-216516441_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k.com/wall-216516441_37" TargetMode="External"/><Relationship Id="rId4" Type="http://schemas.openxmlformats.org/officeDocument/2006/relationships/hyperlink" Target="https://vk.com/wall-216516441_4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Волонтерский отряд «Открытые сердца»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398" y="4005064"/>
            <a:ext cx="6400800" cy="1057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МАОУ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«Экспериментальный лицей имени Батербиева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М.М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.»,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г.Усть-Илимск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078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Наша форма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Picture 3" descr="C:\Users\nadej\Downloads\IMG_20201221_1001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3746"/>
            <a:ext cx="3586942" cy="36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dej\Downloads\IMG_20191114_161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95" y="2492896"/>
            <a:ext cx="4702529" cy="2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5040560" cy="4525963"/>
          </a:xfrm>
        </p:spPr>
        <p:txBody>
          <a:bodyPr/>
          <a:lstStyle/>
          <a:p>
            <a:r>
              <a:rPr lang="ru-RU" dirty="0" smtClean="0"/>
              <a:t>3-4 класс – 14 человек</a:t>
            </a:r>
          </a:p>
          <a:p>
            <a:r>
              <a:rPr lang="ru-RU" dirty="0" smtClean="0"/>
              <a:t>5-9 класс – 23 человека</a:t>
            </a:r>
          </a:p>
          <a:p>
            <a:r>
              <a:rPr lang="ru-RU" dirty="0" smtClean="0"/>
              <a:t>10-11 класс – 16 человек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Всего: 53 человека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Количество волонтеров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отряде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Picture 2" descr="C:\Users\nadej\Downloads\XYm5-MmCgM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898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Акция «Разноцветная лента»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vk.com</a:t>
            </a:r>
            <a:r>
              <a:rPr lang="en-US" dirty="0">
                <a:hlinkClick r:id="rId2"/>
              </a:rPr>
              <a:t>/wall-178933216_406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Акция «Белый ангел»</a:t>
            </a:r>
          </a:p>
          <a:p>
            <a:pPr marL="109728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vk.com</a:t>
            </a:r>
            <a:r>
              <a:rPr lang="en-US" dirty="0">
                <a:hlinkClick r:id="rId3"/>
              </a:rPr>
              <a:t>/wall-178933216_407</a:t>
            </a:r>
            <a:endParaRPr lang="ru-RU" dirty="0"/>
          </a:p>
          <a:p>
            <a:endParaRPr lang="ru-RU" dirty="0"/>
          </a:p>
          <a:p>
            <a:r>
              <a:rPr lang="ru-RU" dirty="0"/>
              <a:t>Акция «Голубь мира»</a:t>
            </a:r>
          </a:p>
          <a:p>
            <a:pPr marL="109728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vk.com</a:t>
            </a:r>
            <a:r>
              <a:rPr lang="en-US" dirty="0">
                <a:hlinkClick r:id="rId4"/>
              </a:rPr>
              <a:t>/wall-178933216_1526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Городское мероприятие «День защиты детей»</a:t>
            </a:r>
          </a:p>
          <a:p>
            <a:pPr marL="109728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vk.com</a:t>
            </a:r>
            <a:r>
              <a:rPr lang="en-US" dirty="0">
                <a:hlinkClick r:id="rId5"/>
              </a:rPr>
              <a:t>/wall-178933216_1294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Патриотические мероприятия к 9 мая</a:t>
            </a:r>
          </a:p>
          <a:p>
            <a:pPr marL="109728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vk.com</a:t>
            </a:r>
            <a:r>
              <a:rPr lang="en-US" dirty="0">
                <a:hlinkClick r:id="rId6"/>
              </a:rPr>
              <a:t>/wall-178933216_1187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Реализованные мероприятия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Picture 2" descr="C:\Users\nadej\Downloads\kjnOQPCBl3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3050934" cy="22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396044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dirty="0">
                <a:ea typeface="Noto Sans"/>
                <a:cs typeface="Noto Sans"/>
              </a:rPr>
              <a:t>Рейд «Береги учебник»</a:t>
            </a:r>
          </a:p>
          <a:p>
            <a:pPr marL="109728" indent="0">
              <a:buNone/>
              <a:defRPr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err="1">
                <a:hlinkClick r:id="rId2"/>
              </a:rPr>
              <a:t>vk.com</a:t>
            </a:r>
            <a:r>
              <a:rPr lang="en-US" sz="2800" dirty="0">
                <a:hlinkClick r:id="rId2"/>
              </a:rPr>
              <a:t>/wall-178933216_1626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Кормушки для птиц</a:t>
            </a:r>
          </a:p>
          <a:p>
            <a:pPr marL="109728" indent="0">
              <a:buNone/>
              <a:defRPr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vk.com</a:t>
            </a:r>
            <a:r>
              <a:rPr lang="en-US" sz="2800" dirty="0">
                <a:hlinkClick r:id="rId3"/>
              </a:rPr>
              <a:t>/wall-178933216_1621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Праздник «Папа может!»</a:t>
            </a:r>
          </a:p>
          <a:p>
            <a:pPr marL="109728" indent="0">
              <a:buNone/>
              <a:defRPr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vk.com</a:t>
            </a:r>
            <a:r>
              <a:rPr lang="en-US" sz="2800" dirty="0">
                <a:hlinkClick r:id="rId4"/>
              </a:rPr>
              <a:t>/wall-178933216_1617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/>
              <a:t>Мастер-класс «Открытка папе»</a:t>
            </a:r>
          </a:p>
          <a:p>
            <a:pPr marL="109728" indent="0">
              <a:buNone/>
              <a:defRPr/>
            </a:pPr>
            <a:r>
              <a:rPr lang="en-US" sz="2800" dirty="0">
                <a:hlinkClick r:id="rId5"/>
              </a:rPr>
              <a:t>https://</a:t>
            </a:r>
            <a:r>
              <a:rPr lang="en-US" sz="2800" dirty="0" err="1">
                <a:hlinkClick r:id="rId5"/>
              </a:rPr>
              <a:t>vk.com</a:t>
            </a:r>
            <a:r>
              <a:rPr lang="en-US" sz="2800" dirty="0">
                <a:hlinkClick r:id="rId5"/>
              </a:rPr>
              <a:t>/wall-178933216_1594</a:t>
            </a:r>
            <a:endParaRPr lang="ru-RU" sz="2800" dirty="0"/>
          </a:p>
          <a:p>
            <a:pPr>
              <a:defRPr/>
            </a:pP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4098" name="Picture 2" descr="https://sun9-43.userapi.com/impg/CLJ0T4oSb2dvQjkSkawnb4Qg7Org5usZyPNvgg/hEiGK8FN01c.jpg?size=2560x1440&amp;quality=95&amp;sign=4b2487ec00c72ca60ba4fdb8bd989b2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802211" cy="21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«Белый ангел» (в память жертвам ДТП)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/wall-178933216_1724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Мастер-классы «Открытка маме»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/wall-178933216_1714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«День доброты»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/wall-178933216_1699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«Шкатулка пожеланий»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/wall-178933216_1737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3074" name="Picture 2" descr="https://sun9-77.userapi.com/impg/bTqFUVVBO3WhYDd2GObd9PQGaBVB9ww-0nb0-w/gsy46craUnw.jpg?size=960x1280&amp;quality=95&amp;sign=2fc648ba6001492b5ff6c16f7c53d55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60" y="2564904"/>
            <a:ext cx="2770235" cy="36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«Музыкальная зарядка» (зарядка каждую среду после 1 урока)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/wall-178933216_1741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«Веселая переменка»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/wall-178933216_1736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</a:t>
            </a:r>
            <a:r>
              <a:rPr lang="ru-RU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Обнимашки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/wall-178933216_1678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Онлайн-смена «В центре событий Движения первых»</a:t>
            </a: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</a:t>
            </a:r>
            <a:r>
              <a:rPr lang="en-US" sz="28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vk.com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/wall-178933216_1663</a:t>
            </a:r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2050" name="Picture 2" descr="https://sun9-66.userapi.com/impg/GzgOL-vUB5qJWIT5SLri-J1-RomLhN6elhjrYQ/ntLzcVsHdZc.jpg?size=807x605&amp;quality=95&amp;sign=a1cb8a5dba15fa69b8fde7446bc0c860&amp;c_uniq_tag=9vLiqTG6zB46Gsf0JBOxZQgaOjJt3FtR1Sh_47nhaE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24" y="2276872"/>
            <a:ext cx="25933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62750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«Блокадный хлеб»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28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</a:t>
            </a:r>
            <a:r>
              <a:rPr lang="en-US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/wall-216516441_43</a:t>
            </a:r>
            <a:endParaRPr lang="ru-RU" sz="28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«Подари улыбку»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en-US" sz="28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</a:t>
            </a:r>
            <a:r>
              <a:rPr lang="en-US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/wall-216516441_45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pPr marL="109728" indent="0">
              <a:buNone/>
            </a:pP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Пятиминутки к 80-</a:t>
            </a:r>
            <a:r>
              <a:rPr lang="ru-RU" sz="28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летию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снятия Блокады Ленинграда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en-US" sz="28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</a:t>
            </a:r>
            <a:r>
              <a:rPr lang="en-US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/wall-216516441_42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«Белая лента»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</a:t>
            </a:r>
            <a:r>
              <a:rPr lang="en-US" sz="2800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vk.com</a:t>
            </a:r>
            <a:r>
              <a:rPr lang="en-US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/wall-216516441_37</a:t>
            </a:r>
            <a:r>
              <a:rPr lang="ru-RU" sz="28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endParaRPr lang="ru-RU" sz="2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1026" name="Picture 2" descr="https://sun9-41.userapi.com/impg/NV-CikFk7NAN5P8Eutr9mtXj3HCKAw2YX2BSyA/ddUBQXFNxh8.jpg?size=2560x1920&amp;quality=95&amp;sign=7810c396a3a681c542235d4f5e177a9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81" y="1916832"/>
            <a:ext cx="2870051" cy="21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Волонтеры постоянно обучаются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Picture 5" descr="C:\Users\nadej\OneDrive\Рабочий стол\Волонтеры первых\обучение\сертификат волонтерства 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5173"/>
            <a:ext cx="3318060" cy="23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adej\OneDrive\Рабочий стол\Волонтеры первых\обучение\photo_2023-11-12_10-3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70" y="996874"/>
            <a:ext cx="3307634" cy="22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adej\OneDrive\Рабочий стол\Волонтеры первых\обучение\22rqtiyzvq2is7p1sytk3c56h67rzcwr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6" y="3568129"/>
            <a:ext cx="3298196" cy="23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j\OneDrive\Рабочий стол\Волонтеры первых\обучение\6b11r2mukl8iix8higtyr82m0xnkbrms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06" y="4365104"/>
            <a:ext cx="3211932" cy="227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2129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Для всех открыты наши сердца, кому забота и помощь нужна!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Быть волонтёром – это труд, порой крайне сложный и выматывающий, но всегда благодарный и отвечающий взаимностью.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Отдавая, мы получаем намного больше.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0632"/>
            <a:ext cx="8229600" cy="436665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Волонтерство </a:t>
            </a:r>
            <a:r>
              <a:rPr lang="ru-RU" dirty="0"/>
              <a:t>(от франц. «</a:t>
            </a:r>
            <a:r>
              <a:rPr lang="ru-RU" dirty="0" err="1"/>
              <a:t>volontaire</a:t>
            </a:r>
            <a:r>
              <a:rPr lang="ru-RU" dirty="0"/>
              <a:t>» — доброволец) — выполнение общественно значимой деятельности на добровольной основе без получения вознаграждения за нее.</a:t>
            </a:r>
          </a:p>
          <a:p>
            <a:endParaRPr lang="ru-RU" dirty="0"/>
          </a:p>
          <a:p>
            <a:r>
              <a:rPr lang="ru-RU" b="1" dirty="0"/>
              <a:t>Волонтерство было всегда</a:t>
            </a:r>
            <a:r>
              <a:rPr lang="ru-RU" dirty="0"/>
              <a:t>, но сам термин «добровольная помощь» появился в 17 веке и был связан с воинским призывом.</a:t>
            </a:r>
          </a:p>
          <a:p>
            <a:endParaRPr lang="ru-RU" dirty="0"/>
          </a:p>
          <a:p>
            <a:r>
              <a:rPr lang="ru-RU" dirty="0"/>
              <a:t>Самая известная книга о добровольцах -  повесть </a:t>
            </a:r>
            <a:r>
              <a:rPr lang="ru-RU" b="1" dirty="0"/>
              <a:t>«Тимур и его команда»</a:t>
            </a:r>
            <a:r>
              <a:rPr lang="ru-RU" dirty="0"/>
              <a:t> (</a:t>
            </a:r>
            <a:r>
              <a:rPr lang="ru-RU" dirty="0" err="1"/>
              <a:t>А.Гайдар</a:t>
            </a:r>
            <a:r>
              <a:rPr lang="ru-RU" dirty="0"/>
              <a:t>, 1940). Герои повести – Тимур и его друзья - помогали семьям военных, которые отправились на фронт. Дети стали подражать героям повести, так в СССР появилось </a:t>
            </a:r>
            <a:r>
              <a:rPr lang="ru-RU" b="1" dirty="0"/>
              <a:t>тимуровское движение или «тимуровцы».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5 декабря – </a:t>
            </a:r>
            <a:r>
              <a:rPr lang="ru-RU" dirty="0"/>
              <a:t>Международный день добровольцев. В России он отмечается с 2017 года.</a:t>
            </a:r>
          </a:p>
          <a:p>
            <a:endParaRPr lang="ru-RU" dirty="0"/>
          </a:p>
          <a:p>
            <a:r>
              <a:rPr lang="ru-RU" b="1" dirty="0"/>
              <a:t>Сегодня в России</a:t>
            </a:r>
            <a:r>
              <a:rPr lang="ru-RU" dirty="0"/>
              <a:t> насчитывается </a:t>
            </a:r>
            <a:r>
              <a:rPr lang="ru-RU" b="1" dirty="0"/>
              <a:t>более 21 миллиона волонтеров,</a:t>
            </a:r>
            <a:r>
              <a:rPr lang="ru-RU" dirty="0"/>
              <a:t> состоящих в различных организациях.</a:t>
            </a:r>
          </a:p>
          <a:p>
            <a:pPr marL="109728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Самыми популярными</a:t>
            </a:r>
            <a:r>
              <a:rPr lang="ru-RU" dirty="0"/>
              <a:t> в России являются такие направления </a:t>
            </a:r>
            <a:r>
              <a:rPr lang="ru-RU" dirty="0" err="1"/>
              <a:t>волонтерства</a:t>
            </a:r>
            <a:r>
              <a:rPr lang="ru-RU" dirty="0"/>
              <a:t>, как </a:t>
            </a:r>
            <a:r>
              <a:rPr lang="ru-RU" b="1" dirty="0"/>
              <a:t>социальное, событийное, культурное, военно-патриотическое, экологическое</a:t>
            </a:r>
            <a:r>
              <a:rPr lang="ru-RU" dirty="0"/>
              <a:t>. </a:t>
            </a:r>
          </a:p>
          <a:p>
            <a:endParaRPr lang="ru-RU" dirty="0"/>
          </a:p>
          <a:p>
            <a:r>
              <a:rPr lang="ru-RU" b="1" dirty="0"/>
              <a:t>Волонтерское движение в России поддерживается на уровне государства. 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Резкое увеличение количества волонтеров </a:t>
            </a:r>
            <a:r>
              <a:rPr lang="ru-RU" dirty="0"/>
              <a:t>произошло в 2020 году, в период пандемии  </a:t>
            </a:r>
            <a:r>
              <a:rPr lang="en-US" dirty="0" err="1"/>
              <a:t>Covid</a:t>
            </a:r>
            <a:r>
              <a:rPr lang="ru-RU" dirty="0"/>
              <a:t>-19</a:t>
            </a:r>
            <a:r>
              <a:rPr lang="ru-RU" i="1" dirty="0"/>
              <a:t>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4114800" cy="3946443"/>
          </a:xfrm>
        </p:spPr>
        <p:txBody>
          <a:bodyPr/>
          <a:lstStyle/>
          <a:p>
            <a:r>
              <a:rPr lang="ru-RU" i="1" dirty="0" smtClean="0"/>
              <a:t>Экологическое</a:t>
            </a:r>
            <a:endParaRPr lang="ru-RU" dirty="0"/>
          </a:p>
          <a:p>
            <a:r>
              <a:rPr lang="ru-RU" i="1" dirty="0" smtClean="0"/>
              <a:t>Социальное</a:t>
            </a:r>
            <a:endParaRPr lang="ru-RU" dirty="0"/>
          </a:p>
          <a:p>
            <a:r>
              <a:rPr lang="ru-RU" i="1" dirty="0" smtClean="0"/>
              <a:t>Патриотическое</a:t>
            </a:r>
            <a:endParaRPr lang="ru-RU" dirty="0"/>
          </a:p>
          <a:p>
            <a:r>
              <a:rPr lang="ru-RU" i="1" dirty="0" smtClean="0"/>
              <a:t>Спортивное</a:t>
            </a:r>
            <a:endParaRPr lang="ru-RU" dirty="0"/>
          </a:p>
          <a:p>
            <a:r>
              <a:rPr lang="ru-RU" i="1" dirty="0" err="1" smtClean="0"/>
              <a:t>Медиаволонтёрство</a:t>
            </a:r>
            <a:endParaRPr lang="ru-RU" dirty="0"/>
          </a:p>
          <a:p>
            <a:r>
              <a:rPr lang="ru-RU" i="1" dirty="0" err="1" smtClean="0"/>
              <a:t>Зооволонтёрство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/>
              </a:rPr>
              <a:t>Направления нашей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Picture 2" descr="C:\Users\nadej\Downloads\Теплый ферал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/>
          <a:stretch/>
        </p:blipFill>
        <p:spPr bwMode="auto">
          <a:xfrm>
            <a:off x="4644008" y="2348880"/>
            <a:ext cx="4343190" cy="28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Страница нашего отряда в сети В контакте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5" name="Объект 4" descr="http://qrcoder.ru/code/?https%3A%2F%2Fvk.com%2Fvolunteernok&amp;4&amp;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24036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9447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Руководитель отряда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499992" y="1570038"/>
            <a:ext cx="4339208" cy="45952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Нелин Надежда Александровна,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-педагог дополнительного образования,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-советник директора по воспитанию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7632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Председатель отряда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607820" cy="1524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0632"/>
            <a:ext cx="3394471" cy="4525962"/>
          </a:xfr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499992" y="1570038"/>
            <a:ext cx="4339208" cy="45952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Крылова Арина,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Ученица 11 класса социально-гуманитарной группы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345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Волонтерский отряд «Открытые сердца»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нашей деятельности</vt:lpstr>
      <vt:lpstr>Страница нашего отряда в сети В контакте</vt:lpstr>
      <vt:lpstr>Руководитель отряда</vt:lpstr>
      <vt:lpstr>Председатель отряда </vt:lpstr>
      <vt:lpstr>Наша форма</vt:lpstr>
      <vt:lpstr>Количество волонтеров  в отряде</vt:lpstr>
      <vt:lpstr>Реализованные мероприятия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Волонтеры постоянно обучаются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«Открытые сердца»</dc:title>
  <dc:creator>Надежда Нелин</dc:creator>
  <cp:lastModifiedBy>Надежда Нелин</cp:lastModifiedBy>
  <cp:revision>4</cp:revision>
  <dcterms:created xsi:type="dcterms:W3CDTF">2024-02-18T12:41:07Z</dcterms:created>
  <dcterms:modified xsi:type="dcterms:W3CDTF">2024-02-18T13:12:25Z</dcterms:modified>
</cp:coreProperties>
</file>