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  <p:sldMasterId id="2147483685" r:id="rId3"/>
    <p:sldMasterId id="2147483697" r:id="rId4"/>
  </p:sldMasterIdLst>
  <p:notesMasterIdLst>
    <p:notesMasterId r:id="rId20"/>
  </p:notesMasterIdLst>
  <p:sldIdLst>
    <p:sldId id="256" r:id="rId5"/>
    <p:sldId id="289" r:id="rId6"/>
    <p:sldId id="286" r:id="rId7"/>
    <p:sldId id="270" r:id="rId8"/>
    <p:sldId id="278" r:id="rId9"/>
    <p:sldId id="290" r:id="rId10"/>
    <p:sldId id="265" r:id="rId11"/>
    <p:sldId id="273" r:id="rId12"/>
    <p:sldId id="266" r:id="rId13"/>
    <p:sldId id="272" r:id="rId14"/>
    <p:sldId id="281" r:id="rId15"/>
    <p:sldId id="257" r:id="rId16"/>
    <p:sldId id="282" r:id="rId17"/>
    <p:sldId id="283" r:id="rId18"/>
    <p:sldId id="262" r:id="rId1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-274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B03926-91CF-4DA4-92C1-6452036678D3}" type="datetimeFigureOut">
              <a:rPr lang="ru-RU" smtClean="0"/>
              <a:t>28.05.2025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43DD14-3073-4971-903D-BF90F4F62A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919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AC9A5D-55CC-4AB3-94A0-92BF1129FF9A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27230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F3FBDB-723A-496D-9231-D91CB768B382}" type="datetimeFigureOut">
              <a:rPr lang="ru-RU" smtClean="0"/>
              <a:t>28.05.2025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A1675-70B2-4A86-97DC-AAB4DBD0D61C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F3FBDB-723A-496D-9231-D91CB768B382}" type="datetimeFigureOut">
              <a:rPr lang="ru-RU" smtClean="0"/>
              <a:t>28.05.2025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A1675-70B2-4A86-97DC-AAB4DBD0D61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F3FBDB-723A-496D-9231-D91CB768B382}" type="datetimeFigureOut">
              <a:rPr lang="ru-RU" smtClean="0"/>
              <a:t>28.05.2025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A1675-70B2-4A86-97DC-AAB4DBD0D61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3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1970280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4" name="PlaceHolder 3"/>
          <p:cNvSpPr>
            <a:spLocks noGrp="1"/>
          </p:cNvSpPr>
          <p:nvPr>
            <p:ph type="body"/>
          </p:nvPr>
        </p:nvSpPr>
        <p:spPr>
          <a:xfrm>
            <a:off x="2526480" y="1600200"/>
            <a:ext cx="1970280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980707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F3FBDB-723A-496D-9231-D91CB768B382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28.05.2025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A1675-70B2-4A86-97DC-AAB4DBD0D61C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54211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F3FBDB-723A-496D-9231-D91CB768B382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28.05.2025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A1675-70B2-4A86-97DC-AAB4DBD0D61C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298173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F3FBDB-723A-496D-9231-D91CB768B382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28.05.2025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A1675-70B2-4A86-97DC-AAB4DBD0D61C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799637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F3FBDB-723A-496D-9231-D91CB768B382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28.05.2025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A1675-70B2-4A86-97DC-AAB4DBD0D61C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413785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F3FBDB-723A-496D-9231-D91CB768B382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28.05.2025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A1675-70B2-4A86-97DC-AAB4DBD0D61C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69983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F3FBDB-723A-496D-9231-D91CB768B382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28.05.2025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A1675-70B2-4A86-97DC-AAB4DBD0D61C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704122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F3FBDB-723A-496D-9231-D91CB768B382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28.05.2025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A1675-70B2-4A86-97DC-AAB4DBD0D61C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02191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F3FBDB-723A-496D-9231-D91CB768B382}" type="datetimeFigureOut">
              <a:rPr lang="ru-RU" smtClean="0"/>
              <a:t>28.05.2025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A1675-70B2-4A86-97DC-AAB4DBD0D61C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F3FBDB-723A-496D-9231-D91CB768B382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28.05.2025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A1675-70B2-4A86-97DC-AAB4DBD0D61C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563596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F3FBDB-723A-496D-9231-D91CB768B382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28.05.2025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A1675-70B2-4A86-97DC-AAB4DBD0D61C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861455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F3FBDB-723A-496D-9231-D91CB768B382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28.05.2025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A1675-70B2-4A86-97DC-AAB4DBD0D61C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294642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F3FBDB-723A-496D-9231-D91CB768B382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28.05.2025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A1675-70B2-4A86-97DC-AAB4DBD0D61C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411595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F3FBDB-723A-496D-9231-D91CB768B382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28.05.2025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A1675-70B2-4A86-97DC-AAB4DBD0D61C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512686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F3FBDB-723A-496D-9231-D91CB768B382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28.05.2025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A1675-70B2-4A86-97DC-AAB4DBD0D61C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071212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F3FBDB-723A-496D-9231-D91CB768B382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28.05.2025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A1675-70B2-4A86-97DC-AAB4DBD0D61C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948955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F3FBDB-723A-496D-9231-D91CB768B382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28.05.2025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A1675-70B2-4A86-97DC-AAB4DBD0D61C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217411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F3FBDB-723A-496D-9231-D91CB768B382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28.05.2025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A1675-70B2-4A86-97DC-AAB4DBD0D61C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192087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F3FBDB-723A-496D-9231-D91CB768B382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28.05.2025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A1675-70B2-4A86-97DC-AAB4DBD0D61C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95263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F3FBDB-723A-496D-9231-D91CB768B382}" type="datetimeFigureOut">
              <a:rPr lang="ru-RU" smtClean="0"/>
              <a:t>28.05.2025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A1675-70B2-4A86-97DC-AAB4DBD0D61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F3FBDB-723A-496D-9231-D91CB768B382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28.05.2025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A1675-70B2-4A86-97DC-AAB4DBD0D61C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927996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F3FBDB-723A-496D-9231-D91CB768B382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28.05.2025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A1675-70B2-4A86-97DC-AAB4DBD0D61C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343870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F3FBDB-723A-496D-9231-D91CB768B382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28.05.2025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A1675-70B2-4A86-97DC-AAB4DBD0D61C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21931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F3FBDB-723A-496D-9231-D91CB768B382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28.05.2025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A1675-70B2-4A86-97DC-AAB4DBD0D61C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495436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F3FBDB-723A-496D-9231-D91CB768B382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28.05.2025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A1675-70B2-4A86-97DC-AAB4DBD0D61C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795578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F3FBDB-723A-496D-9231-D91CB768B382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28.05.2025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A1675-70B2-4A86-97DC-AAB4DBD0D61C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791031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F3FBDB-723A-496D-9231-D91CB768B382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28.05.2025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A1675-70B2-4A86-97DC-AAB4DBD0D61C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418077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F3FBDB-723A-496D-9231-D91CB768B382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28.05.2025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A1675-70B2-4A86-97DC-AAB4DBD0D61C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332346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F3FBDB-723A-496D-9231-D91CB768B382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28.05.2025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A1675-70B2-4A86-97DC-AAB4DBD0D61C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545253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F3FBDB-723A-496D-9231-D91CB768B382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28.05.2025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A1675-70B2-4A86-97DC-AAB4DBD0D61C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62651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F3FBDB-723A-496D-9231-D91CB768B382}" type="datetimeFigureOut">
              <a:rPr lang="ru-RU" smtClean="0"/>
              <a:t>28.05.2025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A1675-70B2-4A86-97DC-AAB4DBD0D61C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F3FBDB-723A-496D-9231-D91CB768B382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28.05.2025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A1675-70B2-4A86-97DC-AAB4DBD0D61C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027042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F3FBDB-723A-496D-9231-D91CB768B382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28.05.2025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A1675-70B2-4A86-97DC-AAB4DBD0D61C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554246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F3FBDB-723A-496D-9231-D91CB768B382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28.05.2025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A1675-70B2-4A86-97DC-AAB4DBD0D61C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052330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F3FBDB-723A-496D-9231-D91CB768B382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28.05.2025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A1675-70B2-4A86-97DC-AAB4DBD0D61C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987973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F3FBDB-723A-496D-9231-D91CB768B382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28.05.2025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A1675-70B2-4A86-97DC-AAB4DBD0D61C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281426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F3FBDB-723A-496D-9231-D91CB768B382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28.05.2025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A1675-70B2-4A86-97DC-AAB4DBD0D61C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268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F3FBDB-723A-496D-9231-D91CB768B382}" type="datetimeFigureOut">
              <a:rPr lang="ru-RU" smtClean="0"/>
              <a:t>28.05.2025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A1675-70B2-4A86-97DC-AAB4DBD0D61C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F3FBDB-723A-496D-9231-D91CB768B382}" type="datetimeFigureOut">
              <a:rPr lang="ru-RU" smtClean="0"/>
              <a:t>28.05.2025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A1675-70B2-4A86-97DC-AAB4DBD0D61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F3FBDB-723A-496D-9231-D91CB768B382}" type="datetimeFigureOut">
              <a:rPr lang="ru-RU" smtClean="0"/>
              <a:t>28.05.2025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A1675-70B2-4A86-97DC-AAB4DBD0D61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F3FBDB-723A-496D-9231-D91CB768B382}" type="datetimeFigureOut">
              <a:rPr lang="ru-RU" smtClean="0"/>
              <a:t>28.05.2025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A1675-70B2-4A86-97DC-AAB4DBD0D61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F3FBDB-723A-496D-9231-D91CB768B382}" type="datetimeFigureOut">
              <a:rPr lang="ru-RU" smtClean="0"/>
              <a:t>28.05.2025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A1675-70B2-4A86-97DC-AAB4DBD0D61C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D7F3FBDB-723A-496D-9231-D91CB768B382}" type="datetimeFigureOut">
              <a:rPr lang="ru-RU" smtClean="0"/>
              <a:t>28.05.2025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16A1675-70B2-4A86-97DC-AAB4DBD0D61C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D7F3FBDB-723A-496D-9231-D91CB768B382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28.05.2025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16A1675-70B2-4A86-97DC-AAB4DBD0D61C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46412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D7F3FBDB-723A-496D-9231-D91CB768B382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28.05.2025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16A1675-70B2-4A86-97DC-AAB4DBD0D61C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79893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D7F3FBDB-723A-496D-9231-D91CB768B382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28.05.2025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16A1675-70B2-4A86-97DC-AAB4DBD0D61C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31622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16.jpeg"/><Relationship Id="rId7" Type="http://schemas.openxmlformats.org/officeDocument/2006/relationships/image" Target="../media/image4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.png"/><Relationship Id="rId5" Type="http://schemas.openxmlformats.org/officeDocument/2006/relationships/image" Target="../media/image1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1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20.jpe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1.png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2.png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2.png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hyperlink" Target="https://t.me/slavaurala" TargetMode="External"/><Relationship Id="rId13" Type="http://schemas.openxmlformats.org/officeDocument/2006/relationships/image" Target="../media/image31.png"/><Relationship Id="rId3" Type="http://schemas.openxmlformats.org/officeDocument/2006/relationships/image" Target="../media/image25.png"/><Relationship Id="rId7" Type="http://schemas.openxmlformats.org/officeDocument/2006/relationships/hyperlink" Target="https://rutube.ru/channel/24822367" TargetMode="External"/><Relationship Id="rId12" Type="http://schemas.openxmlformats.org/officeDocument/2006/relationships/image" Target="../media/image30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youtube.com/channel/UCySIcnQ0UGaNOTvZzLNCVRg" TargetMode="External"/><Relationship Id="rId11" Type="http://schemas.openxmlformats.org/officeDocument/2006/relationships/image" Target="../media/image29.png"/><Relationship Id="rId5" Type="http://schemas.openxmlformats.org/officeDocument/2006/relationships/hyperlink" Target="https://vk.com/slavaurala" TargetMode="External"/><Relationship Id="rId15" Type="http://schemas.openxmlformats.org/officeDocument/2006/relationships/image" Target="../media/image33.jpeg"/><Relationship Id="rId10" Type="http://schemas.openxmlformats.org/officeDocument/2006/relationships/image" Target="../media/image28.png"/><Relationship Id="rId4" Type="http://schemas.openxmlformats.org/officeDocument/2006/relationships/image" Target="../media/image26.png"/><Relationship Id="rId9" Type="http://schemas.openxmlformats.org/officeDocument/2006/relationships/image" Target="../media/image27.png"/><Relationship Id="rId14" Type="http://schemas.openxmlformats.org/officeDocument/2006/relationships/image" Target="../media/image32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1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9512" y="1700808"/>
            <a:ext cx="8784976" cy="1793167"/>
          </a:xfrm>
        </p:spPr>
        <p:txBody>
          <a:bodyPr/>
          <a:lstStyle/>
          <a:p>
            <a:pPr marL="0" lvl="0" indent="0" algn="ctr">
              <a:spcBef>
                <a:spcPts val="0"/>
              </a:spcBef>
              <a:buNone/>
            </a:pPr>
            <a:r>
              <a:rPr lang="ru-RU" sz="2800" dirty="0">
                <a:ln w="1905"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Свердловская областная общественная молодежная организация </a:t>
            </a:r>
            <a:br>
              <a:rPr lang="ru-RU" sz="2800" dirty="0">
                <a:ln w="1905"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</a:br>
            <a:r>
              <a:rPr lang="ru-RU" sz="2800" dirty="0">
                <a:ln w="1905"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«Ассоциация патриотических отрядов «Возвращение»</a:t>
            </a:r>
            <a:br>
              <a:rPr lang="ru-RU" sz="2800" dirty="0">
                <a:ln w="1905"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</a:br>
            <a:r>
              <a:rPr lang="ru-RU" sz="2800" dirty="0">
                <a:ln w="1905"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/>
            </a:r>
            <a:br>
              <a:rPr lang="ru-RU" sz="2800" dirty="0">
                <a:ln w="1905"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</a:br>
            <a:r>
              <a:rPr lang="ru-RU" sz="2800" dirty="0">
                <a:ln w="1905"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Региональное отделение </a:t>
            </a:r>
            <a:br>
              <a:rPr lang="ru-RU" sz="2800" dirty="0">
                <a:ln w="1905"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</a:br>
            <a:r>
              <a:rPr lang="ru-RU" sz="2800" dirty="0">
                <a:ln w="1905"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Общероссийского общественного движения</a:t>
            </a:r>
            <a:r>
              <a:rPr lang="en-US" sz="2800" dirty="0">
                <a:ln w="1905"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 </a:t>
            </a:r>
            <a:r>
              <a:rPr lang="ru-RU" sz="2800" dirty="0">
                <a:ln w="1905"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/>
            </a:r>
            <a:br>
              <a:rPr lang="ru-RU" sz="2800" dirty="0">
                <a:ln w="1905"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</a:br>
            <a:r>
              <a:rPr lang="ru-RU" sz="2800" dirty="0">
                <a:ln w="1905"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по увековечению памяти погибших при защите Отечества «Поисковое движение России» </a:t>
            </a:r>
            <a:br>
              <a:rPr lang="ru-RU" sz="2800" dirty="0">
                <a:ln w="1905"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</a:br>
            <a:r>
              <a:rPr lang="ru-RU" sz="2800" dirty="0">
                <a:ln w="1905"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в Свердловской области»</a:t>
            </a:r>
            <a:endParaRPr lang="ru-RU" sz="4200" dirty="0">
              <a:solidFill>
                <a:schemeClr val="tx1"/>
              </a:solidFill>
            </a:endParaRPr>
          </a:p>
        </p:txBody>
      </p:sp>
      <p:pic>
        <p:nvPicPr>
          <p:cNvPr id="1026" name="Picture 2" descr="C:\Users\Сервер\Desktop\ПОПОВА Н.А\образцы полиграфии\ВОЗРАЩЕНИЕ прозрачный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3810" y="50218"/>
            <a:ext cx="2904703" cy="1029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D83AAAC6-73E7-4F9B-AC6E-4862AA6DE1F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0"/>
            <a:ext cx="2810680" cy="83671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C9C6747A-F844-4AA5-9D23-76DE84D1C33E}"/>
              </a:ext>
            </a:extLst>
          </p:cNvPr>
          <p:cNvSpPr txBox="1"/>
          <p:nvPr/>
        </p:nvSpPr>
        <p:spPr>
          <a:xfrm>
            <a:off x="179512" y="778511"/>
            <a:ext cx="28083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в Свердловской области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393047AC-4E69-4052-A5D7-C9B4D9D6137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188640"/>
            <a:ext cx="1361800" cy="89136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9660C14B-F6B0-470F-84ED-FF77009325A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3376" y="50218"/>
            <a:ext cx="1440737" cy="1027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96273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Picture 2"/>
          <p:cNvPicPr/>
          <p:nvPr/>
        </p:nvPicPr>
        <p:blipFill>
          <a:blip r:embed="rId2"/>
          <a:stretch/>
        </p:blipFill>
        <p:spPr>
          <a:xfrm>
            <a:off x="5686267" y="2964014"/>
            <a:ext cx="3243960" cy="2159640"/>
          </a:xfrm>
          <a:prstGeom prst="rect">
            <a:avLst/>
          </a:prstGeom>
          <a:ln>
            <a:noFill/>
          </a:ln>
        </p:spPr>
      </p:pic>
      <p:pic>
        <p:nvPicPr>
          <p:cNvPr id="165" name="Объект 4"/>
          <p:cNvPicPr/>
          <p:nvPr/>
        </p:nvPicPr>
        <p:blipFill>
          <a:blip r:embed="rId3"/>
          <a:stretch/>
        </p:blipFill>
        <p:spPr>
          <a:xfrm>
            <a:off x="214413" y="2852936"/>
            <a:ext cx="3241080" cy="2159640"/>
          </a:xfrm>
          <a:prstGeom prst="rect">
            <a:avLst/>
          </a:prstGeom>
          <a:ln>
            <a:noFill/>
          </a:ln>
        </p:spPr>
      </p:pic>
      <p:pic>
        <p:nvPicPr>
          <p:cNvPr id="167" name="Picture 3"/>
          <p:cNvPicPr/>
          <p:nvPr/>
        </p:nvPicPr>
        <p:blipFill>
          <a:blip r:embed="rId4"/>
          <a:stretch/>
        </p:blipFill>
        <p:spPr>
          <a:xfrm>
            <a:off x="3455493" y="1433023"/>
            <a:ext cx="2403360" cy="2997720"/>
          </a:xfrm>
          <a:prstGeom prst="rect">
            <a:avLst/>
          </a:prstGeom>
          <a:ln>
            <a:noFill/>
          </a:ln>
        </p:spPr>
      </p:pic>
      <p:pic>
        <p:nvPicPr>
          <p:cNvPr id="11" name="Picture 2" descr="C:\Users\Сервер\Desktop\ПОПОВА Н.А\образцы полиграфии\ВОЗРАЩЕНИЕ прозрачный.png">
            <a:extLst>
              <a:ext uri="{FF2B5EF4-FFF2-40B4-BE49-F238E27FC236}">
                <a16:creationId xmlns:a16="http://schemas.microsoft.com/office/drawing/2014/main" xmlns="" id="{A99F87AB-4AEF-47FA-8B0D-4B23012A09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3810" y="50218"/>
            <a:ext cx="2904703" cy="1029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4B7DBE2A-5315-4295-B920-9FA6477A89C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188640"/>
            <a:ext cx="1361800" cy="891360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85445506-EC3F-4966-AD9F-121AEBBE1B9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3376" y="50218"/>
            <a:ext cx="1440737" cy="1027088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6B0D8D41-5C67-4C82-BDE4-E0DB48E2FD5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0"/>
            <a:ext cx="2810680" cy="83671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43ADD517-982A-4E03-9F94-E39D9E6B5F27}"/>
              </a:ext>
            </a:extLst>
          </p:cNvPr>
          <p:cNvSpPr txBox="1"/>
          <p:nvPr/>
        </p:nvSpPr>
        <p:spPr>
          <a:xfrm>
            <a:off x="179512" y="778511"/>
            <a:ext cx="28083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в Свердловской области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971945"/>
            <a:ext cx="8784976" cy="1143000"/>
          </a:xfrm>
        </p:spPr>
        <p:txBody>
          <a:bodyPr/>
          <a:lstStyle/>
          <a:p>
            <a:pPr marL="0" indent="0" algn="ctr">
              <a:buNone/>
            </a:pPr>
            <a:r>
              <a:rPr lang="ru-RU" sz="3600" dirty="0"/>
              <a:t>«Имена из тыловых госпиталей»</a:t>
            </a:r>
          </a:p>
        </p:txBody>
      </p:sp>
      <p:pic>
        <p:nvPicPr>
          <p:cNvPr id="3074" name="Picture 2" descr="C:\Users\Сервер\Desktop\Обложка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374" y="1919041"/>
            <a:ext cx="2952328" cy="4389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C:\Users\Сервер\Desktop\ПОПОВА Н.А\ФПГ\2 конкурс 2019\Дорога к обелиску\отряд Пост №1, г.Ирбит, памятный знак воинам Советской армии, умерщим в госпиталях города Ирбит в годы ВОв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6922" y="1919041"/>
            <a:ext cx="3064673" cy="4389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745FCEC1-9C7D-4600-9F8C-511835A3103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0"/>
            <a:ext cx="2810680" cy="83671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9DEB2194-F510-4BA3-ADAD-8FA12CEF1017}"/>
              </a:ext>
            </a:extLst>
          </p:cNvPr>
          <p:cNvSpPr txBox="1"/>
          <p:nvPr/>
        </p:nvSpPr>
        <p:spPr>
          <a:xfrm>
            <a:off x="179512" y="778511"/>
            <a:ext cx="28083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в Свердловской области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53F5799D-9B37-42BF-9444-36F1E42ED77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3376" y="50218"/>
            <a:ext cx="1440737" cy="1027088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1867A512-304E-4445-98BC-E322DA4E0F3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188640"/>
            <a:ext cx="1361800" cy="891360"/>
          </a:xfrm>
          <a:prstGeom prst="rect">
            <a:avLst/>
          </a:prstGeom>
        </p:spPr>
      </p:pic>
      <p:pic>
        <p:nvPicPr>
          <p:cNvPr id="15" name="Picture 2" descr="C:\Users\Сервер\Desktop\ПОПОВА Н.А\образцы полиграфии\ВОЗРАЩЕНИЕ прозрачный.png">
            <a:extLst>
              <a:ext uri="{FF2B5EF4-FFF2-40B4-BE49-F238E27FC236}">
                <a16:creationId xmlns:a16="http://schemas.microsoft.com/office/drawing/2014/main" xmlns="" id="{CAFAD7C8-FDBF-4981-B1BB-87DBAA5921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3810" y="50218"/>
            <a:ext cx="2904703" cy="1029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75892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980728"/>
            <a:ext cx="8784976" cy="1143000"/>
          </a:xfrm>
        </p:spPr>
        <p:txBody>
          <a:bodyPr/>
          <a:lstStyle/>
          <a:p>
            <a:pPr marL="0" indent="0" algn="ctr">
              <a:buNone/>
            </a:pPr>
            <a:r>
              <a:rPr lang="ru-RU" sz="3600" dirty="0"/>
              <a:t>Объединение музеев поискового движения</a:t>
            </a:r>
          </a:p>
        </p:txBody>
      </p:sp>
      <p:pic>
        <p:nvPicPr>
          <p:cNvPr id="2052" name="Picture 4" descr="C:\Users\Сервер\Desktop\ПОПОВА Н.А\образцы полиграфии\Вахты\Табличка музей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788" y="3212976"/>
            <a:ext cx="2397588" cy="1695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79" y="2636912"/>
            <a:ext cx="5220537" cy="34803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 descr="C:\Users\Сервер\Desktop\ПОПОВА Н.А\образцы полиграфии\ВОЗРАЩЕНИЕ прозрачный.png">
            <a:extLst>
              <a:ext uri="{FF2B5EF4-FFF2-40B4-BE49-F238E27FC236}">
                <a16:creationId xmlns:a16="http://schemas.microsoft.com/office/drawing/2014/main" xmlns="" id="{4CDC5008-C2D3-4FC9-8D4C-3EAFA6F2B1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3810" y="50218"/>
            <a:ext cx="2904703" cy="1029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9074CE22-83D4-41E2-93CD-EED1477F3AF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188640"/>
            <a:ext cx="1361800" cy="89136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D4629F57-326B-4F5E-97B2-7A630171687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3376" y="50218"/>
            <a:ext cx="1440737" cy="1027088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6B43504B-8142-43DC-A283-35A2D75C558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0"/>
            <a:ext cx="2810680" cy="83671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824B665B-5911-4806-84E8-03DD4E3F74A7}"/>
              </a:ext>
            </a:extLst>
          </p:cNvPr>
          <p:cNvSpPr txBox="1"/>
          <p:nvPr/>
        </p:nvSpPr>
        <p:spPr>
          <a:xfrm>
            <a:off x="179512" y="778511"/>
            <a:ext cx="28083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в Свердловской области</a:t>
            </a:r>
          </a:p>
        </p:txBody>
      </p:sp>
    </p:spTree>
    <p:extLst>
      <p:ext uri="{BB962C8B-B14F-4D97-AF65-F5344CB8AC3E}">
        <p14:creationId xmlns:p14="http://schemas.microsoft.com/office/powerpoint/2010/main" val="30116295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7666" y="997457"/>
            <a:ext cx="8784976" cy="1143000"/>
          </a:xfrm>
        </p:spPr>
        <p:txBody>
          <a:bodyPr/>
          <a:lstStyle/>
          <a:p>
            <a:pPr marL="0" indent="0" algn="ctr">
              <a:buNone/>
            </a:pPr>
            <a:r>
              <a:rPr lang="ru-RU" sz="3600" dirty="0"/>
              <a:t>Областная заочная интерактивная игра «Мы – патриоты»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2533338"/>
            <a:ext cx="5184576" cy="38908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D94636E3-85CE-4F66-94BE-86844E4662F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188640"/>
            <a:ext cx="1361800" cy="891360"/>
          </a:xfrm>
          <a:prstGeom prst="rect">
            <a:avLst/>
          </a:prstGeom>
        </p:spPr>
      </p:pic>
      <p:pic>
        <p:nvPicPr>
          <p:cNvPr id="11" name="Picture 2" descr="C:\Users\Сервер\Desktop\ПОПОВА Н.А\образцы полиграфии\ВОЗРАЩЕНИЕ прозрачный.png">
            <a:extLst>
              <a:ext uri="{FF2B5EF4-FFF2-40B4-BE49-F238E27FC236}">
                <a16:creationId xmlns:a16="http://schemas.microsoft.com/office/drawing/2014/main" xmlns="" id="{CC8A1CC7-7D62-4163-B37B-178A19AA9E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3810" y="50218"/>
            <a:ext cx="2904703" cy="1029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9A037B53-D884-4058-BAE2-ADD2D1F785B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3376" y="50218"/>
            <a:ext cx="1440737" cy="1027088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E61B6C74-10F1-4754-839F-CE28AB7DA4D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0"/>
            <a:ext cx="2810680" cy="83671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8BCAE2B2-F0A2-4F1E-912F-57EDD5CE53B0}"/>
              </a:ext>
            </a:extLst>
          </p:cNvPr>
          <p:cNvSpPr txBox="1"/>
          <p:nvPr/>
        </p:nvSpPr>
        <p:spPr>
          <a:xfrm>
            <a:off x="179512" y="778511"/>
            <a:ext cx="28083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в Свердловской области</a:t>
            </a:r>
          </a:p>
        </p:txBody>
      </p:sp>
    </p:spTree>
    <p:extLst>
      <p:ext uri="{BB962C8B-B14F-4D97-AF65-F5344CB8AC3E}">
        <p14:creationId xmlns:p14="http://schemas.microsoft.com/office/powerpoint/2010/main" val="5587840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9533" y="1080000"/>
            <a:ext cx="8280920" cy="1143000"/>
          </a:xfrm>
        </p:spPr>
        <p:txBody>
          <a:bodyPr/>
          <a:lstStyle/>
          <a:p>
            <a:pPr marL="0" indent="0" algn="ctr">
              <a:buNone/>
            </a:pPr>
            <a:r>
              <a:rPr lang="ru-RU" sz="3600" dirty="0"/>
              <a:t>Областная патриотическая интернет-игра </a:t>
            </a:r>
            <a:br>
              <a:rPr lang="ru-RU" sz="3600" dirty="0"/>
            </a:br>
            <a:r>
              <a:rPr lang="ru-RU" sz="3600" dirty="0"/>
              <a:t>«Помним, гордимся, наследуем!»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422" y="2921106"/>
            <a:ext cx="6959155" cy="391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E037D06C-1E54-4A55-BC14-1EBF8E0A335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188640"/>
            <a:ext cx="1361800" cy="891360"/>
          </a:xfrm>
          <a:prstGeom prst="rect">
            <a:avLst/>
          </a:prstGeom>
        </p:spPr>
      </p:pic>
      <p:pic>
        <p:nvPicPr>
          <p:cNvPr id="7" name="Picture 2" descr="C:\Users\Сервер\Desktop\ПОПОВА Н.А\образцы полиграфии\ВОЗРАЩЕНИЕ прозрачный.png">
            <a:extLst>
              <a:ext uri="{FF2B5EF4-FFF2-40B4-BE49-F238E27FC236}">
                <a16:creationId xmlns:a16="http://schemas.microsoft.com/office/drawing/2014/main" xmlns="" id="{56E8B5C7-87F6-482D-AD48-D0359FDA31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3810" y="50218"/>
            <a:ext cx="2904703" cy="1029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77C1B5DE-85F0-4F92-A155-17483B46938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3376" y="50218"/>
            <a:ext cx="1440737" cy="102708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7D386D45-6736-454D-990B-05A0BCEA2A7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0"/>
            <a:ext cx="2810680" cy="83671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AE453F66-2C4E-4BC3-996B-84F6944BCD63}"/>
              </a:ext>
            </a:extLst>
          </p:cNvPr>
          <p:cNvSpPr txBox="1"/>
          <p:nvPr/>
        </p:nvSpPr>
        <p:spPr>
          <a:xfrm>
            <a:off x="179512" y="778511"/>
            <a:ext cx="28083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в Свердловской области</a:t>
            </a:r>
          </a:p>
        </p:txBody>
      </p:sp>
    </p:spTree>
    <p:extLst>
      <p:ext uri="{BB962C8B-B14F-4D97-AF65-F5344CB8AC3E}">
        <p14:creationId xmlns:p14="http://schemas.microsoft.com/office/powerpoint/2010/main" val="11804100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49237" y="69695"/>
            <a:ext cx="6512511" cy="1143000"/>
          </a:xfrm>
        </p:spPr>
        <p:txBody>
          <a:bodyPr/>
          <a:lstStyle/>
          <a:p>
            <a:pPr marL="0" indent="0" algn="ctr">
              <a:buNone/>
            </a:pPr>
            <a:r>
              <a:rPr lang="ru-RU" sz="3600" dirty="0">
                <a:gradFill>
                  <a:gsLst>
                    <a:gs pos="0">
                      <a:prstClr val="black"/>
                    </a:gs>
                    <a:gs pos="40000">
                      <a:prstClr val="black">
                        <a:lumMod val="75000"/>
                        <a:lumOff val="25000"/>
                      </a:prstClr>
                    </a:gs>
                    <a:gs pos="100000">
                      <a:srgbClr val="212745">
                        <a:alpha val="65000"/>
                      </a:srgbClr>
                    </a:gs>
                  </a:gsLst>
                  <a:lin ang="5400000" scaled="0"/>
                </a:gradFill>
              </a:rPr>
              <a:t>Наши координаты:</a:t>
            </a:r>
            <a:endParaRPr lang="ru-RU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6632"/>
            <a:ext cx="2382353" cy="7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8631" y="96111"/>
            <a:ext cx="2032941" cy="7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9866" y="934783"/>
            <a:ext cx="2049848" cy="20209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94552" y="3022824"/>
            <a:ext cx="902188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620004, г. Екатеринбург, ул. Малышева, д.101, оф. 320 (а/я 8)</a:t>
            </a:r>
          </a:p>
          <a:p>
            <a:r>
              <a:rPr lang="ru-RU" dirty="0"/>
              <a:t>Тел./факс: (343) 375-78-06, +79220399094</a:t>
            </a:r>
          </a:p>
          <a:p>
            <a:r>
              <a:rPr lang="ru-RU" dirty="0"/>
              <a:t>Сайт: slavaurala.ru</a:t>
            </a:r>
          </a:p>
          <a:p>
            <a:r>
              <a:rPr lang="ru-RU" dirty="0"/>
              <a:t>Группа </a:t>
            </a:r>
            <a:r>
              <a:rPr lang="ru-RU" dirty="0" err="1"/>
              <a:t>ВКонтакте</a:t>
            </a:r>
            <a:r>
              <a:rPr lang="ru-RU" dirty="0"/>
              <a:t>: </a:t>
            </a:r>
            <a:r>
              <a:rPr lang="ru-RU" dirty="0"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https://vk.com/slavaurala</a:t>
            </a:r>
            <a:endParaRPr lang="ru-RU" dirty="0"/>
          </a:p>
          <a:p>
            <a:r>
              <a:rPr lang="ru-RU" dirty="0"/>
              <a:t>Канал </a:t>
            </a:r>
            <a:r>
              <a:rPr lang="en-US" dirty="0" err="1"/>
              <a:t>Youtube</a:t>
            </a:r>
            <a:r>
              <a:rPr lang="ru-RU" dirty="0"/>
              <a:t>: </a:t>
            </a:r>
            <a:r>
              <a:rPr lang="en-US" dirty="0">
                <a:hlinkClick r:id="rId6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https://www.youtube.com/channel/UCySIcnQ0UGaNOTvZzLNCVRg</a:t>
            </a:r>
            <a:r>
              <a:rPr lang="ru-RU" dirty="0"/>
              <a:t> </a:t>
            </a:r>
          </a:p>
          <a:p>
            <a:r>
              <a:rPr lang="ru-RU" dirty="0"/>
              <a:t>Канал </a:t>
            </a:r>
            <a:r>
              <a:rPr lang="en-US" dirty="0" err="1"/>
              <a:t>RuTube</a:t>
            </a:r>
            <a:r>
              <a:rPr lang="ru-RU" dirty="0"/>
              <a:t>: </a:t>
            </a:r>
            <a:r>
              <a:rPr lang="en-US" dirty="0">
                <a:hlinkClick r:id="rId7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https://rutube.ru/channel/24822367</a:t>
            </a:r>
            <a:r>
              <a:rPr lang="ru-RU" dirty="0"/>
              <a:t> </a:t>
            </a:r>
          </a:p>
          <a:p>
            <a:r>
              <a:rPr lang="ru-RU" dirty="0"/>
              <a:t>Телеграмм: </a:t>
            </a:r>
            <a:r>
              <a:rPr lang="en-US" dirty="0">
                <a:hlinkClick r:id="rId8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https://t.me/slavaurala</a:t>
            </a:r>
            <a:r>
              <a:rPr lang="ru-RU" dirty="0"/>
              <a:t> </a:t>
            </a:r>
          </a:p>
        </p:txBody>
      </p:sp>
      <p:pic>
        <p:nvPicPr>
          <p:cNvPr id="1029" name="Picture 5" descr="C:\Users\Сервер\Desktop\сайт\скрин сайта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3629" y="1188274"/>
            <a:ext cx="2731537" cy="1834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93AB7A88-0450-4F36-850C-2D6B166CC87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716621" y="5221628"/>
            <a:ext cx="1257300" cy="12573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8622B6B8-6B31-42E0-B7C1-44743652696C}"/>
              </a:ext>
            </a:extLst>
          </p:cNvPr>
          <p:cNvSpPr txBox="1"/>
          <p:nvPr/>
        </p:nvSpPr>
        <p:spPr>
          <a:xfrm>
            <a:off x="7644613" y="6469623"/>
            <a:ext cx="14013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Телеграмм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296C708A-CE08-4E5B-AA74-A1716FC6864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171475" y="5221628"/>
            <a:ext cx="1257300" cy="12573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EB39B5B5-390B-4BBA-9C61-77AAB9E6BF8E}"/>
              </a:ext>
            </a:extLst>
          </p:cNvPr>
          <p:cNvSpPr txBox="1"/>
          <p:nvPr/>
        </p:nvSpPr>
        <p:spPr>
          <a:xfrm>
            <a:off x="6156176" y="6478928"/>
            <a:ext cx="12459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VK</a:t>
            </a:r>
            <a:endParaRPr lang="ru-RU" dirty="0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AF592BBE-8A27-49F4-8173-64EEAA7E2D7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544601" y="5214378"/>
            <a:ext cx="1339029" cy="133902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82EAABDF-5062-4BA7-935E-47C25E71296D}"/>
              </a:ext>
            </a:extLst>
          </p:cNvPr>
          <p:cNvSpPr txBox="1"/>
          <p:nvPr/>
        </p:nvSpPr>
        <p:spPr>
          <a:xfrm>
            <a:off x="4544601" y="6469623"/>
            <a:ext cx="13390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You Tube</a:t>
            </a:r>
            <a:endParaRPr lang="ru-RU" dirty="0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AF3008BF-9DD3-47DF-BBBF-6AA2469E575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065554" y="5255242"/>
            <a:ext cx="1257300" cy="12573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ED8D335B-467E-48C4-A632-4E9CD8D5CDEA}"/>
              </a:ext>
            </a:extLst>
          </p:cNvPr>
          <p:cNvSpPr txBox="1"/>
          <p:nvPr/>
        </p:nvSpPr>
        <p:spPr>
          <a:xfrm>
            <a:off x="2915816" y="6478928"/>
            <a:ext cx="15567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сайт</a:t>
            </a:r>
          </a:p>
        </p:txBody>
      </p:sp>
      <p:pic>
        <p:nvPicPr>
          <p:cNvPr id="3074" name="Picture 2" descr="C:\Users\Сервер\Desktop\qr-code ру туб.gif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7205" y="5248811"/>
            <a:ext cx="1304595" cy="1304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1467205" y="6519233"/>
            <a:ext cx="13045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Ru Tube</a:t>
            </a:r>
            <a:endParaRPr lang="ru-RU" dirty="0"/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68D3FE7F-943A-4BBD-98EF-9F055275487C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336" y="1188274"/>
            <a:ext cx="2187801" cy="1718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9184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1D1EECC7-E094-46F0-B1FC-349CD94C503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23528" y="1196752"/>
            <a:ext cx="8496944" cy="5611030"/>
          </a:xfrm>
        </p:spPr>
        <p:txBody>
          <a:bodyPr>
            <a:normAutofit fontScale="70000" lnSpcReduction="20000"/>
          </a:bodyPr>
          <a:lstStyle/>
          <a:p>
            <a:pPr marL="45720" indent="0" algn="ctr">
              <a:buNone/>
            </a:pPr>
            <a:r>
              <a:rPr lang="ru-RU" sz="2400" b="1" dirty="0"/>
              <a:t>Сотрудничаем:</a:t>
            </a:r>
          </a:p>
          <a:p>
            <a:pPr marL="502920" indent="-457200">
              <a:buAutoNum type="arabicPeriod"/>
            </a:pPr>
            <a:r>
              <a:rPr lang="ru-RU" sz="2400" dirty="0"/>
              <a:t>Министерство образования и молодежной политики Свердловской области</a:t>
            </a:r>
          </a:p>
          <a:p>
            <a:pPr marL="502920" indent="-457200">
              <a:buAutoNum type="arabicPeriod"/>
            </a:pPr>
            <a:r>
              <a:rPr lang="ru-RU" sz="2400" dirty="0"/>
              <a:t>ГАУ СО «Региональный центр патриотического воспитания».</a:t>
            </a:r>
          </a:p>
          <a:p>
            <a:pPr marL="502920" indent="-457200">
              <a:buAutoNum type="arabicPeriod"/>
            </a:pPr>
            <a:r>
              <a:rPr lang="ru-RU" sz="2400" dirty="0"/>
              <a:t>ГКУ СО «Государственный архив административных органов Свердловской области»</a:t>
            </a:r>
          </a:p>
          <a:p>
            <a:pPr marL="502920" indent="-457200">
              <a:buAutoNum type="arabicPeriod"/>
            </a:pPr>
            <a:r>
              <a:rPr lang="ru-RU" sz="2400" dirty="0"/>
              <a:t>ФКУ Военный комиссариат Свердловской области</a:t>
            </a:r>
          </a:p>
          <a:p>
            <a:pPr marL="502920" indent="-457200">
              <a:buAutoNum type="arabicPeriod"/>
            </a:pPr>
            <a:r>
              <a:rPr lang="ru-RU" sz="2400" dirty="0"/>
              <a:t>Общественная палата Свердловской области</a:t>
            </a:r>
          </a:p>
          <a:p>
            <a:pPr marL="502920" indent="-457200">
              <a:buAutoNum type="arabicPeriod"/>
            </a:pPr>
            <a:r>
              <a:rPr lang="ru-RU" sz="2400" dirty="0"/>
              <a:t>ФГУП «Главный центр Спецсвязи»</a:t>
            </a:r>
          </a:p>
          <a:p>
            <a:pPr marL="502920" indent="-457200">
              <a:buAutoNum type="arabicPeriod"/>
            </a:pPr>
            <a:r>
              <a:rPr lang="ru-RU" sz="2400" dirty="0"/>
              <a:t>Следственный комитет РФ по Свердловской области</a:t>
            </a:r>
          </a:p>
          <a:p>
            <a:pPr marL="502920" indent="-457200">
              <a:buAutoNum type="arabicPeriod"/>
            </a:pPr>
            <a:r>
              <a:rPr lang="ru-RU" sz="2400" dirty="0"/>
              <a:t>Уральское следственное управление на транспорте Следственного комитета РФ</a:t>
            </a:r>
          </a:p>
          <a:p>
            <a:pPr marL="502920" indent="-457200">
              <a:buAutoNum type="arabicPeriod"/>
            </a:pPr>
            <a:r>
              <a:rPr lang="ru-RU" sz="2400" dirty="0"/>
              <a:t>Комитет по молодежной политике Администрации города Екатеринбурга</a:t>
            </a:r>
          </a:p>
          <a:p>
            <a:pPr marL="502920" indent="-457200">
              <a:buAutoNum type="arabicPeriod"/>
            </a:pPr>
            <a:r>
              <a:rPr lang="ru-RU" sz="2400" dirty="0"/>
              <a:t>Свердловское региональное отделение </a:t>
            </a:r>
            <a:r>
              <a:rPr lang="ru-RU" sz="2400" dirty="0" err="1"/>
              <a:t>Всероссйской</a:t>
            </a:r>
            <a:r>
              <a:rPr lang="ru-RU" sz="2400" dirty="0"/>
              <a:t> политической партии Единая Россия</a:t>
            </a:r>
          </a:p>
          <a:p>
            <a:pPr marL="502920" indent="-457200">
              <a:buAutoNum type="arabicPeriod"/>
            </a:pPr>
            <a:r>
              <a:rPr lang="ru-RU" sz="2400" dirty="0"/>
              <a:t>ГАУК СО «Уральский государственный военно-исторический музей»</a:t>
            </a:r>
          </a:p>
          <a:p>
            <a:pPr marL="502920" indent="-457200">
              <a:buAutoNum type="arabicPeriod"/>
            </a:pPr>
            <a:r>
              <a:rPr lang="ru-RU" sz="2400" dirty="0"/>
              <a:t>Областная общественная организация ветеранов войны, труда, боевых действий, государственной службы, пенсионеров»</a:t>
            </a:r>
          </a:p>
          <a:p>
            <a:pPr marL="502920" indent="-457200">
              <a:buAutoNum type="arabicPeriod"/>
            </a:pPr>
            <a:r>
              <a:rPr lang="ru-RU" sz="2400" dirty="0"/>
              <a:t>Музей ВДВ «Уральская Гвардия»</a:t>
            </a:r>
          </a:p>
          <a:p>
            <a:pPr marL="502920" indent="-457200">
              <a:buAutoNum type="arabicPeriod"/>
            </a:pPr>
            <a:r>
              <a:rPr lang="ru-RU" sz="2400" dirty="0"/>
              <a:t>Свердловская региональная общественная организация «Союз офицерских жен и семей военнослужащих»</a:t>
            </a:r>
          </a:p>
          <a:p>
            <a:pPr marL="502920" indent="-457200">
              <a:buAutoNum type="arabicPeriod"/>
            </a:pPr>
            <a:endParaRPr lang="ru-RU" dirty="0"/>
          </a:p>
          <a:p>
            <a:pPr marL="502920" indent="-457200">
              <a:buAutoNum type="arabicPeriod"/>
            </a:pPr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D9D644B9-C389-44AF-A253-2EAB85CD5FA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0"/>
            <a:ext cx="2810680" cy="83671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9A2ACEDA-4D7E-43B7-BFDD-41555D5B4E03}"/>
              </a:ext>
            </a:extLst>
          </p:cNvPr>
          <p:cNvSpPr txBox="1"/>
          <p:nvPr/>
        </p:nvSpPr>
        <p:spPr>
          <a:xfrm>
            <a:off x="179512" y="778511"/>
            <a:ext cx="28083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в Свердловской области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6729FC50-5A81-49A0-AA80-1A52F2310EA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3376" y="50218"/>
            <a:ext cx="1440737" cy="102708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D214BB9F-ABE4-45BF-8E69-E0099055FB8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188640"/>
            <a:ext cx="1361800" cy="891360"/>
          </a:xfrm>
          <a:prstGeom prst="rect">
            <a:avLst/>
          </a:prstGeom>
        </p:spPr>
      </p:pic>
      <p:pic>
        <p:nvPicPr>
          <p:cNvPr id="8" name="Picture 2" descr="C:\Users\Сервер\Desktop\ПОПОВА Н.А\образцы полиграфии\ВОЗРАЩЕНИЕ прозрачный.png">
            <a:extLst>
              <a:ext uri="{FF2B5EF4-FFF2-40B4-BE49-F238E27FC236}">
                <a16:creationId xmlns:a16="http://schemas.microsoft.com/office/drawing/2014/main" xmlns="" id="{855DE281-9CD0-4869-B723-9F26423B24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3810" y="50218"/>
            <a:ext cx="2904703" cy="1029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74968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Сервер\Desktop\ПОПОВА Н.А\образцы полиграфии\ВОЗРАЩЕНИЕ прозрачный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3810" y="50218"/>
            <a:ext cx="2904703" cy="1029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D83AAAC6-73E7-4F9B-AC6E-4862AA6DE1F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0"/>
            <a:ext cx="2810680" cy="83671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C9C6747A-F844-4AA5-9D23-76DE84D1C33E}"/>
              </a:ext>
            </a:extLst>
          </p:cNvPr>
          <p:cNvSpPr txBox="1"/>
          <p:nvPr/>
        </p:nvSpPr>
        <p:spPr>
          <a:xfrm>
            <a:off x="179512" y="778511"/>
            <a:ext cx="28083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в Свердловской области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393047AC-4E69-4052-A5D7-C9B4D9D6137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188640"/>
            <a:ext cx="1361800" cy="89136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9660C14B-F6B0-470F-84ED-FF77009325A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3376" y="50218"/>
            <a:ext cx="1440737" cy="1027088"/>
          </a:xfrm>
          <a:prstGeom prst="rect">
            <a:avLst/>
          </a:prstGeom>
        </p:spPr>
      </p:pic>
      <p:sp>
        <p:nvSpPr>
          <p:cNvPr id="12" name="Заголовок 1">
            <a:extLst>
              <a:ext uri="{FF2B5EF4-FFF2-40B4-BE49-F238E27FC236}">
                <a16:creationId xmlns:a16="http://schemas.microsoft.com/office/drawing/2014/main" xmlns="" id="{94209F40-BD29-4202-AC1F-09CB96B2ED9B}"/>
              </a:ext>
            </a:extLst>
          </p:cNvPr>
          <p:cNvSpPr txBox="1">
            <a:spLocks/>
          </p:cNvSpPr>
          <p:nvPr/>
        </p:nvSpPr>
        <p:spPr>
          <a:xfrm>
            <a:off x="1315744" y="108628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640080" indent="-457200" algn="l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54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ctr">
              <a:buFont typeface="Georgia" pitchFamily="18" charset="0"/>
              <a:buNone/>
            </a:pPr>
            <a:r>
              <a:rPr lang="ru-RU"/>
              <a:t>«Вахта Памяти»</a:t>
            </a:r>
            <a:endParaRPr lang="ru-RU" dirty="0"/>
          </a:p>
        </p:txBody>
      </p:sp>
      <p:pic>
        <p:nvPicPr>
          <p:cNvPr id="13" name="Рисунок 4">
            <a:extLst>
              <a:ext uri="{FF2B5EF4-FFF2-40B4-BE49-F238E27FC236}">
                <a16:creationId xmlns:a16="http://schemas.microsoft.com/office/drawing/2014/main" xmlns="" id="{2F743BCE-81F4-4ACE-96C0-59ADC3F174CC}"/>
              </a:ext>
            </a:extLst>
          </p:cNvPr>
          <p:cNvPicPr/>
          <p:nvPr/>
        </p:nvPicPr>
        <p:blipFill>
          <a:blip r:embed="rId6"/>
          <a:stretch/>
        </p:blipFill>
        <p:spPr>
          <a:xfrm>
            <a:off x="179512" y="2852936"/>
            <a:ext cx="3241080" cy="2159640"/>
          </a:xfrm>
          <a:prstGeom prst="rect">
            <a:avLst/>
          </a:prstGeom>
          <a:ln>
            <a:noFill/>
          </a:ln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B6D4A594-8D7F-4962-94FD-FA7B046A7A9A}"/>
              </a:ext>
            </a:extLst>
          </p:cNvPr>
          <p:cNvSpPr txBox="1"/>
          <p:nvPr/>
        </p:nvSpPr>
        <p:spPr>
          <a:xfrm>
            <a:off x="3564609" y="2636912"/>
            <a:ext cx="5493904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800" dirty="0"/>
              <a:t>В Свердловской области зарегистрировано 60 поисковых отрядов.</a:t>
            </a:r>
          </a:p>
          <a:p>
            <a:pPr algn="just"/>
            <a:r>
              <a:rPr lang="ru-RU" sz="2800" dirty="0"/>
              <a:t>Ежегодно проводится более 40 поисковых экспедиций. </a:t>
            </a:r>
          </a:p>
          <a:p>
            <a:pPr algn="just"/>
            <a:r>
              <a:rPr lang="ru-RU" sz="2800" dirty="0"/>
              <a:t>В 2024 году выехало 525 человек.</a:t>
            </a:r>
          </a:p>
        </p:txBody>
      </p:sp>
    </p:spTree>
    <p:extLst>
      <p:ext uri="{BB962C8B-B14F-4D97-AF65-F5344CB8AC3E}">
        <p14:creationId xmlns:p14="http://schemas.microsoft.com/office/powerpoint/2010/main" val="39051709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5176" y="1844824"/>
            <a:ext cx="6957874" cy="1143000"/>
          </a:xfrm>
        </p:spPr>
        <p:txBody>
          <a:bodyPr/>
          <a:lstStyle/>
          <a:p>
            <a:pPr marL="0" indent="0" algn="ctr">
              <a:buNone/>
            </a:pPr>
            <a:r>
              <a:rPr lang="ru-RU" sz="3600" dirty="0"/>
              <a:t>«Школа поисковика»</a:t>
            </a:r>
          </a:p>
        </p:txBody>
      </p:sp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0612" y="3284984"/>
            <a:ext cx="6727002" cy="21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4A357066-C246-48EA-B813-5D3B7CA67A0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0"/>
            <a:ext cx="2810680" cy="83671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A0CB3F77-BB41-4A3A-96F4-89DE2594C16C}"/>
              </a:ext>
            </a:extLst>
          </p:cNvPr>
          <p:cNvSpPr txBox="1"/>
          <p:nvPr/>
        </p:nvSpPr>
        <p:spPr>
          <a:xfrm>
            <a:off x="179512" y="778511"/>
            <a:ext cx="28083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в Свердловской области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4C2CD826-A877-42EF-812F-049A0CF3B10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3376" y="50218"/>
            <a:ext cx="1440737" cy="1027088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48E4121C-D23F-451A-B347-B3672E90DB1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188640"/>
            <a:ext cx="1361800" cy="891360"/>
          </a:xfrm>
          <a:prstGeom prst="rect">
            <a:avLst/>
          </a:prstGeom>
        </p:spPr>
      </p:pic>
      <p:pic>
        <p:nvPicPr>
          <p:cNvPr id="14" name="Picture 2" descr="C:\Users\Сервер\Desktop\ПОПОВА Н.А\образцы полиграфии\ВОЗРАЩЕНИЕ прозрачный.png">
            <a:extLst>
              <a:ext uri="{FF2B5EF4-FFF2-40B4-BE49-F238E27FC236}">
                <a16:creationId xmlns:a16="http://schemas.microsoft.com/office/drawing/2014/main" xmlns="" id="{320E3A6C-8D73-46E1-8E83-5209305F93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3810" y="50218"/>
            <a:ext cx="2904703" cy="1029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53235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7310" y="3429000"/>
            <a:ext cx="4973606" cy="33144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5176" y="1412776"/>
            <a:ext cx="6957874" cy="1143000"/>
          </a:xfrm>
        </p:spPr>
        <p:txBody>
          <a:bodyPr/>
          <a:lstStyle/>
          <a:p>
            <a:pPr marL="0" indent="0" algn="ctr">
              <a:buNone/>
            </a:pPr>
            <a:r>
              <a:rPr lang="ru-RU" sz="3600" dirty="0"/>
              <a:t>Сборы поисковых и патриотических отрядов «Будущее России»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F3F07B15-94BD-4D11-A257-A1D75E8F394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0"/>
            <a:ext cx="2810680" cy="83671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AFA941AD-759D-4370-8838-852D93646EB5}"/>
              </a:ext>
            </a:extLst>
          </p:cNvPr>
          <p:cNvSpPr txBox="1"/>
          <p:nvPr/>
        </p:nvSpPr>
        <p:spPr>
          <a:xfrm>
            <a:off x="179512" y="778511"/>
            <a:ext cx="28083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в Свердловской области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DC39C0AF-5179-4D04-9270-C45DD25BC21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3376" y="50218"/>
            <a:ext cx="1440737" cy="1027088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B87C563B-0CFB-4D7A-80AD-7DEBB78B50C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188640"/>
            <a:ext cx="1361800" cy="891360"/>
          </a:xfrm>
          <a:prstGeom prst="rect">
            <a:avLst/>
          </a:prstGeom>
        </p:spPr>
      </p:pic>
      <p:pic>
        <p:nvPicPr>
          <p:cNvPr id="13" name="Picture 2" descr="C:\Users\Сервер\Desktop\ПОПОВА Н.А\образцы полиграфии\ВОЗРАЩЕНИЕ прозрачный.png">
            <a:extLst>
              <a:ext uri="{FF2B5EF4-FFF2-40B4-BE49-F238E27FC236}">
                <a16:creationId xmlns:a16="http://schemas.microsoft.com/office/drawing/2014/main" xmlns="" id="{2C6BBB35-0AB8-43CF-A3E0-4E305B6821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3810" y="50218"/>
            <a:ext cx="2904703" cy="1029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45181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1003184"/>
            <a:ext cx="6957874" cy="1143000"/>
          </a:xfrm>
        </p:spPr>
        <p:txBody>
          <a:bodyPr/>
          <a:lstStyle/>
          <a:p>
            <a:pPr marL="0" indent="0" algn="ctr">
              <a:buNone/>
            </a:pPr>
            <a:r>
              <a:rPr lang="ru-RU" sz="3600" dirty="0"/>
              <a:t>Помощь участникам СВО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0F069518-E168-4767-B2E3-49522E51E3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1254" y="1916832"/>
            <a:ext cx="6324905" cy="4743679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8D08EDA0-A476-45EC-91A2-78375E99DD1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0"/>
            <a:ext cx="2810680" cy="83671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9FC6CC38-8A0E-45F5-8F57-1E6E4DD46CE0}"/>
              </a:ext>
            </a:extLst>
          </p:cNvPr>
          <p:cNvSpPr txBox="1"/>
          <p:nvPr/>
        </p:nvSpPr>
        <p:spPr>
          <a:xfrm>
            <a:off x="179512" y="778511"/>
            <a:ext cx="28083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в Свердловской области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7ED44DC6-FCEF-4218-A7F7-A7D5A93B33B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3376" y="50218"/>
            <a:ext cx="1440737" cy="1027088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89DE3D46-0160-4F97-AEE5-6242621607E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188640"/>
            <a:ext cx="1361800" cy="891360"/>
          </a:xfrm>
          <a:prstGeom prst="rect">
            <a:avLst/>
          </a:prstGeom>
        </p:spPr>
      </p:pic>
      <p:pic>
        <p:nvPicPr>
          <p:cNvPr id="14" name="Picture 2" descr="C:\Users\Сервер\Desktop\ПОПОВА Н.А\образцы полиграфии\ВОЗРАЩЕНИЕ прозрачный.png">
            <a:extLst>
              <a:ext uri="{FF2B5EF4-FFF2-40B4-BE49-F238E27FC236}">
                <a16:creationId xmlns:a16="http://schemas.microsoft.com/office/drawing/2014/main" xmlns="" id="{C8330797-2896-4C9A-AA88-28C72F31B8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3810" y="50218"/>
            <a:ext cx="2904703" cy="1029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62629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2620" y="1054220"/>
            <a:ext cx="8568952" cy="864096"/>
          </a:xfrm>
        </p:spPr>
        <p:txBody>
          <a:bodyPr/>
          <a:lstStyle/>
          <a:p>
            <a:pPr marL="0" indent="0" algn="ctr">
              <a:buNone/>
            </a:pPr>
            <a:r>
              <a:rPr lang="ru-RU" sz="3600" dirty="0"/>
              <a:t>«Дорога к обелиску»</a:t>
            </a:r>
          </a:p>
        </p:txBody>
      </p:sp>
      <p:pic>
        <p:nvPicPr>
          <p:cNvPr id="3074" name="Picture 2" descr="C:\Users\Сервер\Desktop\ПОПОВА Н.А\ФПГ\2 конкурс 2019\Дорога к обелиску\отряд Альфа д. Пелевина Байкаловский район обелиск воинам-односельчанам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189" y="3068960"/>
            <a:ext cx="4224470" cy="3168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Сервер\Desktop\ПОПОВА Н.А\ФПГ\2 конкурс 2019\Дорога к обелиску\отряд ЗОВ с. Кунарское Богдановичского района Памятник воинам 465 стрелкового полка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9119" y="2348880"/>
            <a:ext cx="4224469" cy="3168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B2D12982-ADFE-403B-9F58-3E2908FFAD7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0"/>
            <a:ext cx="2810680" cy="83671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56E82DA3-B641-46C8-B3C2-2877A34863A7}"/>
              </a:ext>
            </a:extLst>
          </p:cNvPr>
          <p:cNvSpPr txBox="1"/>
          <p:nvPr/>
        </p:nvSpPr>
        <p:spPr>
          <a:xfrm>
            <a:off x="179512" y="778511"/>
            <a:ext cx="28083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в Свердловской области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63668CD5-3E5D-4541-BDA3-C32F6DD9E4C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3376" y="50218"/>
            <a:ext cx="1440737" cy="1027088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B27B0E05-56E0-4725-8D93-DF217E35648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188640"/>
            <a:ext cx="1361800" cy="891360"/>
          </a:xfrm>
          <a:prstGeom prst="rect">
            <a:avLst/>
          </a:prstGeom>
        </p:spPr>
      </p:pic>
      <p:pic>
        <p:nvPicPr>
          <p:cNvPr id="15" name="Picture 2" descr="C:\Users\Сервер\Desktop\ПОПОВА Н.А\образцы полиграфии\ВОЗРАЩЕНИЕ прозрачный.png">
            <a:extLst>
              <a:ext uri="{FF2B5EF4-FFF2-40B4-BE49-F238E27FC236}">
                <a16:creationId xmlns:a16="http://schemas.microsoft.com/office/drawing/2014/main" xmlns="" id="{F928103F-89B7-4E1E-A3B2-2077502B29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3810" y="50218"/>
            <a:ext cx="2904703" cy="1029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98713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53E2405-945D-4E0B-B287-A819ECA07E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3630" y="1189912"/>
            <a:ext cx="6276739" cy="1027088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/>
              <a:t>«Пост №1»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5545A154-CD70-4F5A-91D5-9510BBFE41F3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083376" y="2708920"/>
            <a:ext cx="6106997" cy="2278561"/>
          </a:xfr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ru-RU" dirty="0"/>
              <a:t>65 </a:t>
            </a:r>
            <a:r>
              <a:rPr lang="ru-RU" dirty="0" err="1"/>
              <a:t>постовских</a:t>
            </a:r>
            <a:r>
              <a:rPr lang="ru-RU" dirty="0"/>
              <a:t> отрядов из 32 муниципальных образований Свердловской области</a:t>
            </a:r>
          </a:p>
          <a:p>
            <a:pPr marL="45720" indent="0">
              <a:buNone/>
            </a:pPr>
            <a:r>
              <a:rPr lang="ru-RU" dirty="0"/>
              <a:t>30 отрядов стоят в почетном карауле на площади Уральских Коммунаров с 26 апреля по 9 мая 2025 г.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257BA789-809F-43DF-9187-93E6EDA64F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345" y="4529220"/>
            <a:ext cx="2883658" cy="2158171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C8541C0A-C31B-4F5D-A71F-291E960333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2828" y="1563809"/>
            <a:ext cx="2424691" cy="2533259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FE34F89A-B08E-480D-893D-CDD47C67903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0"/>
            <a:ext cx="2810680" cy="83671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52624C3A-8367-40CB-958F-46625D280636}"/>
              </a:ext>
            </a:extLst>
          </p:cNvPr>
          <p:cNvSpPr txBox="1"/>
          <p:nvPr/>
        </p:nvSpPr>
        <p:spPr>
          <a:xfrm>
            <a:off x="179512" y="778511"/>
            <a:ext cx="28083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в Свердловской области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718C883C-4D93-489D-9485-69A593C85A2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3376" y="50218"/>
            <a:ext cx="1440737" cy="1027088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BAFA95F6-7228-43D1-9F9D-1E22751D36D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188640"/>
            <a:ext cx="1361800" cy="891360"/>
          </a:xfrm>
          <a:prstGeom prst="rect">
            <a:avLst/>
          </a:prstGeom>
        </p:spPr>
      </p:pic>
      <p:pic>
        <p:nvPicPr>
          <p:cNvPr id="16" name="Picture 2" descr="C:\Users\Сервер\Desktop\ПОПОВА Н.А\образцы полиграфии\ВОЗРАЩЕНИЕ прозрачный.png">
            <a:extLst>
              <a:ext uri="{FF2B5EF4-FFF2-40B4-BE49-F238E27FC236}">
                <a16:creationId xmlns:a16="http://schemas.microsoft.com/office/drawing/2014/main" xmlns="" id="{4581A21F-2E65-409E-9D19-DB285DE4A7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3810" y="50218"/>
            <a:ext cx="2904703" cy="1029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8635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1095619"/>
            <a:ext cx="6957874" cy="1143000"/>
          </a:xfrm>
        </p:spPr>
        <p:txBody>
          <a:bodyPr/>
          <a:lstStyle/>
          <a:p>
            <a:pPr marL="0" indent="0" algn="ctr">
              <a:buNone/>
            </a:pPr>
            <a:r>
              <a:rPr lang="ru-RU" sz="3600" dirty="0"/>
              <a:t>«Вспомним всех поименно»</a:t>
            </a:r>
          </a:p>
        </p:txBody>
      </p:sp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5" y="2153921"/>
            <a:ext cx="4800533" cy="36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006" y="2852936"/>
            <a:ext cx="2202370" cy="22023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070CBD37-A90A-4FFD-8178-9CCEC30EDC9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0"/>
            <a:ext cx="2810680" cy="83671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801F9332-88FC-40FA-B050-DB3F72BBB403}"/>
              </a:ext>
            </a:extLst>
          </p:cNvPr>
          <p:cNvSpPr txBox="1"/>
          <p:nvPr/>
        </p:nvSpPr>
        <p:spPr>
          <a:xfrm>
            <a:off x="179512" y="778511"/>
            <a:ext cx="28083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в Свердловской области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F7B93AB1-A09C-46F3-AAE0-BDB576AACDE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3376" y="50218"/>
            <a:ext cx="1440737" cy="1027088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0CDCC86C-9F1B-40FC-B9EC-6B60ADC0C32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188640"/>
            <a:ext cx="1361800" cy="891360"/>
          </a:xfrm>
          <a:prstGeom prst="rect">
            <a:avLst/>
          </a:prstGeom>
        </p:spPr>
      </p:pic>
      <p:pic>
        <p:nvPicPr>
          <p:cNvPr id="15" name="Picture 2" descr="C:\Users\Сервер\Desktop\ПОПОВА Н.А\образцы полиграфии\ВОЗРАЩЕНИЕ прозрачный.png">
            <a:extLst>
              <a:ext uri="{FF2B5EF4-FFF2-40B4-BE49-F238E27FC236}">
                <a16:creationId xmlns:a16="http://schemas.microsoft.com/office/drawing/2014/main" xmlns="" id="{4C738F3D-C28D-4104-82F8-B304B77D23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3810" y="50218"/>
            <a:ext cx="2904703" cy="1029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5585947"/>
      </p:ext>
    </p:extLst>
  </p:cSld>
  <p:clrMapOvr>
    <a:masterClrMapping/>
  </p:clrMapOvr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468</TotalTime>
  <Words>334</Words>
  <Application>Microsoft Office PowerPoint</Application>
  <PresentationFormat>Экран (4:3)</PresentationFormat>
  <Paragraphs>60</Paragraphs>
  <Slides>15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4</vt:i4>
      </vt:variant>
      <vt:variant>
        <vt:lpstr>Заголовки слайдов</vt:lpstr>
      </vt:variant>
      <vt:variant>
        <vt:i4>15</vt:i4>
      </vt:variant>
    </vt:vector>
  </HeadingPairs>
  <TitlesOfParts>
    <vt:vector size="19" baseType="lpstr">
      <vt:lpstr>Воздушный поток</vt:lpstr>
      <vt:lpstr>1_Воздушный поток</vt:lpstr>
      <vt:lpstr>2_Воздушный поток</vt:lpstr>
      <vt:lpstr>3_Воздушный поток</vt:lpstr>
      <vt:lpstr>Свердловская областная общественная молодежная организация  «Ассоциация патриотических отрядов «Возвращение»  Региональное отделение  Общероссийского общественного движения  по увековечению памяти погибших при защите Отечества «Поисковое движение России»  в Свердловской области»</vt:lpstr>
      <vt:lpstr>Презентация PowerPoint</vt:lpstr>
      <vt:lpstr>Презентация PowerPoint</vt:lpstr>
      <vt:lpstr>«Школа поисковика»</vt:lpstr>
      <vt:lpstr>Сборы поисковых и патриотических отрядов «Будущее России»</vt:lpstr>
      <vt:lpstr>Помощь участникам СВО</vt:lpstr>
      <vt:lpstr>«Дорога к обелиску»</vt:lpstr>
      <vt:lpstr>«Пост №1»</vt:lpstr>
      <vt:lpstr>«Вспомним всех поименно»</vt:lpstr>
      <vt:lpstr>Презентация PowerPoint</vt:lpstr>
      <vt:lpstr>«Имена из тыловых госпиталей»</vt:lpstr>
      <vt:lpstr>Объединение музеев поискового движения</vt:lpstr>
      <vt:lpstr>Областная заочная интерактивная игра «Мы – патриоты»</vt:lpstr>
      <vt:lpstr>Областная патриотическая интернет-игра  «Помним, гордимся, наследуем!»</vt:lpstr>
      <vt:lpstr>Наши координаты: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Сервер</dc:creator>
  <cp:lastModifiedBy>Сервер</cp:lastModifiedBy>
  <cp:revision>56</cp:revision>
  <dcterms:created xsi:type="dcterms:W3CDTF">2020-12-04T12:35:56Z</dcterms:created>
  <dcterms:modified xsi:type="dcterms:W3CDTF">2025-05-28T11:37:14Z</dcterms:modified>
</cp:coreProperties>
</file>